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6" r:id="rId4"/>
    <p:sldId id="264" r:id="rId5"/>
    <p:sldId id="275" r:id="rId6"/>
    <p:sldId id="274" r:id="rId7"/>
    <p:sldId id="262" r:id="rId8"/>
    <p:sldId id="278" r:id="rId9"/>
    <p:sldId id="257" r:id="rId10"/>
    <p:sldId id="268" r:id="rId11"/>
    <p:sldId id="271" r:id="rId12"/>
    <p:sldId id="269" r:id="rId13"/>
    <p:sldId id="270" r:id="rId14"/>
    <p:sldId id="261" r:id="rId15"/>
    <p:sldId id="279" r:id="rId16"/>
    <p:sldId id="280" r:id="rId17"/>
    <p:sldId id="281" r:id="rId18"/>
    <p:sldId id="282" r:id="rId19"/>
    <p:sldId id="283" r:id="rId20"/>
    <p:sldId id="284" r:id="rId21"/>
    <p:sldId id="285" r:id="rId22"/>
    <p:sldId id="263" r:id="rId23"/>
    <p:sldId id="28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1" autoAdjust="0"/>
    <p:restoredTop sz="94660"/>
  </p:normalViewPr>
  <p:slideViewPr>
    <p:cSldViewPr>
      <p:cViewPr varScale="1">
        <p:scale>
          <a:sx n="69" d="100"/>
          <a:sy n="69" d="100"/>
        </p:scale>
        <p:origin x="-88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202401-0B25-47DD-AB5D-96B9777BC2A3}"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B3F10-9A46-401C-8F51-5DA17C1AA8E6}" type="slidenum">
              <a:rPr lang="en-US" smtClean="0"/>
              <a:t>‹#›</a:t>
            </a:fld>
            <a:endParaRPr lang="en-US"/>
          </a:p>
        </p:txBody>
      </p:sp>
    </p:spTree>
    <p:extLst>
      <p:ext uri="{BB962C8B-B14F-4D97-AF65-F5344CB8AC3E}">
        <p14:creationId xmlns:p14="http://schemas.microsoft.com/office/powerpoint/2010/main" val="401143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202401-0B25-47DD-AB5D-96B9777BC2A3}"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B3F10-9A46-401C-8F51-5DA17C1AA8E6}" type="slidenum">
              <a:rPr lang="en-US" smtClean="0"/>
              <a:t>‹#›</a:t>
            </a:fld>
            <a:endParaRPr lang="en-US"/>
          </a:p>
        </p:txBody>
      </p:sp>
    </p:spTree>
    <p:extLst>
      <p:ext uri="{BB962C8B-B14F-4D97-AF65-F5344CB8AC3E}">
        <p14:creationId xmlns:p14="http://schemas.microsoft.com/office/powerpoint/2010/main" val="2596222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202401-0B25-47DD-AB5D-96B9777BC2A3}"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B3F10-9A46-401C-8F51-5DA17C1AA8E6}" type="slidenum">
              <a:rPr lang="en-US" smtClean="0"/>
              <a:t>‹#›</a:t>
            </a:fld>
            <a:endParaRPr lang="en-US"/>
          </a:p>
        </p:txBody>
      </p:sp>
    </p:spTree>
    <p:extLst>
      <p:ext uri="{BB962C8B-B14F-4D97-AF65-F5344CB8AC3E}">
        <p14:creationId xmlns:p14="http://schemas.microsoft.com/office/powerpoint/2010/main" val="125103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202401-0B25-47DD-AB5D-96B9777BC2A3}"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B3F10-9A46-401C-8F51-5DA17C1AA8E6}" type="slidenum">
              <a:rPr lang="en-US" smtClean="0"/>
              <a:t>‹#›</a:t>
            </a:fld>
            <a:endParaRPr lang="en-US"/>
          </a:p>
        </p:txBody>
      </p:sp>
    </p:spTree>
    <p:extLst>
      <p:ext uri="{BB962C8B-B14F-4D97-AF65-F5344CB8AC3E}">
        <p14:creationId xmlns:p14="http://schemas.microsoft.com/office/powerpoint/2010/main" val="10519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202401-0B25-47DD-AB5D-96B9777BC2A3}"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B3F10-9A46-401C-8F51-5DA17C1AA8E6}" type="slidenum">
              <a:rPr lang="en-US" smtClean="0"/>
              <a:t>‹#›</a:t>
            </a:fld>
            <a:endParaRPr lang="en-US"/>
          </a:p>
        </p:txBody>
      </p:sp>
    </p:spTree>
    <p:extLst>
      <p:ext uri="{BB962C8B-B14F-4D97-AF65-F5344CB8AC3E}">
        <p14:creationId xmlns:p14="http://schemas.microsoft.com/office/powerpoint/2010/main" val="985876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202401-0B25-47DD-AB5D-96B9777BC2A3}"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B3F10-9A46-401C-8F51-5DA17C1AA8E6}" type="slidenum">
              <a:rPr lang="en-US" smtClean="0"/>
              <a:t>‹#›</a:t>
            </a:fld>
            <a:endParaRPr lang="en-US"/>
          </a:p>
        </p:txBody>
      </p:sp>
    </p:spTree>
    <p:extLst>
      <p:ext uri="{BB962C8B-B14F-4D97-AF65-F5344CB8AC3E}">
        <p14:creationId xmlns:p14="http://schemas.microsoft.com/office/powerpoint/2010/main" val="86005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202401-0B25-47DD-AB5D-96B9777BC2A3}" type="datetimeFigureOut">
              <a:rPr lang="en-US" smtClean="0"/>
              <a:t>5/22/2017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6B3F10-9A46-401C-8F51-5DA17C1AA8E6}" type="slidenum">
              <a:rPr lang="en-US" smtClean="0"/>
              <a:t>‹#›</a:t>
            </a:fld>
            <a:endParaRPr lang="en-US"/>
          </a:p>
        </p:txBody>
      </p:sp>
    </p:spTree>
    <p:extLst>
      <p:ext uri="{BB962C8B-B14F-4D97-AF65-F5344CB8AC3E}">
        <p14:creationId xmlns:p14="http://schemas.microsoft.com/office/powerpoint/2010/main" val="1676881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202401-0B25-47DD-AB5D-96B9777BC2A3}" type="datetimeFigureOut">
              <a:rPr lang="en-US" smtClean="0"/>
              <a:t>5/22/2017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6B3F10-9A46-401C-8F51-5DA17C1AA8E6}" type="slidenum">
              <a:rPr lang="en-US" smtClean="0"/>
              <a:t>‹#›</a:t>
            </a:fld>
            <a:endParaRPr lang="en-US"/>
          </a:p>
        </p:txBody>
      </p:sp>
    </p:spTree>
    <p:extLst>
      <p:ext uri="{BB962C8B-B14F-4D97-AF65-F5344CB8AC3E}">
        <p14:creationId xmlns:p14="http://schemas.microsoft.com/office/powerpoint/2010/main" val="4257254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202401-0B25-47DD-AB5D-96B9777BC2A3}" type="datetimeFigureOut">
              <a:rPr lang="en-US" smtClean="0"/>
              <a:t>5/22/2017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6B3F10-9A46-401C-8F51-5DA17C1AA8E6}" type="slidenum">
              <a:rPr lang="en-US" smtClean="0"/>
              <a:t>‹#›</a:t>
            </a:fld>
            <a:endParaRPr lang="en-US"/>
          </a:p>
        </p:txBody>
      </p:sp>
    </p:spTree>
    <p:extLst>
      <p:ext uri="{BB962C8B-B14F-4D97-AF65-F5344CB8AC3E}">
        <p14:creationId xmlns:p14="http://schemas.microsoft.com/office/powerpoint/2010/main" val="12784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202401-0B25-47DD-AB5D-96B9777BC2A3}"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B3F10-9A46-401C-8F51-5DA17C1AA8E6}" type="slidenum">
              <a:rPr lang="en-US" smtClean="0"/>
              <a:t>‹#›</a:t>
            </a:fld>
            <a:endParaRPr lang="en-US"/>
          </a:p>
        </p:txBody>
      </p:sp>
    </p:spTree>
    <p:extLst>
      <p:ext uri="{BB962C8B-B14F-4D97-AF65-F5344CB8AC3E}">
        <p14:creationId xmlns:p14="http://schemas.microsoft.com/office/powerpoint/2010/main" val="2119404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202401-0B25-47DD-AB5D-96B9777BC2A3}"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B3F10-9A46-401C-8F51-5DA17C1AA8E6}" type="slidenum">
              <a:rPr lang="en-US" smtClean="0"/>
              <a:t>‹#›</a:t>
            </a:fld>
            <a:endParaRPr lang="en-US"/>
          </a:p>
        </p:txBody>
      </p:sp>
    </p:spTree>
    <p:extLst>
      <p:ext uri="{BB962C8B-B14F-4D97-AF65-F5344CB8AC3E}">
        <p14:creationId xmlns:p14="http://schemas.microsoft.com/office/powerpoint/2010/main" val="1081753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02401-0B25-47DD-AB5D-96B9777BC2A3}" type="datetimeFigureOut">
              <a:rPr lang="en-US" smtClean="0"/>
              <a:t>5/22/2017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B3F10-9A46-401C-8F51-5DA17C1AA8E6}" type="slidenum">
              <a:rPr lang="en-US" smtClean="0"/>
              <a:t>‹#›</a:t>
            </a:fld>
            <a:endParaRPr lang="en-US"/>
          </a:p>
        </p:txBody>
      </p:sp>
    </p:spTree>
    <p:extLst>
      <p:ext uri="{BB962C8B-B14F-4D97-AF65-F5344CB8AC3E}">
        <p14:creationId xmlns:p14="http://schemas.microsoft.com/office/powerpoint/2010/main" val="959614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 Id="rId4" Type="http://schemas.openxmlformats.org/officeDocument/2006/relationships/image" Target="../media/image17.tmp"/></Relationships>
</file>

<file path=ppt/slides/_rels/slide15.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 Id="rId4" Type="http://schemas.openxmlformats.org/officeDocument/2006/relationships/image" Target="../media/image20.tmp"/></Relationships>
</file>

<file path=ppt/slides/_rels/slide16.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 Id="rId4" Type="http://schemas.openxmlformats.org/officeDocument/2006/relationships/image" Target="../media/image23.tmp"/></Relationships>
</file>

<file path=ppt/slides/_rels/slide17.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 Id="rId4" Type="http://schemas.openxmlformats.org/officeDocument/2006/relationships/image" Target="../media/image26.tmp"/></Relationships>
</file>

<file path=ppt/slides/_rels/slide18.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2.xml"/><Relationship Id="rId4" Type="http://schemas.openxmlformats.org/officeDocument/2006/relationships/image" Target="../media/image29.tmp"/></Relationships>
</file>

<file path=ppt/slides/_rels/slide19.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2.xml"/><Relationship Id="rId4" Type="http://schemas.openxmlformats.org/officeDocument/2006/relationships/image" Target="../media/image32.tmp"/></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33.tmp"/><Relationship Id="rId1" Type="http://schemas.openxmlformats.org/officeDocument/2006/relationships/slideLayout" Target="../slideLayouts/slideLayout2.xml"/><Relationship Id="rId4" Type="http://schemas.openxmlformats.org/officeDocument/2006/relationships/image" Target="../media/image35.tmp"/></Relationships>
</file>

<file path=ppt/slides/_rels/slide21.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36.tmp"/><Relationship Id="rId1" Type="http://schemas.openxmlformats.org/officeDocument/2006/relationships/slideLayout" Target="../slideLayouts/slideLayout2.xml"/><Relationship Id="rId4" Type="http://schemas.openxmlformats.org/officeDocument/2006/relationships/image" Target="../media/image38.tm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5" Type="http://schemas.openxmlformats.org/officeDocument/2006/relationships/image" Target="../media/image6.tmp"/><Relationship Id="rId4" Type="http://schemas.openxmlformats.org/officeDocument/2006/relationships/image" Target="../media/image5.tmp"/></Relationships>
</file>

<file path=ppt/slides/_rels/slide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Courier New" panose="02070309020205020404" pitchFamily="49" charset="0"/>
                <a:cs typeface="Courier New" panose="02070309020205020404" pitchFamily="49" charset="0"/>
              </a:rPr>
              <a:t>Moving Average Cross Over Trading Strategy</a:t>
            </a:r>
            <a:endParaRPr lang="en-US" sz="4000" b="1" dirty="0">
              <a:latin typeface="Courier New" panose="02070309020205020404" pitchFamily="49" charset="0"/>
              <a:cs typeface="Courier New" panose="02070309020205020404" pitchFamily="49"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07232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Courier New" panose="02070309020205020404" pitchFamily="49" charset="0"/>
                <a:cs typeface="Courier New" panose="02070309020205020404" pitchFamily="49" charset="0"/>
              </a:rPr>
              <a:t>STEP II – Index and Moving Averages</a:t>
            </a:r>
            <a:endParaRPr lang="en-US" b="1" dirty="0">
              <a:latin typeface="Courier New" panose="02070309020205020404" pitchFamily="49" charset="0"/>
              <a:cs typeface="Courier New" panose="02070309020205020404" pitchFamily="49" charset="0"/>
            </a:endParaRPr>
          </a:p>
        </p:txBody>
      </p:sp>
      <p:sp>
        <p:nvSpPr>
          <p:cNvPr id="5" name="TextBox 4"/>
          <p:cNvSpPr txBox="1"/>
          <p:nvPr/>
        </p:nvSpPr>
        <p:spPr>
          <a:xfrm>
            <a:off x="457200" y="1516025"/>
            <a:ext cx="8077200" cy="369332"/>
          </a:xfrm>
          <a:prstGeom prst="rect">
            <a:avLst/>
          </a:prstGeom>
          <a:noFill/>
        </p:spPr>
        <p:txBody>
          <a:bodyPr wrap="square" rtlCol="0">
            <a:spAutoFit/>
          </a:bodyPr>
          <a:lstStyle/>
          <a:p>
            <a:r>
              <a:rPr lang="en-US" b="1" dirty="0">
                <a:solidFill>
                  <a:srgbClr val="008000"/>
                </a:solidFill>
              </a:rPr>
              <a:t>print</a:t>
            </a:r>
            <a:r>
              <a:rPr lang="en-US" dirty="0"/>
              <a:t> </a:t>
            </a:r>
            <a:r>
              <a:rPr lang="en-US" dirty="0" err="1"/>
              <a:t>df</a:t>
            </a:r>
            <a:r>
              <a:rPr lang="en-US" dirty="0"/>
              <a:t>[[</a:t>
            </a:r>
            <a:r>
              <a:rPr lang="en-US" dirty="0">
                <a:solidFill>
                  <a:srgbClr val="BA2121"/>
                </a:solidFill>
              </a:rPr>
              <a:t>'SPX'</a:t>
            </a:r>
            <a:r>
              <a:rPr lang="en-US" dirty="0"/>
              <a:t>, </a:t>
            </a:r>
            <a:r>
              <a:rPr lang="en-US" dirty="0">
                <a:solidFill>
                  <a:srgbClr val="BA2121"/>
                </a:solidFill>
              </a:rPr>
              <a:t>'50D'</a:t>
            </a:r>
            <a:r>
              <a:rPr lang="en-US" dirty="0"/>
              <a:t>,</a:t>
            </a:r>
            <a:r>
              <a:rPr lang="en-US" dirty="0">
                <a:solidFill>
                  <a:srgbClr val="BA2121"/>
                </a:solidFill>
              </a:rPr>
              <a:t>'200D'</a:t>
            </a:r>
            <a:r>
              <a:rPr lang="en-US" dirty="0"/>
              <a:t>]]</a:t>
            </a:r>
            <a:r>
              <a:rPr lang="en-US" dirty="0">
                <a:solidFill>
                  <a:srgbClr val="666666"/>
                </a:solidFill>
              </a:rPr>
              <a:t>.</a:t>
            </a:r>
            <a:r>
              <a:rPr lang="en-US" dirty="0"/>
              <a:t>plot() </a:t>
            </a:r>
            <a:r>
              <a:rPr lang="en-US" dirty="0" err="1"/>
              <a:t>df</a:t>
            </a:r>
            <a:r>
              <a:rPr lang="en-US" dirty="0"/>
              <a:t>[</a:t>
            </a:r>
            <a:r>
              <a:rPr lang="en-US" dirty="0">
                <a:solidFill>
                  <a:srgbClr val="BA2121"/>
                </a:solidFill>
              </a:rPr>
              <a:t>'50D-200D'</a:t>
            </a:r>
            <a:r>
              <a:rPr lang="en-US" dirty="0"/>
              <a:t>] </a:t>
            </a:r>
            <a:r>
              <a:rPr lang="en-US" dirty="0">
                <a:solidFill>
                  <a:srgbClr val="666666"/>
                </a:solidFill>
              </a:rPr>
              <a:t>=</a:t>
            </a:r>
            <a:r>
              <a:rPr lang="en-US" dirty="0"/>
              <a:t> </a:t>
            </a:r>
            <a:r>
              <a:rPr lang="en-US" dirty="0" err="1"/>
              <a:t>df</a:t>
            </a:r>
            <a:r>
              <a:rPr lang="en-US" dirty="0"/>
              <a:t>[</a:t>
            </a:r>
            <a:r>
              <a:rPr lang="en-US" dirty="0">
                <a:solidFill>
                  <a:srgbClr val="BA2121"/>
                </a:solidFill>
              </a:rPr>
              <a:t>'50D'</a:t>
            </a:r>
            <a:r>
              <a:rPr lang="en-US" dirty="0"/>
              <a:t>] </a:t>
            </a:r>
            <a:r>
              <a:rPr lang="en-US" dirty="0">
                <a:solidFill>
                  <a:srgbClr val="666666"/>
                </a:solidFill>
              </a:rPr>
              <a:t>-</a:t>
            </a:r>
            <a:r>
              <a:rPr lang="en-US" dirty="0"/>
              <a:t> </a:t>
            </a:r>
            <a:r>
              <a:rPr lang="en-US" dirty="0" err="1"/>
              <a:t>df</a:t>
            </a:r>
            <a:r>
              <a:rPr lang="en-US" dirty="0"/>
              <a:t>[</a:t>
            </a:r>
            <a:r>
              <a:rPr lang="en-US" dirty="0">
                <a:solidFill>
                  <a:srgbClr val="BA2121"/>
                </a:solidFill>
              </a:rPr>
              <a:t>'200D'</a:t>
            </a:r>
            <a:r>
              <a:rPr lang="en-US" dirty="0"/>
              <a:t>]</a:t>
            </a:r>
          </a:p>
        </p:txBody>
      </p:sp>
      <p:sp>
        <p:nvSpPr>
          <p:cNvPr id="6" name="TextBox 5"/>
          <p:cNvSpPr txBox="1"/>
          <p:nvPr/>
        </p:nvSpPr>
        <p:spPr>
          <a:xfrm>
            <a:off x="609600" y="2438400"/>
            <a:ext cx="3124200" cy="1200329"/>
          </a:xfrm>
          <a:prstGeom prst="rect">
            <a:avLst/>
          </a:prstGeom>
          <a:noFill/>
        </p:spPr>
        <p:txBody>
          <a:bodyPr wrap="square" rtlCol="0">
            <a:spAutoFit/>
          </a:bodyPr>
          <a:lstStyle/>
          <a:p>
            <a:r>
              <a:rPr lang="en-US" dirty="0" smtClean="0"/>
              <a:t>Explain:  This illustrates the Index plotted against its 50 and 200 day moving average over the 10 year time period</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9164" y="2616139"/>
            <a:ext cx="4925113" cy="3115110"/>
          </a:xfrm>
          <a:prstGeom prst="rect">
            <a:avLst/>
          </a:prstGeom>
        </p:spPr>
      </p:pic>
    </p:spTree>
    <p:extLst>
      <p:ext uri="{BB962C8B-B14F-4D97-AF65-F5344CB8AC3E}">
        <p14:creationId xmlns:p14="http://schemas.microsoft.com/office/powerpoint/2010/main" val="1984236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Courier New" panose="02070309020205020404" pitchFamily="49" charset="0"/>
                <a:cs typeface="Courier New" panose="02070309020205020404" pitchFamily="49" charset="0"/>
              </a:rPr>
              <a:t>STEP III – Set Parameters and Position Counts</a:t>
            </a:r>
            <a:endParaRPr lang="en-US" b="1" dirty="0">
              <a:latin typeface="Courier New" panose="02070309020205020404" pitchFamily="49" charset="0"/>
              <a:cs typeface="Courier New" panose="02070309020205020404" pitchFamily="49" charset="0"/>
            </a:endParaRPr>
          </a:p>
        </p:txBody>
      </p:sp>
      <p:sp>
        <p:nvSpPr>
          <p:cNvPr id="5" name="TextBox 4"/>
          <p:cNvSpPr txBox="1"/>
          <p:nvPr/>
        </p:nvSpPr>
        <p:spPr>
          <a:xfrm>
            <a:off x="457200" y="4030520"/>
            <a:ext cx="8077200" cy="369332"/>
          </a:xfrm>
          <a:prstGeom prst="rect">
            <a:avLst/>
          </a:prstGeom>
          <a:noFill/>
        </p:spPr>
        <p:txBody>
          <a:bodyPr wrap="square" rtlCol="0">
            <a:spAutoFit/>
          </a:bodyPr>
          <a:lstStyle/>
          <a:p>
            <a:r>
              <a:rPr lang="en-US" dirty="0" err="1" smtClean="0">
                <a:effectLst/>
              </a:rPr>
              <a:t>df</a:t>
            </a:r>
            <a:r>
              <a:rPr lang="en-US" dirty="0" smtClean="0">
                <a:effectLst/>
              </a:rPr>
              <a:t>[[</a:t>
            </a:r>
            <a:r>
              <a:rPr lang="en-US" dirty="0" smtClean="0">
                <a:solidFill>
                  <a:srgbClr val="BA2121"/>
                </a:solidFill>
                <a:effectLst/>
              </a:rPr>
              <a:t>'Market Returns'</a:t>
            </a:r>
            <a:r>
              <a:rPr lang="en-US" dirty="0" smtClean="0">
                <a:effectLst/>
              </a:rPr>
              <a:t>,</a:t>
            </a:r>
            <a:r>
              <a:rPr lang="en-US" dirty="0" smtClean="0"/>
              <a:t> </a:t>
            </a:r>
            <a:r>
              <a:rPr lang="en-US" dirty="0" smtClean="0">
                <a:solidFill>
                  <a:srgbClr val="BA2121"/>
                </a:solidFill>
                <a:effectLst/>
              </a:rPr>
              <a:t>'Strategy'</a:t>
            </a:r>
            <a:r>
              <a:rPr lang="en-US" dirty="0" smtClean="0">
                <a:effectLst/>
              </a:rPr>
              <a:t>]]</a:t>
            </a:r>
            <a:r>
              <a:rPr lang="en-US" dirty="0" smtClean="0">
                <a:solidFill>
                  <a:srgbClr val="666666"/>
                </a:solidFill>
                <a:effectLst/>
              </a:rPr>
              <a:t>.</a:t>
            </a:r>
            <a:r>
              <a:rPr lang="en-US" dirty="0" err="1" smtClean="0">
                <a:effectLst/>
              </a:rPr>
              <a:t>cumsum</a:t>
            </a:r>
            <a:r>
              <a:rPr lang="en-US" dirty="0" smtClean="0">
                <a:effectLst/>
              </a:rPr>
              <a:t>()</a:t>
            </a:r>
            <a:r>
              <a:rPr lang="en-US" dirty="0" smtClean="0">
                <a:solidFill>
                  <a:srgbClr val="666666"/>
                </a:solidFill>
                <a:effectLst/>
              </a:rPr>
              <a:t>.</a:t>
            </a:r>
            <a:r>
              <a:rPr lang="en-US" dirty="0" smtClean="0">
                <a:effectLst/>
              </a:rPr>
              <a:t>plot(grid</a:t>
            </a:r>
            <a:r>
              <a:rPr lang="en-US" dirty="0" smtClean="0">
                <a:solidFill>
                  <a:srgbClr val="666666"/>
                </a:solidFill>
                <a:effectLst/>
              </a:rPr>
              <a:t>=</a:t>
            </a:r>
            <a:r>
              <a:rPr lang="en-US" dirty="0" smtClean="0">
                <a:solidFill>
                  <a:srgbClr val="008000"/>
                </a:solidFill>
                <a:effectLst/>
              </a:rPr>
              <a:t>True</a:t>
            </a:r>
            <a:r>
              <a:rPr lang="en-US" dirty="0" smtClean="0">
                <a:effectLst/>
              </a:rPr>
              <a:t>,</a:t>
            </a:r>
            <a:r>
              <a:rPr lang="en-US" dirty="0" smtClean="0"/>
              <a:t> </a:t>
            </a:r>
            <a:r>
              <a:rPr lang="en-US" dirty="0" err="1" smtClean="0">
                <a:effectLst/>
              </a:rPr>
              <a:t>figsize</a:t>
            </a:r>
            <a:r>
              <a:rPr lang="en-US" dirty="0" smtClean="0">
                <a:solidFill>
                  <a:srgbClr val="666666"/>
                </a:solidFill>
                <a:effectLst/>
              </a:rPr>
              <a:t>=</a:t>
            </a:r>
            <a:r>
              <a:rPr lang="en-US" dirty="0" smtClean="0">
                <a:effectLst/>
              </a:rPr>
              <a:t>(</a:t>
            </a:r>
            <a:r>
              <a:rPr lang="en-US" dirty="0" smtClean="0">
                <a:solidFill>
                  <a:srgbClr val="666666"/>
                </a:solidFill>
                <a:effectLst/>
              </a:rPr>
              <a:t>8</a:t>
            </a:r>
            <a:r>
              <a:rPr lang="en-US" dirty="0" smtClean="0">
                <a:effectLst/>
              </a:rPr>
              <a:t>,</a:t>
            </a:r>
            <a:r>
              <a:rPr lang="en-US" dirty="0" smtClean="0">
                <a:solidFill>
                  <a:srgbClr val="666666"/>
                </a:solidFill>
                <a:effectLst/>
              </a:rPr>
              <a:t>5</a:t>
            </a:r>
            <a:r>
              <a:rPr lang="en-US" dirty="0" smtClean="0">
                <a:effectLst/>
              </a:rPr>
              <a:t>))</a:t>
            </a:r>
            <a:endParaRPr lang="en-US" dirty="0"/>
          </a:p>
        </p:txBody>
      </p:sp>
      <p:sp>
        <p:nvSpPr>
          <p:cNvPr id="6" name="TextBox 5"/>
          <p:cNvSpPr txBox="1"/>
          <p:nvPr/>
        </p:nvSpPr>
        <p:spPr>
          <a:xfrm>
            <a:off x="609600" y="4667071"/>
            <a:ext cx="3124200" cy="1200329"/>
          </a:xfrm>
          <a:prstGeom prst="rect">
            <a:avLst/>
          </a:prstGeom>
          <a:noFill/>
        </p:spPr>
        <p:txBody>
          <a:bodyPr wrap="square" rtlCol="0">
            <a:spAutoFit/>
          </a:bodyPr>
          <a:lstStyle/>
          <a:p>
            <a:r>
              <a:rPr lang="en-US" dirty="0" smtClean="0"/>
              <a:t>Explain:  Given the above parameters, the strategy generates the following buy and sell signals</a:t>
            </a:r>
          </a:p>
        </p:txBody>
      </p:sp>
      <p:sp>
        <p:nvSpPr>
          <p:cNvPr id="7" name="TextBox 6"/>
          <p:cNvSpPr txBox="1"/>
          <p:nvPr/>
        </p:nvSpPr>
        <p:spPr>
          <a:xfrm>
            <a:off x="457200" y="1524000"/>
            <a:ext cx="8077200" cy="923330"/>
          </a:xfrm>
          <a:prstGeom prst="rect">
            <a:avLst/>
          </a:prstGeom>
          <a:noFill/>
        </p:spPr>
        <p:txBody>
          <a:bodyPr wrap="square" rtlCol="0">
            <a:spAutoFit/>
          </a:bodyPr>
          <a:lstStyle/>
          <a:p>
            <a:r>
              <a:rPr lang="en-US" dirty="0"/>
              <a:t>x </a:t>
            </a:r>
            <a:r>
              <a:rPr lang="en-US" dirty="0">
                <a:solidFill>
                  <a:srgbClr val="666666"/>
                </a:solidFill>
              </a:rPr>
              <a:t>=</a:t>
            </a:r>
            <a:r>
              <a:rPr lang="en-US" dirty="0"/>
              <a:t> </a:t>
            </a:r>
            <a:r>
              <a:rPr lang="en-US" dirty="0">
                <a:solidFill>
                  <a:srgbClr val="666666"/>
                </a:solidFill>
              </a:rPr>
              <a:t>50</a:t>
            </a:r>
            <a:r>
              <a:rPr lang="en-US" dirty="0"/>
              <a:t> </a:t>
            </a:r>
            <a:endParaRPr lang="en-US" dirty="0" smtClean="0"/>
          </a:p>
          <a:p>
            <a:r>
              <a:rPr lang="en-US" dirty="0" err="1" smtClean="0"/>
              <a:t>df</a:t>
            </a:r>
            <a:r>
              <a:rPr lang="en-US" dirty="0"/>
              <a:t>[</a:t>
            </a:r>
            <a:r>
              <a:rPr lang="en-US" dirty="0">
                <a:solidFill>
                  <a:srgbClr val="BA2121"/>
                </a:solidFill>
              </a:rPr>
              <a:t>'Position'</a:t>
            </a:r>
            <a:r>
              <a:rPr lang="en-US" dirty="0"/>
              <a:t>] </a:t>
            </a:r>
            <a:r>
              <a:rPr lang="en-US" dirty="0">
                <a:solidFill>
                  <a:srgbClr val="666666"/>
                </a:solidFill>
              </a:rPr>
              <a:t>=</a:t>
            </a:r>
            <a:r>
              <a:rPr lang="en-US" dirty="0"/>
              <a:t> </a:t>
            </a:r>
            <a:r>
              <a:rPr lang="en-US" dirty="0" err="1"/>
              <a:t>np</a:t>
            </a:r>
            <a:r>
              <a:rPr lang="en-US" dirty="0" err="1">
                <a:solidFill>
                  <a:srgbClr val="666666"/>
                </a:solidFill>
              </a:rPr>
              <a:t>.</a:t>
            </a:r>
            <a:r>
              <a:rPr lang="en-US" dirty="0" err="1"/>
              <a:t>where</a:t>
            </a:r>
            <a:r>
              <a:rPr lang="en-US" dirty="0"/>
              <a:t>(</a:t>
            </a:r>
            <a:r>
              <a:rPr lang="en-US" dirty="0" err="1"/>
              <a:t>df</a:t>
            </a:r>
            <a:r>
              <a:rPr lang="en-US" dirty="0"/>
              <a:t>[</a:t>
            </a:r>
            <a:r>
              <a:rPr lang="en-US" dirty="0">
                <a:solidFill>
                  <a:srgbClr val="BA2121"/>
                </a:solidFill>
              </a:rPr>
              <a:t>'50D-200D'</a:t>
            </a:r>
            <a:r>
              <a:rPr lang="en-US" dirty="0"/>
              <a:t>] </a:t>
            </a:r>
            <a:r>
              <a:rPr lang="en-US" dirty="0">
                <a:solidFill>
                  <a:srgbClr val="666666"/>
                </a:solidFill>
              </a:rPr>
              <a:t>&gt;</a:t>
            </a:r>
            <a:r>
              <a:rPr lang="en-US" dirty="0"/>
              <a:t> X, </a:t>
            </a:r>
            <a:r>
              <a:rPr lang="en-US" dirty="0">
                <a:solidFill>
                  <a:srgbClr val="666666"/>
                </a:solidFill>
              </a:rPr>
              <a:t>1</a:t>
            </a:r>
            <a:r>
              <a:rPr lang="en-US" dirty="0"/>
              <a:t>, </a:t>
            </a:r>
            <a:r>
              <a:rPr lang="en-US" dirty="0">
                <a:solidFill>
                  <a:srgbClr val="666666"/>
                </a:solidFill>
              </a:rPr>
              <a:t>0</a:t>
            </a:r>
            <a:r>
              <a:rPr lang="en-US" dirty="0"/>
              <a:t>) </a:t>
            </a:r>
            <a:endParaRPr lang="en-US" dirty="0" smtClean="0"/>
          </a:p>
          <a:p>
            <a:r>
              <a:rPr lang="en-US" dirty="0" err="1" smtClean="0"/>
              <a:t>df</a:t>
            </a:r>
            <a:r>
              <a:rPr lang="en-US" dirty="0"/>
              <a:t>[</a:t>
            </a:r>
            <a:r>
              <a:rPr lang="en-US" dirty="0">
                <a:solidFill>
                  <a:srgbClr val="BA2121"/>
                </a:solidFill>
              </a:rPr>
              <a:t>'Position'</a:t>
            </a:r>
            <a:r>
              <a:rPr lang="en-US" dirty="0"/>
              <a:t>] </a:t>
            </a:r>
            <a:r>
              <a:rPr lang="en-US" dirty="0">
                <a:solidFill>
                  <a:srgbClr val="666666"/>
                </a:solidFill>
              </a:rPr>
              <a:t>=</a:t>
            </a:r>
            <a:r>
              <a:rPr lang="en-US" dirty="0"/>
              <a:t> </a:t>
            </a:r>
            <a:r>
              <a:rPr lang="en-US" dirty="0" err="1"/>
              <a:t>np</a:t>
            </a:r>
            <a:r>
              <a:rPr lang="en-US" dirty="0" err="1">
                <a:solidFill>
                  <a:srgbClr val="666666"/>
                </a:solidFill>
              </a:rPr>
              <a:t>.</a:t>
            </a:r>
            <a:r>
              <a:rPr lang="en-US" dirty="0" err="1"/>
              <a:t>where</a:t>
            </a:r>
            <a:r>
              <a:rPr lang="en-US" dirty="0"/>
              <a:t>(</a:t>
            </a:r>
            <a:r>
              <a:rPr lang="en-US" dirty="0" err="1"/>
              <a:t>df</a:t>
            </a:r>
            <a:r>
              <a:rPr lang="en-US" dirty="0"/>
              <a:t>[</a:t>
            </a:r>
            <a:r>
              <a:rPr lang="en-US" dirty="0">
                <a:solidFill>
                  <a:srgbClr val="BA2121"/>
                </a:solidFill>
              </a:rPr>
              <a:t>'50D-200D'</a:t>
            </a:r>
            <a:r>
              <a:rPr lang="en-US" dirty="0"/>
              <a:t>] </a:t>
            </a:r>
            <a:r>
              <a:rPr lang="en-US" dirty="0">
                <a:solidFill>
                  <a:srgbClr val="666666"/>
                </a:solidFill>
              </a:rPr>
              <a:t>&lt;</a:t>
            </a:r>
            <a:r>
              <a:rPr lang="en-US" dirty="0"/>
              <a:t> X, </a:t>
            </a:r>
            <a:r>
              <a:rPr lang="en-US" dirty="0">
                <a:solidFill>
                  <a:srgbClr val="666666"/>
                </a:solidFill>
              </a:rPr>
              <a:t>-1</a:t>
            </a:r>
            <a:r>
              <a:rPr lang="en-US" dirty="0"/>
              <a:t>, </a:t>
            </a:r>
            <a:r>
              <a:rPr lang="en-US" dirty="0" err="1"/>
              <a:t>df</a:t>
            </a:r>
            <a:r>
              <a:rPr lang="en-US" dirty="0"/>
              <a:t>[</a:t>
            </a:r>
            <a:r>
              <a:rPr lang="en-US" dirty="0">
                <a:solidFill>
                  <a:srgbClr val="BA2121"/>
                </a:solidFill>
              </a:rPr>
              <a:t>'Position'</a:t>
            </a:r>
            <a:r>
              <a:rPr lang="en-US" dirty="0"/>
              <a:t>])</a:t>
            </a:r>
          </a:p>
        </p:txBody>
      </p:sp>
      <p:sp>
        <p:nvSpPr>
          <p:cNvPr id="8" name="TextBox 7"/>
          <p:cNvSpPr txBox="1"/>
          <p:nvPr/>
        </p:nvSpPr>
        <p:spPr>
          <a:xfrm>
            <a:off x="609600" y="2667000"/>
            <a:ext cx="4724400" cy="923330"/>
          </a:xfrm>
          <a:prstGeom prst="rect">
            <a:avLst/>
          </a:prstGeom>
          <a:noFill/>
        </p:spPr>
        <p:txBody>
          <a:bodyPr wrap="square" rtlCol="0">
            <a:spAutoFit/>
          </a:bodyPr>
          <a:lstStyle/>
          <a:p>
            <a:r>
              <a:rPr lang="en-US" dirty="0" smtClean="0"/>
              <a:t>Explain: The trading model depends on the moving average crossovers providing signals to either buy or sell.  If the cross over</a:t>
            </a:r>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t="6348"/>
          <a:stretch/>
        </p:blipFill>
        <p:spPr>
          <a:xfrm>
            <a:off x="4343400" y="4800600"/>
            <a:ext cx="4010479" cy="1124129"/>
          </a:xfrm>
          <a:prstGeom prst="rect">
            <a:avLst/>
          </a:prstGeom>
        </p:spPr>
      </p:pic>
    </p:spTree>
    <p:extLst>
      <p:ext uri="{BB962C8B-B14F-4D97-AF65-F5344CB8AC3E}">
        <p14:creationId xmlns:p14="http://schemas.microsoft.com/office/powerpoint/2010/main" val="3623007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Courier New" panose="02070309020205020404" pitchFamily="49" charset="0"/>
                <a:cs typeface="Courier New" panose="02070309020205020404" pitchFamily="49" charset="0"/>
              </a:rPr>
              <a:t>STEP IV – Visualize Signal Generation Plot</a:t>
            </a:r>
            <a:endParaRPr lang="en-US" b="1" dirty="0">
              <a:latin typeface="Courier New" panose="02070309020205020404" pitchFamily="49" charset="0"/>
              <a:cs typeface="Courier New" panose="02070309020205020404" pitchFamily="49" charset="0"/>
            </a:endParaRPr>
          </a:p>
        </p:txBody>
      </p:sp>
      <p:sp>
        <p:nvSpPr>
          <p:cNvPr id="5" name="TextBox 4"/>
          <p:cNvSpPr txBox="1"/>
          <p:nvPr/>
        </p:nvSpPr>
        <p:spPr>
          <a:xfrm>
            <a:off x="457200" y="1516025"/>
            <a:ext cx="8077200" cy="369332"/>
          </a:xfrm>
          <a:prstGeom prst="rect">
            <a:avLst/>
          </a:prstGeom>
          <a:noFill/>
        </p:spPr>
        <p:txBody>
          <a:bodyPr wrap="square" rtlCol="0">
            <a:spAutoFit/>
          </a:bodyPr>
          <a:lstStyle/>
          <a:p>
            <a:r>
              <a:rPr lang="en-US" b="1" dirty="0" smtClean="0">
                <a:solidFill>
                  <a:srgbClr val="008000"/>
                </a:solidFill>
                <a:effectLst/>
              </a:rPr>
              <a:t>print</a:t>
            </a:r>
            <a:r>
              <a:rPr lang="en-US" dirty="0" smtClean="0"/>
              <a:t> </a:t>
            </a:r>
            <a:r>
              <a:rPr lang="en-US" dirty="0" err="1" smtClean="0">
                <a:effectLst/>
              </a:rPr>
              <a:t>df</a:t>
            </a:r>
            <a:r>
              <a:rPr lang="en-US" dirty="0" smtClean="0">
                <a:effectLst/>
              </a:rPr>
              <a:t>[</a:t>
            </a:r>
            <a:r>
              <a:rPr lang="en-US" dirty="0" smtClean="0">
                <a:solidFill>
                  <a:srgbClr val="BA2121"/>
                </a:solidFill>
                <a:effectLst/>
              </a:rPr>
              <a:t>'Position'</a:t>
            </a:r>
            <a:r>
              <a:rPr lang="en-US" dirty="0" smtClean="0">
                <a:effectLst/>
              </a:rPr>
              <a:t>]</a:t>
            </a:r>
            <a:r>
              <a:rPr lang="en-US" dirty="0" smtClean="0">
                <a:solidFill>
                  <a:srgbClr val="666666"/>
                </a:solidFill>
                <a:effectLst/>
              </a:rPr>
              <a:t>.</a:t>
            </a:r>
            <a:r>
              <a:rPr lang="en-US" dirty="0" smtClean="0">
                <a:effectLst/>
              </a:rPr>
              <a:t>plot(</a:t>
            </a:r>
            <a:r>
              <a:rPr lang="en-US" dirty="0" err="1" smtClean="0">
                <a:effectLst/>
              </a:rPr>
              <a:t>lw</a:t>
            </a:r>
            <a:r>
              <a:rPr lang="en-US" dirty="0" smtClean="0">
                <a:solidFill>
                  <a:srgbClr val="666666"/>
                </a:solidFill>
                <a:effectLst/>
              </a:rPr>
              <a:t>=1.5</a:t>
            </a:r>
            <a:r>
              <a:rPr lang="en-US" dirty="0" smtClean="0">
                <a:effectLst/>
              </a:rPr>
              <a:t>,ylim</a:t>
            </a:r>
            <a:r>
              <a:rPr lang="en-US" dirty="0" smtClean="0">
                <a:solidFill>
                  <a:srgbClr val="666666"/>
                </a:solidFill>
                <a:effectLst/>
              </a:rPr>
              <a:t>=</a:t>
            </a:r>
            <a:r>
              <a:rPr lang="en-US" dirty="0" smtClean="0">
                <a:effectLst/>
              </a:rPr>
              <a:t>[</a:t>
            </a:r>
            <a:r>
              <a:rPr lang="en-US" dirty="0" smtClean="0">
                <a:solidFill>
                  <a:srgbClr val="666666"/>
                </a:solidFill>
                <a:effectLst/>
              </a:rPr>
              <a:t>-1.1</a:t>
            </a:r>
            <a:r>
              <a:rPr lang="en-US" dirty="0" smtClean="0">
                <a:effectLst/>
              </a:rPr>
              <a:t>,</a:t>
            </a:r>
            <a:r>
              <a:rPr lang="en-US" dirty="0" smtClean="0">
                <a:solidFill>
                  <a:srgbClr val="666666"/>
                </a:solidFill>
                <a:effectLst/>
              </a:rPr>
              <a:t>1.1</a:t>
            </a:r>
            <a:r>
              <a:rPr lang="en-US" dirty="0" smtClean="0">
                <a:effectLst/>
              </a:rPr>
              <a:t>])</a:t>
            </a:r>
            <a:endParaRPr lang="en-US" dirty="0"/>
          </a:p>
        </p:txBody>
      </p:sp>
      <p:sp>
        <p:nvSpPr>
          <p:cNvPr id="6" name="TextBox 5"/>
          <p:cNvSpPr txBox="1"/>
          <p:nvPr/>
        </p:nvSpPr>
        <p:spPr>
          <a:xfrm>
            <a:off x="609600" y="2438400"/>
            <a:ext cx="3124200" cy="1200329"/>
          </a:xfrm>
          <a:prstGeom prst="rect">
            <a:avLst/>
          </a:prstGeom>
          <a:noFill/>
        </p:spPr>
        <p:txBody>
          <a:bodyPr wrap="square" rtlCol="0">
            <a:spAutoFit/>
          </a:bodyPr>
          <a:lstStyle/>
          <a:p>
            <a:r>
              <a:rPr lang="en-US" dirty="0" smtClean="0"/>
              <a:t>Explain: To the right is a visual </a:t>
            </a:r>
            <a:r>
              <a:rPr lang="en-US" dirty="0" err="1" smtClean="0"/>
              <a:t>representaition</a:t>
            </a:r>
            <a:r>
              <a:rPr lang="en-US" dirty="0" smtClean="0"/>
              <a:t> of  “Buy” and “Sell” signals over the 10 year time period</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056" y="2314079"/>
            <a:ext cx="4972744" cy="3553321"/>
          </a:xfrm>
          <a:prstGeom prst="rect">
            <a:avLst/>
          </a:prstGeom>
        </p:spPr>
      </p:pic>
    </p:spTree>
    <p:extLst>
      <p:ext uri="{BB962C8B-B14F-4D97-AF65-F5344CB8AC3E}">
        <p14:creationId xmlns:p14="http://schemas.microsoft.com/office/powerpoint/2010/main" val="19842364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ourier New" panose="02070309020205020404" pitchFamily="49" charset="0"/>
                <a:cs typeface="Courier New" panose="02070309020205020404" pitchFamily="49" charset="0"/>
              </a:rPr>
              <a:t>STEP V – Plot Market Returns vs Strategy Returns</a:t>
            </a:r>
            <a:endParaRPr lang="en-US" sz="3600" b="1" dirty="0">
              <a:latin typeface="Courier New" panose="02070309020205020404" pitchFamily="49" charset="0"/>
              <a:cs typeface="Courier New" panose="02070309020205020404" pitchFamily="49" charset="0"/>
            </a:endParaRPr>
          </a:p>
        </p:txBody>
      </p:sp>
      <p:sp>
        <p:nvSpPr>
          <p:cNvPr id="5" name="TextBox 4"/>
          <p:cNvSpPr txBox="1"/>
          <p:nvPr/>
        </p:nvSpPr>
        <p:spPr>
          <a:xfrm>
            <a:off x="457200" y="1516025"/>
            <a:ext cx="8077200" cy="923330"/>
          </a:xfrm>
          <a:prstGeom prst="rect">
            <a:avLst/>
          </a:prstGeom>
          <a:noFill/>
        </p:spPr>
        <p:txBody>
          <a:bodyPr wrap="square" rtlCol="0">
            <a:spAutoFit/>
          </a:bodyPr>
          <a:lstStyle/>
          <a:p>
            <a:r>
              <a:rPr lang="en-US" dirty="0" err="1" smtClean="0">
                <a:effectLst/>
              </a:rPr>
              <a:t>df</a:t>
            </a:r>
            <a:r>
              <a:rPr lang="en-US" dirty="0" smtClean="0">
                <a:effectLst/>
              </a:rPr>
              <a:t>[</a:t>
            </a:r>
            <a:r>
              <a:rPr lang="en-US" dirty="0" smtClean="0">
                <a:solidFill>
                  <a:srgbClr val="BA2121"/>
                </a:solidFill>
                <a:effectLst/>
              </a:rPr>
              <a:t>'Market Returns'</a:t>
            </a:r>
            <a:r>
              <a:rPr lang="en-US" dirty="0" smtClean="0">
                <a:effectLst/>
              </a:rPr>
              <a:t>]</a:t>
            </a:r>
            <a:r>
              <a:rPr lang="en-US" dirty="0" smtClean="0"/>
              <a:t> </a:t>
            </a:r>
            <a:r>
              <a:rPr lang="en-US" dirty="0" smtClean="0">
                <a:solidFill>
                  <a:srgbClr val="666666"/>
                </a:solidFill>
                <a:effectLst/>
              </a:rPr>
              <a:t>=</a:t>
            </a:r>
            <a:r>
              <a:rPr lang="en-US" dirty="0" smtClean="0"/>
              <a:t> </a:t>
            </a:r>
            <a:r>
              <a:rPr lang="en-US" dirty="0" smtClean="0">
                <a:effectLst/>
              </a:rPr>
              <a:t>np</a:t>
            </a:r>
            <a:r>
              <a:rPr lang="en-US" dirty="0" smtClean="0">
                <a:solidFill>
                  <a:srgbClr val="666666"/>
                </a:solidFill>
                <a:effectLst/>
              </a:rPr>
              <a:t>.</a:t>
            </a:r>
            <a:r>
              <a:rPr lang="en-US" dirty="0" smtClean="0">
                <a:effectLst/>
              </a:rPr>
              <a:t>log(</a:t>
            </a:r>
            <a:r>
              <a:rPr lang="en-US" dirty="0" err="1" smtClean="0">
                <a:effectLst/>
              </a:rPr>
              <a:t>df</a:t>
            </a:r>
            <a:r>
              <a:rPr lang="en-US" dirty="0" smtClean="0">
                <a:effectLst/>
              </a:rPr>
              <a:t>[</a:t>
            </a:r>
            <a:r>
              <a:rPr lang="en-US" dirty="0" smtClean="0">
                <a:solidFill>
                  <a:srgbClr val="BA2121"/>
                </a:solidFill>
                <a:effectLst/>
              </a:rPr>
              <a:t>'SPX'</a:t>
            </a:r>
            <a:r>
              <a:rPr lang="en-US" dirty="0" smtClean="0">
                <a:effectLst/>
              </a:rPr>
              <a:t>]</a:t>
            </a:r>
            <a:r>
              <a:rPr lang="en-US" dirty="0" smtClean="0"/>
              <a:t> </a:t>
            </a:r>
            <a:r>
              <a:rPr lang="en-US" dirty="0" smtClean="0">
                <a:solidFill>
                  <a:srgbClr val="666666"/>
                </a:solidFill>
                <a:effectLst/>
              </a:rPr>
              <a:t>/</a:t>
            </a:r>
            <a:r>
              <a:rPr lang="en-US" dirty="0" smtClean="0"/>
              <a:t> </a:t>
            </a:r>
            <a:r>
              <a:rPr lang="en-US" dirty="0" err="1" smtClean="0">
                <a:effectLst/>
              </a:rPr>
              <a:t>df</a:t>
            </a:r>
            <a:r>
              <a:rPr lang="en-US" dirty="0" smtClean="0">
                <a:effectLst/>
              </a:rPr>
              <a:t>[</a:t>
            </a:r>
            <a:r>
              <a:rPr lang="en-US" dirty="0" smtClean="0">
                <a:solidFill>
                  <a:srgbClr val="BA2121"/>
                </a:solidFill>
                <a:effectLst/>
              </a:rPr>
              <a:t>'SPX'</a:t>
            </a:r>
            <a:r>
              <a:rPr lang="en-US" dirty="0" smtClean="0">
                <a:effectLst/>
              </a:rPr>
              <a:t>]</a:t>
            </a:r>
            <a:r>
              <a:rPr lang="en-US" dirty="0" smtClean="0">
                <a:solidFill>
                  <a:srgbClr val="666666"/>
                </a:solidFill>
                <a:effectLst/>
              </a:rPr>
              <a:t>.</a:t>
            </a:r>
            <a:r>
              <a:rPr lang="en-US" dirty="0" smtClean="0">
                <a:effectLst/>
              </a:rPr>
              <a:t>shift(</a:t>
            </a:r>
            <a:r>
              <a:rPr lang="en-US" dirty="0" smtClean="0">
                <a:solidFill>
                  <a:srgbClr val="666666"/>
                </a:solidFill>
                <a:effectLst/>
              </a:rPr>
              <a:t>1</a:t>
            </a:r>
            <a:r>
              <a:rPr lang="en-US" dirty="0" smtClean="0">
                <a:effectLst/>
              </a:rPr>
              <a:t>))</a:t>
            </a:r>
            <a:r>
              <a:rPr lang="en-US" dirty="0" smtClean="0"/>
              <a:t> </a:t>
            </a:r>
          </a:p>
          <a:p>
            <a:r>
              <a:rPr lang="en-US" dirty="0" err="1" smtClean="0">
                <a:effectLst/>
              </a:rPr>
              <a:t>df</a:t>
            </a:r>
            <a:r>
              <a:rPr lang="en-US" dirty="0" smtClean="0">
                <a:effectLst/>
              </a:rPr>
              <a:t>[</a:t>
            </a:r>
            <a:r>
              <a:rPr lang="en-US" dirty="0" smtClean="0">
                <a:solidFill>
                  <a:srgbClr val="BA2121"/>
                </a:solidFill>
                <a:effectLst/>
              </a:rPr>
              <a:t>'Strategy'</a:t>
            </a:r>
            <a:r>
              <a:rPr lang="en-US" dirty="0" smtClean="0">
                <a:effectLst/>
              </a:rPr>
              <a:t>]</a:t>
            </a:r>
            <a:r>
              <a:rPr lang="en-US" dirty="0" smtClean="0"/>
              <a:t> </a:t>
            </a:r>
            <a:r>
              <a:rPr lang="en-US" dirty="0" smtClean="0">
                <a:solidFill>
                  <a:srgbClr val="666666"/>
                </a:solidFill>
                <a:effectLst/>
              </a:rPr>
              <a:t>=</a:t>
            </a:r>
            <a:r>
              <a:rPr lang="en-US" dirty="0" smtClean="0"/>
              <a:t> </a:t>
            </a:r>
            <a:r>
              <a:rPr lang="en-US" dirty="0" err="1" smtClean="0">
                <a:effectLst/>
              </a:rPr>
              <a:t>df</a:t>
            </a:r>
            <a:r>
              <a:rPr lang="en-US" dirty="0" smtClean="0">
                <a:effectLst/>
              </a:rPr>
              <a:t>[</a:t>
            </a:r>
            <a:r>
              <a:rPr lang="en-US" dirty="0" smtClean="0">
                <a:solidFill>
                  <a:srgbClr val="BA2121"/>
                </a:solidFill>
                <a:effectLst/>
              </a:rPr>
              <a:t>'Market Returns'</a:t>
            </a:r>
            <a:r>
              <a:rPr lang="en-US" dirty="0" smtClean="0">
                <a:effectLst/>
              </a:rPr>
              <a:t>]</a:t>
            </a:r>
            <a:r>
              <a:rPr lang="en-US" dirty="0" smtClean="0"/>
              <a:t> </a:t>
            </a:r>
            <a:r>
              <a:rPr lang="en-US" dirty="0" smtClean="0">
                <a:solidFill>
                  <a:srgbClr val="666666"/>
                </a:solidFill>
                <a:effectLst/>
              </a:rPr>
              <a:t>*</a:t>
            </a:r>
            <a:r>
              <a:rPr lang="en-US" dirty="0" smtClean="0"/>
              <a:t> </a:t>
            </a:r>
            <a:r>
              <a:rPr lang="en-US" dirty="0" err="1" smtClean="0">
                <a:effectLst/>
              </a:rPr>
              <a:t>df</a:t>
            </a:r>
            <a:r>
              <a:rPr lang="en-US" dirty="0" smtClean="0">
                <a:effectLst/>
              </a:rPr>
              <a:t>[</a:t>
            </a:r>
            <a:r>
              <a:rPr lang="en-US" dirty="0" smtClean="0">
                <a:solidFill>
                  <a:srgbClr val="BA2121"/>
                </a:solidFill>
                <a:effectLst/>
              </a:rPr>
              <a:t>'Position'</a:t>
            </a:r>
            <a:r>
              <a:rPr lang="en-US" dirty="0" smtClean="0">
                <a:effectLst/>
              </a:rPr>
              <a:t>]</a:t>
            </a:r>
            <a:r>
              <a:rPr lang="en-US" dirty="0" smtClean="0">
                <a:solidFill>
                  <a:srgbClr val="666666"/>
                </a:solidFill>
                <a:effectLst/>
              </a:rPr>
              <a:t>.</a:t>
            </a:r>
            <a:r>
              <a:rPr lang="en-US" dirty="0" smtClean="0">
                <a:effectLst/>
              </a:rPr>
              <a:t>shift(</a:t>
            </a:r>
            <a:r>
              <a:rPr lang="en-US" dirty="0" smtClean="0">
                <a:solidFill>
                  <a:srgbClr val="666666"/>
                </a:solidFill>
                <a:effectLst/>
              </a:rPr>
              <a:t>1</a:t>
            </a:r>
            <a:r>
              <a:rPr lang="en-US" dirty="0" smtClean="0">
                <a:effectLst/>
              </a:rPr>
              <a:t>)</a:t>
            </a:r>
          </a:p>
          <a:p>
            <a:r>
              <a:rPr lang="en-US" dirty="0" err="1" smtClean="0">
                <a:effectLst/>
              </a:rPr>
              <a:t>df</a:t>
            </a:r>
            <a:r>
              <a:rPr lang="en-US" dirty="0" smtClean="0">
                <a:effectLst/>
              </a:rPr>
              <a:t>[[</a:t>
            </a:r>
            <a:r>
              <a:rPr lang="en-US" dirty="0" smtClean="0">
                <a:solidFill>
                  <a:srgbClr val="BA2121"/>
                </a:solidFill>
                <a:effectLst/>
              </a:rPr>
              <a:t>'Market Returns'</a:t>
            </a:r>
            <a:r>
              <a:rPr lang="en-US" dirty="0" smtClean="0">
                <a:effectLst/>
              </a:rPr>
              <a:t>,</a:t>
            </a:r>
            <a:r>
              <a:rPr lang="en-US" dirty="0" smtClean="0"/>
              <a:t> </a:t>
            </a:r>
            <a:r>
              <a:rPr lang="en-US" dirty="0" smtClean="0">
                <a:solidFill>
                  <a:srgbClr val="BA2121"/>
                </a:solidFill>
                <a:effectLst/>
              </a:rPr>
              <a:t>'Strategy'</a:t>
            </a:r>
            <a:r>
              <a:rPr lang="en-US" dirty="0" smtClean="0">
                <a:effectLst/>
              </a:rPr>
              <a:t>]]</a:t>
            </a:r>
            <a:r>
              <a:rPr lang="en-US" dirty="0" smtClean="0">
                <a:solidFill>
                  <a:srgbClr val="666666"/>
                </a:solidFill>
                <a:effectLst/>
              </a:rPr>
              <a:t>.</a:t>
            </a:r>
            <a:r>
              <a:rPr lang="en-US" dirty="0" err="1" smtClean="0">
                <a:effectLst/>
              </a:rPr>
              <a:t>cumsum</a:t>
            </a:r>
            <a:r>
              <a:rPr lang="en-US" dirty="0" smtClean="0">
                <a:effectLst/>
              </a:rPr>
              <a:t>()</a:t>
            </a:r>
            <a:r>
              <a:rPr lang="en-US" dirty="0" smtClean="0">
                <a:solidFill>
                  <a:srgbClr val="666666"/>
                </a:solidFill>
                <a:effectLst/>
              </a:rPr>
              <a:t>.</a:t>
            </a:r>
            <a:r>
              <a:rPr lang="en-US" dirty="0" smtClean="0">
                <a:effectLst/>
              </a:rPr>
              <a:t>plot(grid</a:t>
            </a:r>
            <a:r>
              <a:rPr lang="en-US" dirty="0" smtClean="0">
                <a:solidFill>
                  <a:srgbClr val="666666"/>
                </a:solidFill>
                <a:effectLst/>
              </a:rPr>
              <a:t>=</a:t>
            </a:r>
            <a:r>
              <a:rPr lang="en-US" dirty="0" smtClean="0">
                <a:solidFill>
                  <a:srgbClr val="008000"/>
                </a:solidFill>
                <a:effectLst/>
              </a:rPr>
              <a:t>True</a:t>
            </a:r>
            <a:r>
              <a:rPr lang="en-US" dirty="0" smtClean="0">
                <a:effectLst/>
              </a:rPr>
              <a:t>,</a:t>
            </a:r>
            <a:r>
              <a:rPr lang="en-US" dirty="0" smtClean="0"/>
              <a:t> </a:t>
            </a:r>
            <a:r>
              <a:rPr lang="en-US" dirty="0" err="1" smtClean="0">
                <a:effectLst/>
              </a:rPr>
              <a:t>figsize</a:t>
            </a:r>
            <a:r>
              <a:rPr lang="en-US" dirty="0" smtClean="0">
                <a:solidFill>
                  <a:srgbClr val="666666"/>
                </a:solidFill>
                <a:effectLst/>
              </a:rPr>
              <a:t>=</a:t>
            </a:r>
            <a:r>
              <a:rPr lang="en-US" dirty="0" smtClean="0">
                <a:effectLst/>
              </a:rPr>
              <a:t>(</a:t>
            </a:r>
            <a:r>
              <a:rPr lang="en-US" dirty="0" smtClean="0">
                <a:solidFill>
                  <a:srgbClr val="666666"/>
                </a:solidFill>
                <a:effectLst/>
              </a:rPr>
              <a:t>8</a:t>
            </a:r>
            <a:r>
              <a:rPr lang="en-US" dirty="0" smtClean="0">
                <a:effectLst/>
              </a:rPr>
              <a:t>,</a:t>
            </a:r>
            <a:r>
              <a:rPr lang="en-US" dirty="0" smtClean="0">
                <a:solidFill>
                  <a:srgbClr val="666666"/>
                </a:solidFill>
                <a:effectLst/>
              </a:rPr>
              <a:t>5</a:t>
            </a:r>
            <a:r>
              <a:rPr lang="en-US" dirty="0" smtClean="0">
                <a:effectLst/>
              </a:rPr>
              <a:t>))</a:t>
            </a:r>
            <a:endParaRPr lang="en-US" dirty="0"/>
          </a:p>
        </p:txBody>
      </p:sp>
      <p:sp>
        <p:nvSpPr>
          <p:cNvPr id="6" name="TextBox 5"/>
          <p:cNvSpPr txBox="1"/>
          <p:nvPr/>
        </p:nvSpPr>
        <p:spPr>
          <a:xfrm>
            <a:off x="609600" y="2667000"/>
            <a:ext cx="3124200" cy="3416320"/>
          </a:xfrm>
          <a:prstGeom prst="rect">
            <a:avLst/>
          </a:prstGeom>
          <a:noFill/>
        </p:spPr>
        <p:txBody>
          <a:bodyPr wrap="square" rtlCol="0">
            <a:spAutoFit/>
          </a:bodyPr>
          <a:lstStyle/>
          <a:p>
            <a:r>
              <a:rPr lang="en-US" dirty="0" smtClean="0"/>
              <a:t>Explain:  To the right is the returns of the Index plotted against the returns to the market.  Values above the “0” are positive and obviously desirable.</a:t>
            </a:r>
          </a:p>
          <a:p>
            <a:r>
              <a:rPr lang="en-US" dirty="0" smtClean="0"/>
              <a:t>However, strategy returns that are above the returns to the market are deemed to ne superior as the active strategy is therefor outperforming the buy-and hold index.</a:t>
            </a:r>
          </a:p>
        </p:txBody>
      </p:sp>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t="3900"/>
          <a:stretch/>
        </p:blipFill>
        <p:spPr>
          <a:xfrm>
            <a:off x="3962400" y="3013364"/>
            <a:ext cx="4782218" cy="2902083"/>
          </a:xfrm>
          <a:prstGeom prst="rect">
            <a:avLst/>
          </a:prstGeom>
        </p:spPr>
      </p:pic>
    </p:spTree>
    <p:extLst>
      <p:ext uri="{BB962C8B-B14F-4D97-AF65-F5344CB8AC3E}">
        <p14:creationId xmlns:p14="http://schemas.microsoft.com/office/powerpoint/2010/main" val="1984236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urier New" panose="02070309020205020404" pitchFamily="49" charset="0"/>
                <a:cs typeface="Courier New" panose="02070309020205020404" pitchFamily="49" charset="0"/>
              </a:rPr>
              <a:t>“50-200 Day MA”</a:t>
            </a:r>
          </a:p>
        </p:txBody>
      </p:sp>
      <p:sp>
        <p:nvSpPr>
          <p:cNvPr id="14" name="TextBox 13"/>
          <p:cNvSpPr txBox="1"/>
          <p:nvPr/>
        </p:nvSpPr>
        <p:spPr>
          <a:xfrm>
            <a:off x="228600" y="1371600"/>
            <a:ext cx="3962400" cy="2585323"/>
          </a:xfrm>
          <a:prstGeom prst="rect">
            <a:avLst/>
          </a:prstGeom>
          <a:noFill/>
          <a:ln>
            <a:solidFill>
              <a:schemeClr val="tx1"/>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15" name="TextBox 14"/>
          <p:cNvSpPr txBox="1"/>
          <p:nvPr/>
        </p:nvSpPr>
        <p:spPr>
          <a:xfrm>
            <a:off x="2514600" y="4133566"/>
            <a:ext cx="3962400" cy="2585323"/>
          </a:xfrm>
          <a:prstGeom prst="rect">
            <a:avLst/>
          </a:prstGeom>
          <a:noFill/>
          <a:ln>
            <a:solidFill>
              <a:schemeClr val="tx1"/>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16" name="TextBox 15"/>
          <p:cNvSpPr txBox="1"/>
          <p:nvPr/>
        </p:nvSpPr>
        <p:spPr>
          <a:xfrm>
            <a:off x="4800600" y="1371600"/>
            <a:ext cx="3962400" cy="2585323"/>
          </a:xfrm>
          <a:prstGeom prst="rect">
            <a:avLst/>
          </a:prstGeom>
          <a:noFill/>
          <a:ln>
            <a:solidFill>
              <a:schemeClr val="tx1"/>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17" name="Picture 1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1371601"/>
            <a:ext cx="3962401" cy="2585322"/>
          </a:xfrm>
          <a:prstGeom prst="rect">
            <a:avLst/>
          </a:prstGeom>
        </p:spPr>
      </p:pic>
      <p:pic>
        <p:nvPicPr>
          <p:cNvPr id="18" name="Picture 1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371601"/>
            <a:ext cx="3962400" cy="2583776"/>
          </a:xfrm>
          <a:prstGeom prst="rect">
            <a:avLst/>
          </a:prstGeom>
        </p:spPr>
      </p:pic>
      <p:pic>
        <p:nvPicPr>
          <p:cNvPr id="19" name="Picture 1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600" y="4133566"/>
            <a:ext cx="3962400" cy="2585323"/>
          </a:xfrm>
          <a:prstGeom prst="rect">
            <a:avLst/>
          </a:prstGeom>
        </p:spPr>
      </p:pic>
    </p:spTree>
    <p:extLst>
      <p:ext uri="{BB962C8B-B14F-4D97-AF65-F5344CB8AC3E}">
        <p14:creationId xmlns:p14="http://schemas.microsoft.com/office/powerpoint/2010/main" val="2407072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urier New" panose="02070309020205020404" pitchFamily="49" charset="0"/>
                <a:cs typeface="Courier New" panose="02070309020205020404" pitchFamily="49" charset="0"/>
              </a:rPr>
              <a:t>“30-100 </a:t>
            </a:r>
            <a:r>
              <a:rPr lang="en-US" b="1" dirty="0">
                <a:latin typeface="Courier New" panose="02070309020205020404" pitchFamily="49" charset="0"/>
                <a:cs typeface="Courier New" panose="02070309020205020404" pitchFamily="49" charset="0"/>
              </a:rPr>
              <a:t>Day MA”</a:t>
            </a:r>
          </a:p>
        </p:txBody>
      </p:sp>
      <p:sp>
        <p:nvSpPr>
          <p:cNvPr id="18" name="TextBox 17"/>
          <p:cNvSpPr txBox="1"/>
          <p:nvPr/>
        </p:nvSpPr>
        <p:spPr>
          <a:xfrm>
            <a:off x="228600" y="1371600"/>
            <a:ext cx="3962400" cy="2585323"/>
          </a:xfrm>
          <a:prstGeom prst="rect">
            <a:avLst/>
          </a:prstGeom>
          <a:noFill/>
          <a:ln>
            <a:solidFill>
              <a:schemeClr val="tx1"/>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19" name="TextBox 18"/>
          <p:cNvSpPr txBox="1"/>
          <p:nvPr/>
        </p:nvSpPr>
        <p:spPr>
          <a:xfrm>
            <a:off x="2514600" y="4133566"/>
            <a:ext cx="3962400" cy="2585323"/>
          </a:xfrm>
          <a:prstGeom prst="rect">
            <a:avLst/>
          </a:prstGeom>
          <a:noFill/>
          <a:ln>
            <a:solidFill>
              <a:schemeClr val="tx1"/>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20" name="TextBox 19"/>
          <p:cNvSpPr txBox="1"/>
          <p:nvPr/>
        </p:nvSpPr>
        <p:spPr>
          <a:xfrm>
            <a:off x="4800600" y="1371600"/>
            <a:ext cx="3962400" cy="2585323"/>
          </a:xfrm>
          <a:prstGeom prst="rect">
            <a:avLst/>
          </a:prstGeom>
          <a:noFill/>
          <a:ln>
            <a:solidFill>
              <a:schemeClr val="tx1"/>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21" name="Picture 2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32" y="1338943"/>
            <a:ext cx="4075468" cy="2617980"/>
          </a:xfrm>
          <a:prstGeom prst="rect">
            <a:avLst/>
          </a:prstGeom>
        </p:spPr>
      </p:pic>
      <p:pic>
        <p:nvPicPr>
          <p:cNvPr id="22" name="Picture 2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371600"/>
            <a:ext cx="3962400" cy="2585323"/>
          </a:xfrm>
          <a:prstGeom prst="rect">
            <a:avLst/>
          </a:prstGeom>
        </p:spPr>
      </p:pic>
      <p:pic>
        <p:nvPicPr>
          <p:cNvPr id="23" name="Picture 2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600" y="4111795"/>
            <a:ext cx="3962400" cy="2607094"/>
          </a:xfrm>
          <a:prstGeom prst="rect">
            <a:avLst/>
          </a:prstGeom>
        </p:spPr>
      </p:pic>
    </p:spTree>
    <p:extLst>
      <p:ext uri="{BB962C8B-B14F-4D97-AF65-F5344CB8AC3E}">
        <p14:creationId xmlns:p14="http://schemas.microsoft.com/office/powerpoint/2010/main" val="2824812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urier New" panose="02070309020205020404" pitchFamily="49" charset="0"/>
                <a:cs typeface="Courier New" panose="02070309020205020404" pitchFamily="49" charset="0"/>
              </a:rPr>
              <a:t>“30-200 </a:t>
            </a:r>
            <a:r>
              <a:rPr lang="en-US" b="1" dirty="0">
                <a:latin typeface="Courier New" panose="02070309020205020404" pitchFamily="49" charset="0"/>
                <a:cs typeface="Courier New" panose="02070309020205020404" pitchFamily="49" charset="0"/>
              </a:rPr>
              <a:t>Day MA”</a:t>
            </a:r>
          </a:p>
        </p:txBody>
      </p:sp>
      <p:sp>
        <p:nvSpPr>
          <p:cNvPr id="3" name="TextBox 2"/>
          <p:cNvSpPr txBox="1"/>
          <p:nvPr/>
        </p:nvSpPr>
        <p:spPr>
          <a:xfrm>
            <a:off x="228600" y="1371600"/>
            <a:ext cx="3962400" cy="2585323"/>
          </a:xfrm>
          <a:prstGeom prst="rect">
            <a:avLst/>
          </a:prstGeom>
          <a:noFill/>
          <a:ln>
            <a:solidFill>
              <a:schemeClr val="tx1"/>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TextBox 3"/>
          <p:cNvSpPr txBox="1"/>
          <p:nvPr/>
        </p:nvSpPr>
        <p:spPr>
          <a:xfrm>
            <a:off x="2514600" y="4133566"/>
            <a:ext cx="3962400" cy="2585323"/>
          </a:xfrm>
          <a:prstGeom prst="rect">
            <a:avLst/>
          </a:prstGeom>
          <a:noFill/>
          <a:ln>
            <a:solidFill>
              <a:schemeClr val="tx1"/>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TextBox 4"/>
          <p:cNvSpPr txBox="1"/>
          <p:nvPr/>
        </p:nvSpPr>
        <p:spPr>
          <a:xfrm>
            <a:off x="4800600" y="1371600"/>
            <a:ext cx="3962400" cy="2585323"/>
          </a:xfrm>
          <a:prstGeom prst="rect">
            <a:avLst/>
          </a:prstGeom>
          <a:noFill/>
          <a:ln>
            <a:solidFill>
              <a:schemeClr val="tx1"/>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71599"/>
            <a:ext cx="3962400" cy="2585323"/>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328057"/>
            <a:ext cx="3962400" cy="2628866"/>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600" y="4133565"/>
            <a:ext cx="3962400" cy="2585323"/>
          </a:xfrm>
          <a:prstGeom prst="rect">
            <a:avLst/>
          </a:prstGeom>
        </p:spPr>
      </p:pic>
    </p:spTree>
    <p:extLst>
      <p:ext uri="{BB962C8B-B14F-4D97-AF65-F5344CB8AC3E}">
        <p14:creationId xmlns:p14="http://schemas.microsoft.com/office/powerpoint/2010/main" val="3131798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urier New" panose="02070309020205020404" pitchFamily="49" charset="0"/>
                <a:cs typeface="Courier New" panose="02070309020205020404" pitchFamily="49" charset="0"/>
              </a:rPr>
              <a:t>“50-100 </a:t>
            </a:r>
            <a:r>
              <a:rPr lang="en-US" b="1" dirty="0">
                <a:latin typeface="Courier New" panose="02070309020205020404" pitchFamily="49" charset="0"/>
                <a:cs typeface="Courier New" panose="02070309020205020404" pitchFamily="49" charset="0"/>
              </a:rPr>
              <a:t>Day MA”</a:t>
            </a:r>
          </a:p>
        </p:txBody>
      </p:sp>
      <p:sp>
        <p:nvSpPr>
          <p:cNvPr id="3" name="TextBox 2"/>
          <p:cNvSpPr txBox="1"/>
          <p:nvPr/>
        </p:nvSpPr>
        <p:spPr>
          <a:xfrm>
            <a:off x="228600" y="1371600"/>
            <a:ext cx="3962400" cy="2585323"/>
          </a:xfrm>
          <a:prstGeom prst="rect">
            <a:avLst/>
          </a:prstGeom>
          <a:noFill/>
          <a:ln>
            <a:solidFill>
              <a:schemeClr val="tx1"/>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TextBox 3"/>
          <p:cNvSpPr txBox="1"/>
          <p:nvPr/>
        </p:nvSpPr>
        <p:spPr>
          <a:xfrm>
            <a:off x="2514600" y="4133566"/>
            <a:ext cx="3962400" cy="2585323"/>
          </a:xfrm>
          <a:prstGeom prst="rect">
            <a:avLst/>
          </a:prstGeom>
          <a:noFill/>
          <a:ln>
            <a:solidFill>
              <a:schemeClr val="tx1"/>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TextBox 4"/>
          <p:cNvSpPr txBox="1"/>
          <p:nvPr/>
        </p:nvSpPr>
        <p:spPr>
          <a:xfrm>
            <a:off x="4800600" y="1371600"/>
            <a:ext cx="3962400" cy="2585323"/>
          </a:xfrm>
          <a:prstGeom prst="rect">
            <a:avLst/>
          </a:prstGeom>
          <a:noFill/>
          <a:ln>
            <a:solidFill>
              <a:schemeClr val="tx1"/>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1371599"/>
            <a:ext cx="3962401" cy="2585323"/>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371600"/>
            <a:ext cx="3962400" cy="2585322"/>
          </a:xfrm>
          <a:prstGeom prst="rect">
            <a:avLst/>
          </a:prstGeom>
        </p:spPr>
      </p:pic>
      <p:pic>
        <p:nvPicPr>
          <p:cNvPr id="8" name="Picture 7" descr="Screen Clipping"/>
          <p:cNvPicPr>
            <a:picLocks noChangeAspect="1"/>
          </p:cNvPicPr>
          <p:nvPr/>
        </p:nvPicPr>
        <p:blipFill rotWithShape="1">
          <a:blip r:embed="rId4">
            <a:extLst>
              <a:ext uri="{28A0092B-C50C-407E-A947-70E740481C1C}">
                <a14:useLocalDpi xmlns:a14="http://schemas.microsoft.com/office/drawing/2010/main" val="0"/>
              </a:ext>
            </a:extLst>
          </a:blip>
          <a:srcRect t="3064"/>
          <a:stretch/>
        </p:blipFill>
        <p:spPr>
          <a:xfrm>
            <a:off x="2514601" y="4133567"/>
            <a:ext cx="3962400" cy="2585322"/>
          </a:xfrm>
          <a:prstGeom prst="rect">
            <a:avLst/>
          </a:prstGeom>
        </p:spPr>
      </p:pic>
    </p:spTree>
    <p:extLst>
      <p:ext uri="{BB962C8B-B14F-4D97-AF65-F5344CB8AC3E}">
        <p14:creationId xmlns:p14="http://schemas.microsoft.com/office/powerpoint/2010/main" val="3131798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urier New" panose="02070309020205020404" pitchFamily="49" charset="0"/>
                <a:cs typeface="Courier New" panose="02070309020205020404" pitchFamily="49" charset="0"/>
              </a:rPr>
              <a:t>“20-200 </a:t>
            </a:r>
            <a:r>
              <a:rPr lang="en-US" b="1" dirty="0">
                <a:latin typeface="Courier New" panose="02070309020205020404" pitchFamily="49" charset="0"/>
                <a:cs typeface="Courier New" panose="02070309020205020404" pitchFamily="49" charset="0"/>
              </a:rPr>
              <a:t>Day MA”</a:t>
            </a:r>
          </a:p>
        </p:txBody>
      </p:sp>
      <p:sp>
        <p:nvSpPr>
          <p:cNvPr id="3" name="TextBox 2"/>
          <p:cNvSpPr txBox="1"/>
          <p:nvPr/>
        </p:nvSpPr>
        <p:spPr>
          <a:xfrm>
            <a:off x="228600" y="1371600"/>
            <a:ext cx="3962400" cy="2585323"/>
          </a:xfrm>
          <a:prstGeom prst="rect">
            <a:avLst/>
          </a:prstGeom>
          <a:noFill/>
          <a:ln>
            <a:solidFill>
              <a:schemeClr val="tx1"/>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TextBox 3"/>
          <p:cNvSpPr txBox="1"/>
          <p:nvPr/>
        </p:nvSpPr>
        <p:spPr>
          <a:xfrm>
            <a:off x="2514600" y="4133566"/>
            <a:ext cx="3962400" cy="2585323"/>
          </a:xfrm>
          <a:prstGeom prst="rect">
            <a:avLst/>
          </a:prstGeom>
          <a:noFill/>
          <a:ln>
            <a:solidFill>
              <a:schemeClr val="tx1"/>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TextBox 4"/>
          <p:cNvSpPr txBox="1"/>
          <p:nvPr/>
        </p:nvSpPr>
        <p:spPr>
          <a:xfrm>
            <a:off x="4800600" y="1371600"/>
            <a:ext cx="3962400" cy="2585323"/>
          </a:xfrm>
          <a:prstGeom prst="rect">
            <a:avLst/>
          </a:prstGeom>
          <a:noFill/>
          <a:ln>
            <a:solidFill>
              <a:schemeClr val="tx1"/>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1256613"/>
            <a:ext cx="4035679" cy="2700309"/>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371600"/>
            <a:ext cx="3962400" cy="2570904"/>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600" y="4133566"/>
            <a:ext cx="3962400" cy="2560070"/>
          </a:xfrm>
          <a:prstGeom prst="rect">
            <a:avLst/>
          </a:prstGeom>
        </p:spPr>
      </p:pic>
    </p:spTree>
    <p:extLst>
      <p:ext uri="{BB962C8B-B14F-4D97-AF65-F5344CB8AC3E}">
        <p14:creationId xmlns:p14="http://schemas.microsoft.com/office/powerpoint/2010/main" val="3131798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urier New" panose="02070309020205020404" pitchFamily="49" charset="0"/>
                <a:cs typeface="Courier New" panose="02070309020205020404" pitchFamily="49" charset="0"/>
              </a:rPr>
              <a:t>“100-200 </a:t>
            </a:r>
            <a:r>
              <a:rPr lang="en-US" b="1" dirty="0">
                <a:latin typeface="Courier New" panose="02070309020205020404" pitchFamily="49" charset="0"/>
                <a:cs typeface="Courier New" panose="02070309020205020404" pitchFamily="49" charset="0"/>
              </a:rPr>
              <a:t>Day MA”</a:t>
            </a:r>
          </a:p>
        </p:txBody>
      </p:sp>
      <p:sp>
        <p:nvSpPr>
          <p:cNvPr id="3" name="TextBox 2"/>
          <p:cNvSpPr txBox="1"/>
          <p:nvPr/>
        </p:nvSpPr>
        <p:spPr>
          <a:xfrm>
            <a:off x="228600" y="1371600"/>
            <a:ext cx="3962400" cy="2585323"/>
          </a:xfrm>
          <a:prstGeom prst="rect">
            <a:avLst/>
          </a:prstGeom>
          <a:noFill/>
          <a:ln>
            <a:solidFill>
              <a:schemeClr val="tx1"/>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TextBox 3"/>
          <p:cNvSpPr txBox="1"/>
          <p:nvPr/>
        </p:nvSpPr>
        <p:spPr>
          <a:xfrm>
            <a:off x="2514600" y="4133566"/>
            <a:ext cx="3962400" cy="2585323"/>
          </a:xfrm>
          <a:prstGeom prst="rect">
            <a:avLst/>
          </a:prstGeom>
          <a:noFill/>
          <a:ln>
            <a:solidFill>
              <a:schemeClr val="tx1"/>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TextBox 4"/>
          <p:cNvSpPr txBox="1"/>
          <p:nvPr/>
        </p:nvSpPr>
        <p:spPr>
          <a:xfrm>
            <a:off x="4800600" y="1371600"/>
            <a:ext cx="3962400" cy="2585323"/>
          </a:xfrm>
          <a:prstGeom prst="rect">
            <a:avLst/>
          </a:prstGeom>
          <a:noFill/>
          <a:ln>
            <a:solidFill>
              <a:schemeClr val="tx1"/>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38943"/>
            <a:ext cx="4023596" cy="2617980"/>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371601"/>
            <a:ext cx="3951514" cy="2570416"/>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600" y="4100907"/>
            <a:ext cx="3962400" cy="2617981"/>
          </a:xfrm>
          <a:prstGeom prst="rect">
            <a:avLst/>
          </a:prstGeom>
        </p:spPr>
      </p:pic>
    </p:spTree>
    <p:extLst>
      <p:ext uri="{BB962C8B-B14F-4D97-AF65-F5344CB8AC3E}">
        <p14:creationId xmlns:p14="http://schemas.microsoft.com/office/powerpoint/2010/main" val="3131798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Courier New" panose="02070309020205020404" pitchFamily="49" charset="0"/>
                <a:cs typeface="Courier New" panose="02070309020205020404" pitchFamily="49" charset="0"/>
              </a:rPr>
              <a:t>Project Background and Hypothesis</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0"/>
            <a:ext cx="8229600" cy="2153626"/>
          </a:xfrm>
        </p:spPr>
      </p:pic>
      <p:pic>
        <p:nvPicPr>
          <p:cNvPr id="5" name="Content Placeholder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810000"/>
            <a:ext cx="8229600" cy="2488018"/>
          </a:xfrm>
          <a:prstGeom prst="rect">
            <a:avLst/>
          </a:prstGeom>
        </p:spPr>
      </p:pic>
    </p:spTree>
    <p:extLst>
      <p:ext uri="{BB962C8B-B14F-4D97-AF65-F5344CB8AC3E}">
        <p14:creationId xmlns:p14="http://schemas.microsoft.com/office/powerpoint/2010/main" val="946600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urier New" panose="02070309020205020404" pitchFamily="49" charset="0"/>
                <a:cs typeface="Courier New" panose="02070309020205020404" pitchFamily="49" charset="0"/>
              </a:rPr>
              <a:t>“10-100 </a:t>
            </a:r>
            <a:r>
              <a:rPr lang="en-US" b="1" dirty="0">
                <a:latin typeface="Courier New" panose="02070309020205020404" pitchFamily="49" charset="0"/>
                <a:cs typeface="Courier New" panose="02070309020205020404" pitchFamily="49" charset="0"/>
              </a:rPr>
              <a:t>Day MA”</a:t>
            </a:r>
          </a:p>
        </p:txBody>
      </p:sp>
      <p:sp>
        <p:nvSpPr>
          <p:cNvPr id="3" name="TextBox 2"/>
          <p:cNvSpPr txBox="1"/>
          <p:nvPr/>
        </p:nvSpPr>
        <p:spPr>
          <a:xfrm>
            <a:off x="228600" y="1371600"/>
            <a:ext cx="3962400" cy="2585323"/>
          </a:xfrm>
          <a:prstGeom prst="rect">
            <a:avLst/>
          </a:prstGeom>
          <a:noFill/>
          <a:ln>
            <a:solidFill>
              <a:schemeClr val="tx1"/>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TextBox 3"/>
          <p:cNvSpPr txBox="1"/>
          <p:nvPr/>
        </p:nvSpPr>
        <p:spPr>
          <a:xfrm>
            <a:off x="2514600" y="4133566"/>
            <a:ext cx="3962400" cy="2585323"/>
          </a:xfrm>
          <a:prstGeom prst="rect">
            <a:avLst/>
          </a:prstGeom>
          <a:noFill/>
          <a:ln>
            <a:solidFill>
              <a:schemeClr val="tx1"/>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TextBox 4"/>
          <p:cNvSpPr txBox="1"/>
          <p:nvPr/>
        </p:nvSpPr>
        <p:spPr>
          <a:xfrm>
            <a:off x="4800600" y="1371600"/>
            <a:ext cx="3962400" cy="2585323"/>
          </a:xfrm>
          <a:prstGeom prst="rect">
            <a:avLst/>
          </a:prstGeom>
          <a:noFill/>
          <a:ln>
            <a:solidFill>
              <a:schemeClr val="tx1"/>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70" y="1359723"/>
            <a:ext cx="3940630" cy="2597200"/>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359722"/>
            <a:ext cx="3962400" cy="2597201"/>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7256" y="4117281"/>
            <a:ext cx="3929744" cy="2601607"/>
          </a:xfrm>
          <a:prstGeom prst="rect">
            <a:avLst/>
          </a:prstGeom>
        </p:spPr>
      </p:pic>
    </p:spTree>
    <p:extLst>
      <p:ext uri="{BB962C8B-B14F-4D97-AF65-F5344CB8AC3E}">
        <p14:creationId xmlns:p14="http://schemas.microsoft.com/office/powerpoint/2010/main" val="3131798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urier New" panose="02070309020205020404" pitchFamily="49" charset="0"/>
                <a:cs typeface="Courier New" panose="02070309020205020404" pitchFamily="49" charset="0"/>
              </a:rPr>
              <a:t>“10-200 </a:t>
            </a:r>
            <a:r>
              <a:rPr lang="en-US" b="1" dirty="0">
                <a:latin typeface="Courier New" panose="02070309020205020404" pitchFamily="49" charset="0"/>
                <a:cs typeface="Courier New" panose="02070309020205020404" pitchFamily="49" charset="0"/>
              </a:rPr>
              <a:t>Day MA”</a:t>
            </a:r>
          </a:p>
        </p:txBody>
      </p:sp>
      <p:sp>
        <p:nvSpPr>
          <p:cNvPr id="3" name="TextBox 2"/>
          <p:cNvSpPr txBox="1"/>
          <p:nvPr/>
        </p:nvSpPr>
        <p:spPr>
          <a:xfrm>
            <a:off x="228600" y="1371600"/>
            <a:ext cx="3962400" cy="2585323"/>
          </a:xfrm>
          <a:prstGeom prst="rect">
            <a:avLst/>
          </a:prstGeom>
          <a:noFill/>
          <a:ln>
            <a:solidFill>
              <a:schemeClr val="tx1"/>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TextBox 3"/>
          <p:cNvSpPr txBox="1"/>
          <p:nvPr/>
        </p:nvSpPr>
        <p:spPr>
          <a:xfrm>
            <a:off x="2514600" y="4133566"/>
            <a:ext cx="3962400" cy="2585323"/>
          </a:xfrm>
          <a:prstGeom prst="rect">
            <a:avLst/>
          </a:prstGeom>
          <a:noFill/>
          <a:ln>
            <a:solidFill>
              <a:schemeClr val="tx1"/>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TextBox 4"/>
          <p:cNvSpPr txBox="1"/>
          <p:nvPr/>
        </p:nvSpPr>
        <p:spPr>
          <a:xfrm>
            <a:off x="4800600" y="1371600"/>
            <a:ext cx="3962400" cy="2585323"/>
          </a:xfrm>
          <a:prstGeom prst="rect">
            <a:avLst/>
          </a:prstGeom>
          <a:noFill/>
          <a:ln>
            <a:solidFill>
              <a:schemeClr val="tx1"/>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86" y="1371600"/>
            <a:ext cx="3951514" cy="2585323"/>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371600"/>
            <a:ext cx="3962400" cy="2585323"/>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599" y="4133565"/>
            <a:ext cx="3962401" cy="2585323"/>
          </a:xfrm>
          <a:prstGeom prst="rect">
            <a:avLst/>
          </a:prstGeom>
        </p:spPr>
      </p:pic>
    </p:spTree>
    <p:extLst>
      <p:ext uri="{BB962C8B-B14F-4D97-AF65-F5344CB8AC3E}">
        <p14:creationId xmlns:p14="http://schemas.microsoft.com/office/powerpoint/2010/main" val="31317983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RESULTS</a:t>
            </a:r>
            <a:br>
              <a:rPr lang="en-US" b="1" dirty="0"/>
            </a:br>
            <a:endParaRPr lang="en-US" dirty="0"/>
          </a:p>
        </p:txBody>
      </p:sp>
      <p:sp>
        <p:nvSpPr>
          <p:cNvPr id="3" name="Content Placeholder 2"/>
          <p:cNvSpPr>
            <a:spLocks noGrp="1"/>
          </p:cNvSpPr>
          <p:nvPr>
            <p:ph idx="1"/>
          </p:nvPr>
        </p:nvSpPr>
        <p:spPr>
          <a:xfrm>
            <a:off x="228600" y="1600201"/>
            <a:ext cx="5562600" cy="3352800"/>
          </a:xfrm>
        </p:spPr>
        <p:txBody>
          <a:bodyPr>
            <a:normAutofit fontScale="25000" lnSpcReduction="20000"/>
          </a:bodyPr>
          <a:lstStyle/>
          <a:p>
            <a:r>
              <a:rPr lang="en-US" sz="9600" b="1" dirty="0" smtClean="0">
                <a:latin typeface="Courier New" panose="02070309020205020404" pitchFamily="49" charset="0"/>
                <a:cs typeface="Courier New" panose="02070309020205020404" pitchFamily="49" charset="0"/>
              </a:rPr>
              <a:t>50-200 </a:t>
            </a:r>
            <a:r>
              <a:rPr lang="en-US" sz="9600" b="1" dirty="0" smtClean="0">
                <a:latin typeface="Courier New" panose="02070309020205020404" pitchFamily="49" charset="0"/>
                <a:cs typeface="Courier New" panose="02070309020205020404" pitchFamily="49" charset="0"/>
              </a:rPr>
              <a:t>– </a:t>
            </a:r>
            <a:r>
              <a:rPr lang="en-US" sz="9600" b="1" dirty="0" smtClean="0">
                <a:solidFill>
                  <a:srgbClr val="00B050"/>
                </a:solidFill>
                <a:latin typeface="Courier New" panose="02070309020205020404" pitchFamily="49" charset="0"/>
                <a:cs typeface="Courier New" panose="02070309020205020404" pitchFamily="49" charset="0"/>
              </a:rPr>
              <a:t>POSITIVE </a:t>
            </a:r>
            <a:r>
              <a:rPr lang="en-US" sz="9600" b="1" dirty="0" smtClean="0">
                <a:latin typeface="Courier New" panose="02070309020205020404" pitchFamily="49" charset="0"/>
                <a:cs typeface="Courier New" panose="02070309020205020404" pitchFamily="49" charset="0"/>
              </a:rPr>
              <a:t>–</a:t>
            </a:r>
            <a:r>
              <a:rPr lang="en-US" sz="9600" b="1" dirty="0" smtClean="0">
                <a:solidFill>
                  <a:srgbClr val="00B050"/>
                </a:solidFill>
                <a:latin typeface="Courier New" panose="02070309020205020404" pitchFamily="49" charset="0"/>
                <a:cs typeface="Courier New" panose="02070309020205020404" pitchFamily="49" charset="0"/>
              </a:rPr>
              <a:t> </a:t>
            </a:r>
            <a:r>
              <a:rPr lang="en-US" sz="9600" b="1" dirty="0" smtClean="0">
                <a:solidFill>
                  <a:srgbClr val="FF0000"/>
                </a:solidFill>
                <a:latin typeface="Courier New" panose="02070309020205020404" pitchFamily="49" charset="0"/>
                <a:cs typeface="Courier New" panose="02070309020205020404" pitchFamily="49" charset="0"/>
              </a:rPr>
              <a:t>NO BEAT</a:t>
            </a:r>
            <a:endParaRPr lang="en-US" sz="9600" b="1" dirty="0">
              <a:solidFill>
                <a:srgbClr val="FF0000"/>
              </a:solidFill>
              <a:latin typeface="Courier New" panose="02070309020205020404" pitchFamily="49" charset="0"/>
              <a:cs typeface="Courier New" panose="02070309020205020404" pitchFamily="49" charset="0"/>
            </a:endParaRPr>
          </a:p>
          <a:p>
            <a:r>
              <a:rPr lang="en-US" sz="9600" b="1" dirty="0">
                <a:latin typeface="Courier New" panose="02070309020205020404" pitchFamily="49" charset="0"/>
                <a:cs typeface="Courier New" panose="02070309020205020404" pitchFamily="49" charset="0"/>
              </a:rPr>
              <a:t>30-100 </a:t>
            </a:r>
            <a:r>
              <a:rPr lang="en-US" sz="9600" b="1" dirty="0" smtClean="0">
                <a:latin typeface="Courier New" panose="02070309020205020404" pitchFamily="49" charset="0"/>
                <a:cs typeface="Courier New" panose="02070309020205020404" pitchFamily="49" charset="0"/>
              </a:rPr>
              <a:t>– </a:t>
            </a:r>
            <a:r>
              <a:rPr lang="en-US" sz="9600" b="1" dirty="0" smtClean="0">
                <a:solidFill>
                  <a:srgbClr val="FF0000"/>
                </a:solidFill>
                <a:latin typeface="Courier New" panose="02070309020205020404" pitchFamily="49" charset="0"/>
                <a:cs typeface="Courier New" panose="02070309020205020404" pitchFamily="49" charset="0"/>
              </a:rPr>
              <a:t>NEGATIVE </a:t>
            </a:r>
            <a:r>
              <a:rPr lang="en-US" sz="9600" b="1" dirty="0" smtClean="0">
                <a:latin typeface="Courier New" panose="02070309020205020404" pitchFamily="49" charset="0"/>
                <a:cs typeface="Courier New" panose="02070309020205020404" pitchFamily="49" charset="0"/>
              </a:rPr>
              <a:t>–</a:t>
            </a:r>
            <a:r>
              <a:rPr lang="en-US" sz="9600" b="1" dirty="0" smtClean="0">
                <a:solidFill>
                  <a:srgbClr val="FF0000"/>
                </a:solidFill>
                <a:latin typeface="Courier New" panose="02070309020205020404" pitchFamily="49" charset="0"/>
                <a:cs typeface="Courier New" panose="02070309020205020404" pitchFamily="49" charset="0"/>
              </a:rPr>
              <a:t> NO BEAT</a:t>
            </a:r>
            <a:endParaRPr lang="en-US" sz="9600" b="1" dirty="0">
              <a:solidFill>
                <a:srgbClr val="FF0000"/>
              </a:solidFill>
              <a:latin typeface="Courier New" panose="02070309020205020404" pitchFamily="49" charset="0"/>
              <a:cs typeface="Courier New" panose="02070309020205020404" pitchFamily="49" charset="0"/>
            </a:endParaRPr>
          </a:p>
          <a:p>
            <a:r>
              <a:rPr lang="en-US" sz="9600" b="1" dirty="0">
                <a:latin typeface="Courier New" panose="02070309020205020404" pitchFamily="49" charset="0"/>
                <a:cs typeface="Courier New" panose="02070309020205020404" pitchFamily="49" charset="0"/>
              </a:rPr>
              <a:t>30-200 </a:t>
            </a:r>
            <a:r>
              <a:rPr lang="en-US" sz="9600" b="1" dirty="0" smtClean="0">
                <a:latin typeface="Courier New" panose="02070309020205020404" pitchFamily="49" charset="0"/>
                <a:cs typeface="Courier New" panose="02070309020205020404" pitchFamily="49" charset="0"/>
              </a:rPr>
              <a:t>– </a:t>
            </a:r>
            <a:r>
              <a:rPr lang="en-US" sz="9600" b="1" dirty="0" smtClean="0">
                <a:solidFill>
                  <a:srgbClr val="00B050"/>
                </a:solidFill>
                <a:latin typeface="Courier New" panose="02070309020205020404" pitchFamily="49" charset="0"/>
                <a:cs typeface="Courier New" panose="02070309020205020404" pitchFamily="49" charset="0"/>
              </a:rPr>
              <a:t>POSITIVE </a:t>
            </a:r>
            <a:r>
              <a:rPr lang="en-US" sz="9600" b="1" dirty="0" smtClean="0">
                <a:latin typeface="Courier New" panose="02070309020205020404" pitchFamily="49" charset="0"/>
                <a:cs typeface="Courier New" panose="02070309020205020404" pitchFamily="49" charset="0"/>
              </a:rPr>
              <a:t>–</a:t>
            </a:r>
            <a:r>
              <a:rPr lang="en-US" sz="9600" b="1" dirty="0" smtClean="0">
                <a:solidFill>
                  <a:srgbClr val="00B050"/>
                </a:solidFill>
                <a:latin typeface="Courier New" panose="02070309020205020404" pitchFamily="49" charset="0"/>
                <a:cs typeface="Courier New" panose="02070309020205020404" pitchFamily="49" charset="0"/>
              </a:rPr>
              <a:t> </a:t>
            </a:r>
            <a:r>
              <a:rPr lang="en-US" sz="9600" b="1" dirty="0" smtClean="0">
                <a:solidFill>
                  <a:srgbClr val="FF0000"/>
                </a:solidFill>
                <a:latin typeface="Courier New" panose="02070309020205020404" pitchFamily="49" charset="0"/>
                <a:cs typeface="Courier New" panose="02070309020205020404" pitchFamily="49" charset="0"/>
              </a:rPr>
              <a:t>NO BEAT</a:t>
            </a:r>
            <a:endParaRPr lang="en-US" sz="9600" b="1" dirty="0">
              <a:solidFill>
                <a:srgbClr val="FF0000"/>
              </a:solidFill>
              <a:latin typeface="Courier New" panose="02070309020205020404" pitchFamily="49" charset="0"/>
              <a:cs typeface="Courier New" panose="02070309020205020404" pitchFamily="49" charset="0"/>
            </a:endParaRPr>
          </a:p>
          <a:p>
            <a:r>
              <a:rPr lang="en-US" sz="9600" b="1" dirty="0">
                <a:latin typeface="Courier New" panose="02070309020205020404" pitchFamily="49" charset="0"/>
                <a:cs typeface="Courier New" panose="02070309020205020404" pitchFamily="49" charset="0"/>
              </a:rPr>
              <a:t>50-100 </a:t>
            </a:r>
            <a:r>
              <a:rPr lang="en-US" sz="9600" b="1" dirty="0" smtClean="0">
                <a:latin typeface="Courier New" panose="02070309020205020404" pitchFamily="49" charset="0"/>
                <a:cs typeface="Courier New" panose="02070309020205020404" pitchFamily="49" charset="0"/>
              </a:rPr>
              <a:t>– </a:t>
            </a:r>
            <a:r>
              <a:rPr lang="en-US" sz="9600" b="1" dirty="0" smtClean="0">
                <a:solidFill>
                  <a:srgbClr val="FF0000"/>
                </a:solidFill>
                <a:latin typeface="Courier New" panose="02070309020205020404" pitchFamily="49" charset="0"/>
                <a:cs typeface="Courier New" panose="02070309020205020404" pitchFamily="49" charset="0"/>
              </a:rPr>
              <a:t>NEGATIVE </a:t>
            </a:r>
            <a:r>
              <a:rPr lang="en-US" sz="9600" b="1" dirty="0" smtClean="0">
                <a:latin typeface="Courier New" panose="02070309020205020404" pitchFamily="49" charset="0"/>
                <a:cs typeface="Courier New" panose="02070309020205020404" pitchFamily="49" charset="0"/>
              </a:rPr>
              <a:t>–</a:t>
            </a:r>
            <a:r>
              <a:rPr lang="en-US" sz="9600" b="1" dirty="0" smtClean="0">
                <a:solidFill>
                  <a:srgbClr val="00B050"/>
                </a:solidFill>
                <a:latin typeface="Courier New" panose="02070309020205020404" pitchFamily="49" charset="0"/>
                <a:cs typeface="Courier New" panose="02070309020205020404" pitchFamily="49" charset="0"/>
              </a:rPr>
              <a:t> </a:t>
            </a:r>
            <a:r>
              <a:rPr lang="en-US" sz="9600" b="1" dirty="0">
                <a:solidFill>
                  <a:srgbClr val="FF0000"/>
                </a:solidFill>
                <a:latin typeface="Courier New" panose="02070309020205020404" pitchFamily="49" charset="0"/>
                <a:cs typeface="Courier New" panose="02070309020205020404" pitchFamily="49" charset="0"/>
              </a:rPr>
              <a:t>NO </a:t>
            </a:r>
            <a:r>
              <a:rPr lang="en-US" sz="9600" b="1" dirty="0" smtClean="0">
                <a:solidFill>
                  <a:srgbClr val="FF0000"/>
                </a:solidFill>
                <a:latin typeface="Courier New" panose="02070309020205020404" pitchFamily="49" charset="0"/>
                <a:cs typeface="Courier New" panose="02070309020205020404" pitchFamily="49" charset="0"/>
              </a:rPr>
              <a:t>BEAT</a:t>
            </a:r>
            <a:endParaRPr lang="en-US" sz="9600" b="1" dirty="0">
              <a:solidFill>
                <a:srgbClr val="FF0000"/>
              </a:solidFill>
              <a:latin typeface="Courier New" panose="02070309020205020404" pitchFamily="49" charset="0"/>
              <a:cs typeface="Courier New" panose="02070309020205020404" pitchFamily="49" charset="0"/>
            </a:endParaRPr>
          </a:p>
          <a:p>
            <a:r>
              <a:rPr lang="en-US" sz="9600" b="1" dirty="0">
                <a:latin typeface="Courier New" panose="02070309020205020404" pitchFamily="49" charset="0"/>
                <a:cs typeface="Courier New" panose="02070309020205020404" pitchFamily="49" charset="0"/>
              </a:rPr>
              <a:t>20-200 </a:t>
            </a:r>
            <a:r>
              <a:rPr lang="en-US" sz="9600" b="1" dirty="0" smtClean="0">
                <a:latin typeface="Courier New" panose="02070309020205020404" pitchFamily="49" charset="0"/>
                <a:cs typeface="Courier New" panose="02070309020205020404" pitchFamily="49" charset="0"/>
              </a:rPr>
              <a:t>– </a:t>
            </a:r>
            <a:r>
              <a:rPr lang="en-US" sz="9600" b="1" dirty="0" smtClean="0">
                <a:solidFill>
                  <a:srgbClr val="00B050"/>
                </a:solidFill>
                <a:latin typeface="Courier New" panose="02070309020205020404" pitchFamily="49" charset="0"/>
                <a:cs typeface="Courier New" panose="02070309020205020404" pitchFamily="49" charset="0"/>
              </a:rPr>
              <a:t>POSITIVE </a:t>
            </a:r>
            <a:r>
              <a:rPr lang="en-US" sz="9600" b="1" dirty="0" smtClean="0">
                <a:latin typeface="Courier New" panose="02070309020205020404" pitchFamily="49" charset="0"/>
                <a:cs typeface="Courier New" panose="02070309020205020404" pitchFamily="49" charset="0"/>
              </a:rPr>
              <a:t>–</a:t>
            </a:r>
            <a:r>
              <a:rPr lang="en-US" sz="9600" b="1" dirty="0" smtClean="0">
                <a:solidFill>
                  <a:srgbClr val="00B050"/>
                </a:solidFill>
                <a:latin typeface="Courier New" panose="02070309020205020404" pitchFamily="49" charset="0"/>
                <a:cs typeface="Courier New" panose="02070309020205020404" pitchFamily="49" charset="0"/>
              </a:rPr>
              <a:t> </a:t>
            </a:r>
            <a:r>
              <a:rPr lang="en-US" sz="9600" b="1" dirty="0">
                <a:solidFill>
                  <a:srgbClr val="FF0000"/>
                </a:solidFill>
                <a:latin typeface="Courier New" panose="02070309020205020404" pitchFamily="49" charset="0"/>
                <a:cs typeface="Courier New" panose="02070309020205020404" pitchFamily="49" charset="0"/>
              </a:rPr>
              <a:t>NO </a:t>
            </a:r>
            <a:r>
              <a:rPr lang="en-US" sz="9600" b="1" dirty="0" smtClean="0">
                <a:solidFill>
                  <a:srgbClr val="FF0000"/>
                </a:solidFill>
                <a:latin typeface="Courier New" panose="02070309020205020404" pitchFamily="49" charset="0"/>
                <a:cs typeface="Courier New" panose="02070309020205020404" pitchFamily="49" charset="0"/>
              </a:rPr>
              <a:t>BEAT</a:t>
            </a:r>
            <a:endParaRPr lang="en-US" sz="9600" b="1" dirty="0">
              <a:solidFill>
                <a:srgbClr val="FF0000"/>
              </a:solidFill>
              <a:latin typeface="Courier New" panose="02070309020205020404" pitchFamily="49" charset="0"/>
              <a:cs typeface="Courier New" panose="02070309020205020404" pitchFamily="49" charset="0"/>
            </a:endParaRPr>
          </a:p>
          <a:p>
            <a:r>
              <a:rPr lang="en-US" sz="9600" b="1" dirty="0" smtClean="0">
                <a:latin typeface="Courier New" panose="02070309020205020404" pitchFamily="49" charset="0"/>
                <a:cs typeface="Courier New" panose="02070309020205020404" pitchFamily="49" charset="0"/>
              </a:rPr>
              <a:t>100-200 - </a:t>
            </a:r>
            <a:r>
              <a:rPr lang="en-US" sz="9600" b="1" dirty="0" smtClean="0">
                <a:solidFill>
                  <a:srgbClr val="00B050"/>
                </a:solidFill>
                <a:latin typeface="Courier New" panose="02070309020205020404" pitchFamily="49" charset="0"/>
                <a:cs typeface="Courier New" panose="02070309020205020404" pitchFamily="49" charset="0"/>
              </a:rPr>
              <a:t>POSITIVE</a:t>
            </a:r>
            <a:r>
              <a:rPr lang="en-US" sz="9600" b="1" dirty="0">
                <a:latin typeface="Courier New" panose="02070309020205020404" pitchFamily="49" charset="0"/>
                <a:cs typeface="Courier New" panose="02070309020205020404" pitchFamily="49" charset="0"/>
              </a:rPr>
              <a:t>–</a:t>
            </a:r>
            <a:r>
              <a:rPr lang="en-US" sz="9600" b="1" dirty="0">
                <a:solidFill>
                  <a:srgbClr val="00B050"/>
                </a:solidFill>
                <a:latin typeface="Courier New" panose="02070309020205020404" pitchFamily="49" charset="0"/>
                <a:cs typeface="Courier New" panose="02070309020205020404" pitchFamily="49" charset="0"/>
              </a:rPr>
              <a:t> </a:t>
            </a:r>
            <a:r>
              <a:rPr lang="en-US" sz="9600" b="1" dirty="0">
                <a:solidFill>
                  <a:srgbClr val="FF0000"/>
                </a:solidFill>
                <a:latin typeface="Courier New" panose="02070309020205020404" pitchFamily="49" charset="0"/>
                <a:cs typeface="Courier New" panose="02070309020205020404" pitchFamily="49" charset="0"/>
              </a:rPr>
              <a:t>NO </a:t>
            </a:r>
            <a:r>
              <a:rPr lang="en-US" sz="9600" b="1" dirty="0" smtClean="0">
                <a:solidFill>
                  <a:srgbClr val="FF0000"/>
                </a:solidFill>
                <a:latin typeface="Courier New" panose="02070309020205020404" pitchFamily="49" charset="0"/>
                <a:cs typeface="Courier New" panose="02070309020205020404" pitchFamily="49" charset="0"/>
              </a:rPr>
              <a:t>BEAT</a:t>
            </a:r>
            <a:endParaRPr lang="en-US" sz="9600" b="1" dirty="0">
              <a:solidFill>
                <a:srgbClr val="FF0000"/>
              </a:solidFill>
              <a:latin typeface="Courier New" panose="02070309020205020404" pitchFamily="49" charset="0"/>
              <a:cs typeface="Courier New" panose="02070309020205020404" pitchFamily="49" charset="0"/>
            </a:endParaRPr>
          </a:p>
          <a:p>
            <a:r>
              <a:rPr lang="en-US" sz="9600" b="1" dirty="0">
                <a:latin typeface="Courier New" panose="02070309020205020404" pitchFamily="49" charset="0"/>
                <a:cs typeface="Courier New" panose="02070309020205020404" pitchFamily="49" charset="0"/>
              </a:rPr>
              <a:t>10-100 </a:t>
            </a:r>
            <a:r>
              <a:rPr lang="en-US" sz="9600" b="1" dirty="0" smtClean="0">
                <a:latin typeface="Courier New" panose="02070309020205020404" pitchFamily="49" charset="0"/>
                <a:cs typeface="Courier New" panose="02070309020205020404" pitchFamily="49" charset="0"/>
              </a:rPr>
              <a:t>– </a:t>
            </a:r>
            <a:r>
              <a:rPr lang="en-US" sz="9600" b="1" dirty="0" smtClean="0">
                <a:solidFill>
                  <a:srgbClr val="FF0000"/>
                </a:solidFill>
                <a:latin typeface="Courier New" panose="02070309020205020404" pitchFamily="49" charset="0"/>
                <a:cs typeface="Courier New" panose="02070309020205020404" pitchFamily="49" charset="0"/>
              </a:rPr>
              <a:t>NEGATIVE </a:t>
            </a:r>
            <a:r>
              <a:rPr lang="en-US" sz="9600" b="1" dirty="0">
                <a:latin typeface="Courier New" panose="02070309020205020404" pitchFamily="49" charset="0"/>
                <a:cs typeface="Courier New" panose="02070309020205020404" pitchFamily="49" charset="0"/>
              </a:rPr>
              <a:t>–</a:t>
            </a:r>
            <a:r>
              <a:rPr lang="en-US" sz="9600" b="1" dirty="0">
                <a:solidFill>
                  <a:srgbClr val="00B050"/>
                </a:solidFill>
                <a:latin typeface="Courier New" panose="02070309020205020404" pitchFamily="49" charset="0"/>
                <a:cs typeface="Courier New" panose="02070309020205020404" pitchFamily="49" charset="0"/>
              </a:rPr>
              <a:t> </a:t>
            </a:r>
            <a:r>
              <a:rPr lang="en-US" sz="9600" b="1" dirty="0">
                <a:solidFill>
                  <a:srgbClr val="FF0000"/>
                </a:solidFill>
                <a:latin typeface="Courier New" panose="02070309020205020404" pitchFamily="49" charset="0"/>
                <a:cs typeface="Courier New" panose="02070309020205020404" pitchFamily="49" charset="0"/>
              </a:rPr>
              <a:t>NO </a:t>
            </a:r>
            <a:r>
              <a:rPr lang="en-US" sz="9600" b="1" dirty="0" smtClean="0">
                <a:solidFill>
                  <a:srgbClr val="FF0000"/>
                </a:solidFill>
                <a:latin typeface="Courier New" panose="02070309020205020404" pitchFamily="49" charset="0"/>
                <a:cs typeface="Courier New" panose="02070309020205020404" pitchFamily="49" charset="0"/>
              </a:rPr>
              <a:t>BEAT</a:t>
            </a:r>
            <a:endParaRPr lang="en-US" sz="9600" b="1" dirty="0">
              <a:solidFill>
                <a:srgbClr val="FF0000"/>
              </a:solidFill>
              <a:latin typeface="Courier New" panose="02070309020205020404" pitchFamily="49" charset="0"/>
              <a:cs typeface="Courier New" panose="02070309020205020404" pitchFamily="49" charset="0"/>
            </a:endParaRPr>
          </a:p>
          <a:p>
            <a:r>
              <a:rPr lang="en-US" sz="9600" b="1" dirty="0">
                <a:latin typeface="Courier New" panose="02070309020205020404" pitchFamily="49" charset="0"/>
                <a:cs typeface="Courier New" panose="02070309020205020404" pitchFamily="49" charset="0"/>
              </a:rPr>
              <a:t>10-200 </a:t>
            </a:r>
            <a:r>
              <a:rPr lang="en-US" sz="9600" b="1" dirty="0" smtClean="0">
                <a:latin typeface="Courier New" panose="02070309020205020404" pitchFamily="49" charset="0"/>
                <a:cs typeface="Courier New" panose="02070309020205020404" pitchFamily="49" charset="0"/>
              </a:rPr>
              <a:t>– </a:t>
            </a:r>
            <a:r>
              <a:rPr lang="en-US" sz="9600" b="1" dirty="0" smtClean="0">
                <a:solidFill>
                  <a:srgbClr val="00B050"/>
                </a:solidFill>
                <a:latin typeface="Courier New" panose="02070309020205020404" pitchFamily="49" charset="0"/>
                <a:cs typeface="Courier New" panose="02070309020205020404" pitchFamily="49" charset="0"/>
              </a:rPr>
              <a:t>POSITIVE </a:t>
            </a:r>
            <a:r>
              <a:rPr lang="en-US" sz="9600" b="1" dirty="0">
                <a:latin typeface="Courier New" panose="02070309020205020404" pitchFamily="49" charset="0"/>
                <a:cs typeface="Courier New" panose="02070309020205020404" pitchFamily="49" charset="0"/>
              </a:rPr>
              <a:t>–</a:t>
            </a:r>
            <a:r>
              <a:rPr lang="en-US" sz="9600" b="1" dirty="0">
                <a:solidFill>
                  <a:srgbClr val="00B050"/>
                </a:solidFill>
                <a:latin typeface="Courier New" panose="02070309020205020404" pitchFamily="49" charset="0"/>
                <a:cs typeface="Courier New" panose="02070309020205020404" pitchFamily="49" charset="0"/>
              </a:rPr>
              <a:t> </a:t>
            </a:r>
            <a:r>
              <a:rPr lang="en-US" sz="9600" b="1" dirty="0" smtClean="0">
                <a:solidFill>
                  <a:srgbClr val="00B050"/>
                </a:solidFill>
                <a:latin typeface="Courier New" panose="02070309020205020404" pitchFamily="49" charset="0"/>
                <a:cs typeface="Courier New" panose="02070309020205020404" pitchFamily="49" charset="0"/>
              </a:rPr>
              <a:t>BEAT </a:t>
            </a:r>
            <a:r>
              <a:rPr lang="en-US" sz="14400" b="1" dirty="0" smtClean="0">
                <a:solidFill>
                  <a:srgbClr val="00B050"/>
                </a:solidFill>
                <a:sym typeface="Wingdings"/>
              </a:rPr>
              <a:t></a:t>
            </a:r>
            <a:endParaRPr lang="en-US" b="1" dirty="0">
              <a:solidFill>
                <a:srgbClr val="00B050"/>
              </a:solidFill>
            </a:endParaRPr>
          </a:p>
          <a:p>
            <a:endParaRPr lang="en-US" b="1" dirty="0">
              <a:solidFill>
                <a:srgbClr val="FF0000"/>
              </a:solidFill>
            </a:endParaRPr>
          </a:p>
          <a:p>
            <a:endParaRPr lang="en-US" dirty="0"/>
          </a:p>
        </p:txBody>
      </p:sp>
      <p:sp>
        <p:nvSpPr>
          <p:cNvPr id="4" name="Content Placeholder 2"/>
          <p:cNvSpPr txBox="1">
            <a:spLocks/>
          </p:cNvSpPr>
          <p:nvPr/>
        </p:nvSpPr>
        <p:spPr>
          <a:xfrm>
            <a:off x="5791200" y="1600200"/>
            <a:ext cx="25908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b="1" dirty="0" smtClean="0">
                <a:latin typeface="Courier New" panose="02070309020205020404" pitchFamily="49" charset="0"/>
                <a:cs typeface="Courier New" panose="02070309020205020404" pitchFamily="49" charset="0"/>
              </a:rPr>
              <a:t>Combinations with 200 day moving average produced positive results vs 100 day </a:t>
            </a:r>
            <a:r>
              <a:rPr lang="en-US" sz="2400" b="1" dirty="0" smtClean="0">
                <a:latin typeface="Courier New" panose="02070309020205020404" pitchFamily="49" charset="0"/>
                <a:cs typeface="Courier New" panose="02070309020205020404" pitchFamily="49" charset="0"/>
              </a:rPr>
              <a:t>MA</a:t>
            </a:r>
          </a:p>
          <a:p>
            <a:r>
              <a:rPr lang="en-US" sz="2400" b="1" dirty="0" smtClean="0">
                <a:latin typeface="Courier New" panose="02070309020205020404" pitchFamily="49" charset="0"/>
                <a:cs typeface="Courier New" panose="02070309020205020404" pitchFamily="49" charset="0"/>
              </a:rPr>
              <a:t>10-200 strategy returns did outperform the buy and hold strategy</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887677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Courier New" panose="02070309020205020404" pitchFamily="49" charset="0"/>
                <a:cs typeface="Courier New" panose="02070309020205020404" pitchFamily="49" charset="0"/>
              </a:rPr>
              <a:t>QUESTIONS???</a:t>
            </a:r>
            <a:endParaRPr lang="en-US" sz="4800" b="1" dirty="0">
              <a:latin typeface="Courier New" panose="02070309020205020404" pitchFamily="49" charset="0"/>
              <a:cs typeface="Courier New" panose="02070309020205020404" pitchFamily="49" charset="0"/>
            </a:endParaRPr>
          </a:p>
        </p:txBody>
      </p:sp>
      <p:pic>
        <p:nvPicPr>
          <p:cNvPr id="2050" name="Picture 2" descr="Tasmanian devil cartoon character jpeg 500x500 monster tasmanian devil cartoon jpeg 500x500 Monster tasmanian devil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1752600"/>
            <a:ext cx="420052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329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sz="4000" b="1" dirty="0">
                <a:latin typeface="Courier New" panose="02070309020205020404" pitchFamily="49" charset="0"/>
                <a:cs typeface="Courier New" panose="02070309020205020404" pitchFamily="49" charset="0"/>
              </a:rPr>
              <a:t>Moving Average Crossover Strategy</a:t>
            </a:r>
            <a:r>
              <a:rPr lang="en-US" b="1" dirty="0">
                <a:latin typeface="Courier New" panose="02070309020205020404" pitchFamily="49" charset="0"/>
                <a:cs typeface="Courier New" panose="02070309020205020404" pitchFamily="49" charset="0"/>
              </a:rPr>
              <a:t/>
            </a:r>
            <a:br>
              <a:rPr lang="en-US" b="1" dirty="0">
                <a:latin typeface="Courier New" panose="02070309020205020404" pitchFamily="49" charset="0"/>
                <a:cs typeface="Courier New" panose="02070309020205020404" pitchFamily="49" charset="0"/>
              </a:rPr>
            </a:br>
            <a:endParaRPr lang="en-US" b="1"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1143000"/>
            <a:ext cx="8229600" cy="4983163"/>
          </a:xfrm>
        </p:spPr>
        <p:txBody>
          <a:bodyPr>
            <a:normAutofit/>
          </a:bodyPr>
          <a:lstStyle/>
          <a:p>
            <a:pPr marL="0" indent="0" algn="ctr">
              <a:buNone/>
            </a:pPr>
            <a:r>
              <a:rPr lang="en-US" sz="2400" b="1" dirty="0" smtClean="0">
                <a:latin typeface="Courier New" panose="02070309020205020404" pitchFamily="49" charset="0"/>
                <a:cs typeface="Courier New" panose="02070309020205020404" pitchFamily="49" charset="0"/>
              </a:rPr>
              <a:t>The basics…</a:t>
            </a:r>
          </a:p>
          <a:p>
            <a:pPr marL="0" indent="0" algn="ctr">
              <a:buNone/>
            </a:pPr>
            <a:endParaRPr lang="en-US" sz="1800" b="1" dirty="0">
              <a:latin typeface="Courier New" panose="02070309020205020404" pitchFamily="49" charset="0"/>
              <a:cs typeface="Courier New" panose="02070309020205020404" pitchFamily="49" charset="0"/>
            </a:endParaRPr>
          </a:p>
          <a:p>
            <a:pPr marL="0" indent="0" algn="ctr">
              <a:buNone/>
            </a:pPr>
            <a:endParaRPr lang="en-US" sz="1800" b="1" dirty="0" smtClean="0">
              <a:latin typeface="Courier New" panose="02070309020205020404" pitchFamily="49" charset="0"/>
              <a:cs typeface="Courier New" panose="02070309020205020404" pitchFamily="49" charset="0"/>
            </a:endParaRPr>
          </a:p>
          <a:p>
            <a:pPr marL="0" indent="0" algn="ctr">
              <a:buNone/>
            </a:pPr>
            <a:endParaRPr lang="en-US" sz="1800" b="1" dirty="0" smtClean="0">
              <a:latin typeface="Courier New" panose="02070309020205020404" pitchFamily="49" charset="0"/>
              <a:cs typeface="Courier New" panose="02070309020205020404" pitchFamily="49" charset="0"/>
            </a:endParaRPr>
          </a:p>
          <a:p>
            <a:pPr marL="0" indent="0" algn="ctr">
              <a:buNone/>
            </a:pPr>
            <a:endParaRPr lang="en-US" sz="1800" b="1" dirty="0">
              <a:latin typeface="Courier New" panose="02070309020205020404" pitchFamily="49" charset="0"/>
              <a:cs typeface="Courier New" panose="02070309020205020404" pitchFamily="49" charset="0"/>
            </a:endParaRPr>
          </a:p>
        </p:txBody>
      </p:sp>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t="6957" b="39859"/>
          <a:stretch/>
        </p:blipFill>
        <p:spPr>
          <a:xfrm>
            <a:off x="1905000" y="1752600"/>
            <a:ext cx="5382377" cy="947450"/>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581400"/>
            <a:ext cx="5382377" cy="2876952"/>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4377" y="2819400"/>
            <a:ext cx="1705213" cy="885949"/>
          </a:xfrm>
          <a:prstGeom prst="rect">
            <a:avLst/>
          </a:prstGeom>
        </p:spPr>
      </p:pic>
      <p:pic>
        <p:nvPicPr>
          <p:cNvPr id="9" name="Picture 8" descr="Screen Clipping"/>
          <p:cNvPicPr>
            <a:picLocks noChangeAspect="1"/>
          </p:cNvPicPr>
          <p:nvPr/>
        </p:nvPicPr>
        <p:blipFill rotWithShape="1">
          <a:blip r:embed="rId5">
            <a:extLst>
              <a:ext uri="{28A0092B-C50C-407E-A947-70E740481C1C}">
                <a14:useLocalDpi xmlns:a14="http://schemas.microsoft.com/office/drawing/2010/main" val="0"/>
              </a:ext>
            </a:extLst>
          </a:blip>
          <a:srcRect t="11182"/>
          <a:stretch/>
        </p:blipFill>
        <p:spPr>
          <a:xfrm>
            <a:off x="5325059" y="2928257"/>
            <a:ext cx="1200318" cy="803801"/>
          </a:xfrm>
          <a:prstGeom prst="rect">
            <a:avLst/>
          </a:prstGeom>
        </p:spPr>
      </p:pic>
      <p:sp>
        <p:nvSpPr>
          <p:cNvPr id="10" name="TextBox 9"/>
          <p:cNvSpPr txBox="1"/>
          <p:nvPr/>
        </p:nvSpPr>
        <p:spPr>
          <a:xfrm>
            <a:off x="1905000" y="6581745"/>
            <a:ext cx="5534777" cy="200055"/>
          </a:xfrm>
          <a:prstGeom prst="rect">
            <a:avLst/>
          </a:prstGeom>
          <a:noFill/>
        </p:spPr>
        <p:txBody>
          <a:bodyPr wrap="square" rtlCol="0">
            <a:spAutoFit/>
          </a:bodyPr>
          <a:lstStyle/>
          <a:p>
            <a:pPr algn="ctr"/>
            <a:r>
              <a:rPr lang="en-US" sz="700" dirty="0"/>
              <a:t>https://forexuseful.com/new/members/21812-forex-guide/trading-strategy-ideas/the-moving-average-crossover-strategy/</a:t>
            </a:r>
          </a:p>
        </p:txBody>
      </p:sp>
    </p:spTree>
    <p:extLst>
      <p:ext uri="{BB962C8B-B14F-4D97-AF65-F5344CB8AC3E}">
        <p14:creationId xmlns:p14="http://schemas.microsoft.com/office/powerpoint/2010/main" val="2751495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urier New" panose="02070309020205020404" pitchFamily="49" charset="0"/>
                <a:cs typeface="Courier New" panose="02070309020205020404" pitchFamily="49" charset="0"/>
              </a:rPr>
              <a:t>Data Dictionary</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447800"/>
            <a:ext cx="8610600" cy="4038600"/>
          </a:xfrm>
        </p:spPr>
      </p:pic>
    </p:spTree>
    <p:extLst>
      <p:ext uri="{BB962C8B-B14F-4D97-AF65-F5344CB8AC3E}">
        <p14:creationId xmlns:p14="http://schemas.microsoft.com/office/powerpoint/2010/main" val="2967242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urier New" panose="02070309020205020404" pitchFamily="49" charset="0"/>
                <a:cs typeface="Courier New" panose="02070309020205020404" pitchFamily="49" charset="0"/>
              </a:rPr>
              <a:t>Data Dictionary</a:t>
            </a:r>
            <a:endParaRPr lang="en-US" b="1" dirty="0">
              <a:latin typeface="Courier New" panose="02070309020205020404" pitchFamily="49" charset="0"/>
              <a:cs typeface="Courier New" panose="02070309020205020404" pitchFamily="49"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74771"/>
              </p:ext>
            </p:extLst>
          </p:nvPr>
        </p:nvGraphicFramePr>
        <p:xfrm>
          <a:off x="228600" y="1400492"/>
          <a:ext cx="8610600" cy="5225763"/>
        </p:xfrm>
        <a:graphic>
          <a:graphicData uri="http://schemas.openxmlformats.org/drawingml/2006/table">
            <a:tbl>
              <a:tblPr firstRow="1" firstCol="1" bandRow="1">
                <a:tableStyleId>{5C22544A-7EE6-4342-B048-85BDC9FD1C3A}</a:tableStyleId>
              </a:tblPr>
              <a:tblGrid>
                <a:gridCol w="1170199"/>
                <a:gridCol w="1109671"/>
                <a:gridCol w="4730530"/>
                <a:gridCol w="1600200"/>
              </a:tblGrid>
              <a:tr h="265143">
                <a:tc>
                  <a:txBody>
                    <a:bodyPr/>
                    <a:lstStyle/>
                    <a:p>
                      <a:pPr marL="0" marR="0" algn="ctr">
                        <a:spcBef>
                          <a:spcPts val="0"/>
                        </a:spcBef>
                        <a:spcAft>
                          <a:spcPts val="0"/>
                        </a:spcAft>
                      </a:pPr>
                      <a:r>
                        <a:rPr lang="en-US" sz="1000" dirty="0">
                          <a:effectLst/>
                        </a:rPr>
                        <a:t>VARIABLE NAME</a:t>
                      </a:r>
                      <a:endParaRPr lang="en-US" sz="1100" dirty="0">
                        <a:effectLst/>
                        <a:latin typeface="Arial"/>
                        <a:ea typeface="Arial"/>
                      </a:endParaRPr>
                    </a:p>
                  </a:txBody>
                  <a:tcPr marL="68580" marR="68580" marT="0" marB="0"/>
                </a:tc>
                <a:tc>
                  <a:txBody>
                    <a:bodyPr/>
                    <a:lstStyle/>
                    <a:p>
                      <a:pPr marL="0" marR="0" algn="ctr">
                        <a:spcBef>
                          <a:spcPts val="0"/>
                        </a:spcBef>
                        <a:spcAft>
                          <a:spcPts val="0"/>
                        </a:spcAft>
                      </a:pPr>
                      <a:r>
                        <a:rPr lang="en-US" sz="1000" dirty="0">
                          <a:effectLst/>
                        </a:rPr>
                        <a:t>VARIABLE TYPE</a:t>
                      </a:r>
                      <a:endParaRPr lang="en-US" sz="1100" dirty="0">
                        <a:effectLst/>
                        <a:latin typeface="Arial"/>
                        <a:ea typeface="Arial"/>
                      </a:endParaRPr>
                    </a:p>
                  </a:txBody>
                  <a:tcPr marL="68580" marR="68580" marT="0" marB="0"/>
                </a:tc>
                <a:tc>
                  <a:txBody>
                    <a:bodyPr/>
                    <a:lstStyle/>
                    <a:p>
                      <a:pPr marL="0" marR="0" algn="ctr">
                        <a:spcBef>
                          <a:spcPts val="0"/>
                        </a:spcBef>
                        <a:spcAft>
                          <a:spcPts val="0"/>
                        </a:spcAft>
                      </a:pPr>
                      <a:r>
                        <a:rPr lang="en-US" sz="1000" dirty="0">
                          <a:effectLst/>
                        </a:rPr>
                        <a:t>DESCRIPTION</a:t>
                      </a:r>
                      <a:endParaRPr lang="en-US" sz="1100" dirty="0">
                        <a:effectLst/>
                        <a:latin typeface="Arial"/>
                        <a:ea typeface="Arial"/>
                      </a:endParaRPr>
                    </a:p>
                  </a:txBody>
                  <a:tcPr marL="68580" marR="68580" marT="0" marB="0"/>
                </a:tc>
                <a:tc>
                  <a:txBody>
                    <a:bodyPr/>
                    <a:lstStyle/>
                    <a:p>
                      <a:pPr marL="0" marR="0" algn="ctr">
                        <a:spcBef>
                          <a:spcPts val="0"/>
                        </a:spcBef>
                        <a:spcAft>
                          <a:spcPts val="0"/>
                        </a:spcAft>
                      </a:pPr>
                      <a:r>
                        <a:rPr lang="en-US" sz="1100" dirty="0" smtClean="0">
                          <a:effectLst/>
                          <a:latin typeface="Arial"/>
                          <a:ea typeface="Arial"/>
                        </a:rPr>
                        <a:t>SOURCE</a:t>
                      </a:r>
                    </a:p>
                  </a:txBody>
                  <a:tcPr marL="68580" marR="68580" marT="0" marB="0"/>
                </a:tc>
              </a:tr>
              <a:tr h="862784">
                <a:tc>
                  <a:txBody>
                    <a:bodyPr/>
                    <a:lstStyle/>
                    <a:p>
                      <a:pPr marL="0" marR="0">
                        <a:spcBef>
                          <a:spcPts val="0"/>
                        </a:spcBef>
                        <a:spcAft>
                          <a:spcPts val="0"/>
                        </a:spcAft>
                      </a:pPr>
                      <a:r>
                        <a:rPr lang="en-US" sz="1050" dirty="0" smtClean="0">
                          <a:effectLst/>
                          <a:latin typeface="Courier New" panose="02070309020205020404" pitchFamily="49" charset="0"/>
                          <a:ea typeface="+mn-ea"/>
                          <a:cs typeface="Courier New" panose="02070309020205020404" pitchFamily="49" charset="0"/>
                        </a:rPr>
                        <a:t>SPX</a:t>
                      </a:r>
                      <a:endParaRPr lang="en-US" sz="1050" dirty="0">
                        <a:effectLst/>
                        <a:latin typeface="Courier New" panose="02070309020205020404" pitchFamily="49" charset="0"/>
                        <a:ea typeface="Arial"/>
                        <a:cs typeface="Courier New" panose="02070309020205020404" pitchFamily="49" charset="0"/>
                      </a:endParaRPr>
                    </a:p>
                  </a:txBody>
                  <a:tcPr marL="68580" marR="68580" marT="0" marB="0"/>
                </a:tc>
                <a:tc>
                  <a:txBody>
                    <a:bodyPr/>
                    <a:lstStyle/>
                    <a:p>
                      <a:pPr marL="0" marR="0">
                        <a:spcBef>
                          <a:spcPts val="0"/>
                        </a:spcBef>
                        <a:spcAft>
                          <a:spcPts val="0"/>
                        </a:spcAft>
                      </a:pPr>
                      <a:r>
                        <a:rPr lang="en-US" sz="1050" dirty="0">
                          <a:effectLst/>
                          <a:latin typeface="Courier New" panose="02070309020205020404" pitchFamily="49" charset="0"/>
                          <a:cs typeface="Courier New" panose="02070309020205020404" pitchFamily="49" charset="0"/>
                        </a:rPr>
                        <a:t>Discrete</a:t>
                      </a:r>
                      <a:endParaRPr lang="en-US" sz="1050" dirty="0">
                        <a:effectLst/>
                        <a:latin typeface="Courier New" panose="02070309020205020404" pitchFamily="49" charset="0"/>
                        <a:ea typeface="Arial"/>
                        <a:cs typeface="Courier New" panose="02070309020205020404" pitchFamily="49" charset="0"/>
                      </a:endParaRPr>
                    </a:p>
                  </a:txBody>
                  <a:tcPr marL="68580" marR="68580" marT="0" marB="0"/>
                </a:tc>
                <a:tc>
                  <a:txBody>
                    <a:bodyPr/>
                    <a:lstStyle/>
                    <a:p>
                      <a:pPr marL="0" marR="0">
                        <a:spcBef>
                          <a:spcPts val="0"/>
                        </a:spcBef>
                        <a:spcAft>
                          <a:spcPts val="0"/>
                        </a:spcAft>
                      </a:pPr>
                      <a:r>
                        <a:rPr lang="en-US" sz="1050" dirty="0" smtClean="0">
                          <a:effectLst/>
                          <a:latin typeface="Courier New" panose="02070309020205020404" pitchFamily="49" charset="0"/>
                          <a:cs typeface="Courier New" panose="02070309020205020404" pitchFamily="49" charset="0"/>
                        </a:rPr>
                        <a:t>Standard and Poor's 500 Index is a capitalization-weighted index of 500 stocks. The index is  designed to measure performance of the broad domestic economy through changes in the  aggregate market value of 500 stocks representing all major industries. The index was developed with a base level of 10 for the 1941-43 base period.</a:t>
                      </a:r>
                      <a:endParaRPr lang="en-US" sz="1050" dirty="0">
                        <a:effectLst/>
                        <a:latin typeface="Courier New" panose="02070309020205020404" pitchFamily="49" charset="0"/>
                        <a:ea typeface="Arial"/>
                        <a:cs typeface="Courier New" panose="02070309020205020404" pitchFamily="49" charset="0"/>
                      </a:endParaRPr>
                    </a:p>
                  </a:txBody>
                  <a:tcPr marL="68580" marR="68580" marT="0" marB="0"/>
                </a:tc>
                <a:tc>
                  <a:txBody>
                    <a:bodyPr/>
                    <a:lstStyle/>
                    <a:p>
                      <a:pPr marL="0" marR="0">
                        <a:spcBef>
                          <a:spcPts val="0"/>
                        </a:spcBef>
                        <a:spcAft>
                          <a:spcPts val="0"/>
                        </a:spcAft>
                      </a:pPr>
                      <a:r>
                        <a:rPr lang="en-US" sz="1050" dirty="0" smtClean="0">
                          <a:effectLst/>
                          <a:latin typeface="Courier New" panose="02070309020205020404" pitchFamily="49" charset="0"/>
                          <a:ea typeface="Arial"/>
                          <a:cs typeface="Courier New" panose="02070309020205020404" pitchFamily="49" charset="0"/>
                        </a:rPr>
                        <a:t>Bloomberg</a:t>
                      </a:r>
                      <a:endParaRPr lang="en-US" sz="1050" dirty="0">
                        <a:effectLst/>
                        <a:latin typeface="Courier New" panose="02070309020205020404" pitchFamily="49" charset="0"/>
                        <a:ea typeface="Arial"/>
                        <a:cs typeface="Courier New" panose="02070309020205020404" pitchFamily="49" charset="0"/>
                      </a:endParaRPr>
                    </a:p>
                  </a:txBody>
                  <a:tcPr marL="68580" marR="68580" marT="0" marB="0"/>
                </a:tc>
              </a:tr>
              <a:tr h="573929">
                <a:tc>
                  <a:txBody>
                    <a:bodyPr/>
                    <a:lstStyle/>
                    <a:p>
                      <a:pPr marL="0" marR="0">
                        <a:spcBef>
                          <a:spcPts val="0"/>
                        </a:spcBef>
                        <a:spcAft>
                          <a:spcPts val="0"/>
                        </a:spcAft>
                      </a:pPr>
                      <a:r>
                        <a:rPr lang="en-US" sz="1050" dirty="0" smtClean="0">
                          <a:effectLst/>
                          <a:latin typeface="Courier New" panose="02070309020205020404" pitchFamily="49" charset="0"/>
                          <a:ea typeface="+mn-ea"/>
                          <a:cs typeface="Courier New" panose="02070309020205020404" pitchFamily="49" charset="0"/>
                        </a:rPr>
                        <a:t>10D</a:t>
                      </a:r>
                      <a:endParaRPr lang="en-US" sz="1050" dirty="0">
                        <a:effectLst/>
                        <a:latin typeface="Courier New" panose="02070309020205020404" pitchFamily="49" charset="0"/>
                        <a:ea typeface="Arial"/>
                        <a:cs typeface="Courier New" panose="02070309020205020404" pitchFamily="49" charset="0"/>
                      </a:endParaRPr>
                    </a:p>
                  </a:txBody>
                  <a:tcPr marL="68580" marR="68580" marT="0" marB="0"/>
                </a:tc>
                <a:tc>
                  <a:txBody>
                    <a:bodyPr/>
                    <a:lstStyle/>
                    <a:p>
                      <a:pPr marL="0" marR="0">
                        <a:spcBef>
                          <a:spcPts val="0"/>
                        </a:spcBef>
                        <a:spcAft>
                          <a:spcPts val="0"/>
                        </a:spcAft>
                      </a:pPr>
                      <a:r>
                        <a:rPr lang="en-US" sz="1050" dirty="0" smtClean="0">
                          <a:effectLst/>
                          <a:latin typeface="Courier New" panose="02070309020205020404" pitchFamily="49" charset="0"/>
                          <a:cs typeface="Courier New" panose="02070309020205020404" pitchFamily="49" charset="0"/>
                        </a:rPr>
                        <a:t>Discrete</a:t>
                      </a:r>
                      <a:endParaRPr lang="en-US" sz="1050" dirty="0">
                        <a:effectLst/>
                        <a:latin typeface="Courier New" panose="02070309020205020404" pitchFamily="49" charset="0"/>
                        <a:ea typeface="Arial"/>
                        <a:cs typeface="Courier New" panose="02070309020205020404" pitchFamily="49" charset="0"/>
                      </a:endParaRPr>
                    </a:p>
                  </a:txBody>
                  <a:tcPr marL="68580" marR="68580" marT="0" marB="0"/>
                </a:tc>
                <a:tc>
                  <a:txBody>
                    <a:bodyPr/>
                    <a:lstStyle/>
                    <a:p>
                      <a:pPr marL="0" marR="0">
                        <a:spcBef>
                          <a:spcPts val="0"/>
                        </a:spcBef>
                        <a:spcAft>
                          <a:spcPts val="0"/>
                        </a:spcAft>
                      </a:pPr>
                      <a:r>
                        <a:rPr lang="en-US" sz="1050" dirty="0" smtClean="0">
                          <a:effectLst/>
                          <a:latin typeface="Courier New" panose="02070309020205020404" pitchFamily="49" charset="0"/>
                          <a:ea typeface="Arial"/>
                          <a:cs typeface="Courier New" panose="02070309020205020404" pitchFamily="49" charset="0"/>
                        </a:rPr>
                        <a:t>A simple moving average is constructed by taking a mean average of a time series (10-day) over a given period of time. Moving average often serves as support or resistance points. </a:t>
                      </a:r>
                      <a:endParaRPr lang="en-US" sz="1050" dirty="0">
                        <a:effectLst/>
                        <a:latin typeface="Courier New" panose="02070309020205020404" pitchFamily="49" charset="0"/>
                        <a:ea typeface="Arial"/>
                        <a:cs typeface="Courier New" panose="02070309020205020404" pitchFamily="49" charset="0"/>
                      </a:endParaRPr>
                    </a:p>
                  </a:txBody>
                  <a:tcPr marL="68580" marR="68580" marT="0" marB="0"/>
                </a:tc>
                <a:tc>
                  <a:txBody>
                    <a:bodyPr/>
                    <a:lstStyle/>
                    <a:p>
                      <a:pPr marL="0" marR="0">
                        <a:spcBef>
                          <a:spcPts val="0"/>
                        </a:spcBef>
                        <a:spcAft>
                          <a:spcPts val="0"/>
                        </a:spcAft>
                      </a:pPr>
                      <a:r>
                        <a:rPr lang="en-US" sz="1050" dirty="0" smtClean="0">
                          <a:effectLst/>
                          <a:latin typeface="Courier New" panose="02070309020205020404" pitchFamily="49" charset="0"/>
                          <a:ea typeface="Arial"/>
                          <a:cs typeface="Courier New" panose="02070309020205020404" pitchFamily="49" charset="0"/>
                        </a:rPr>
                        <a:t>Bloomberg</a:t>
                      </a:r>
                      <a:endParaRPr lang="en-US" sz="1050" dirty="0">
                        <a:effectLst/>
                        <a:latin typeface="Courier New" panose="02070309020205020404" pitchFamily="49" charset="0"/>
                        <a:ea typeface="Arial"/>
                        <a:cs typeface="Courier New" panose="02070309020205020404" pitchFamily="49" charset="0"/>
                      </a:endParaRPr>
                    </a:p>
                  </a:txBody>
                  <a:tcPr marL="68580" marR="68580" marT="0" marB="0"/>
                </a:tc>
              </a:tr>
              <a:tr h="607160">
                <a:tc>
                  <a:txBody>
                    <a:bodyPr/>
                    <a:lstStyle/>
                    <a:p>
                      <a:pPr marL="0" marR="0">
                        <a:spcBef>
                          <a:spcPts val="0"/>
                        </a:spcBef>
                        <a:spcAft>
                          <a:spcPts val="0"/>
                        </a:spcAft>
                      </a:pPr>
                      <a:r>
                        <a:rPr lang="en-US" sz="1050" dirty="0" smtClean="0">
                          <a:effectLst/>
                          <a:latin typeface="Courier New" panose="02070309020205020404" pitchFamily="49" charset="0"/>
                          <a:ea typeface="Arial"/>
                          <a:cs typeface="Courier New" panose="02070309020205020404" pitchFamily="49" charset="0"/>
                        </a:rPr>
                        <a:t>20D</a:t>
                      </a:r>
                      <a:endParaRPr lang="en-US" sz="1050" dirty="0">
                        <a:effectLst/>
                        <a:latin typeface="Courier New" panose="02070309020205020404" pitchFamily="49" charset="0"/>
                        <a:ea typeface="Arial"/>
                        <a:cs typeface="Courier New" panose="02070309020205020404" pitchFamily="49"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effectLst/>
                          <a:latin typeface="Courier New" panose="02070309020205020404" pitchFamily="49" charset="0"/>
                          <a:cs typeface="Courier New" panose="02070309020205020404" pitchFamily="49" charset="0"/>
                        </a:rPr>
                        <a:t>Discrete</a:t>
                      </a:r>
                      <a:endParaRPr lang="en-US" sz="1050" dirty="0" smtClean="0">
                        <a:effectLst/>
                        <a:latin typeface="Courier New" panose="02070309020205020404" pitchFamily="49" charset="0"/>
                        <a:ea typeface="Arial"/>
                        <a:cs typeface="Courier New" panose="02070309020205020404" pitchFamily="49" charset="0"/>
                      </a:endParaRPr>
                    </a:p>
                  </a:txBody>
                  <a:tcPr marL="68580" marR="68580" marT="0" marB="0"/>
                </a:tc>
                <a:tc>
                  <a:txBody>
                    <a:bodyPr/>
                    <a:lstStyle/>
                    <a:p>
                      <a:pPr marL="0" marR="0">
                        <a:spcBef>
                          <a:spcPts val="0"/>
                        </a:spcBef>
                        <a:spcAft>
                          <a:spcPts val="0"/>
                        </a:spcAft>
                      </a:pPr>
                      <a:r>
                        <a:rPr lang="en-US" sz="1050" dirty="0" smtClean="0">
                          <a:effectLst/>
                          <a:latin typeface="Courier New" panose="02070309020205020404" pitchFamily="49" charset="0"/>
                          <a:ea typeface="Arial"/>
                          <a:cs typeface="Courier New" panose="02070309020205020404" pitchFamily="49" charset="0"/>
                        </a:rPr>
                        <a:t>A simple moving average is constructed by taking a mean average of a time series (20-day) over a given period of time. Moving average often serves as support or resistance points. </a:t>
                      </a:r>
                      <a:endParaRPr lang="en-US" sz="1050" dirty="0">
                        <a:effectLst/>
                        <a:latin typeface="Courier New" panose="02070309020205020404" pitchFamily="49" charset="0"/>
                        <a:ea typeface="Arial"/>
                        <a:cs typeface="Courier New" panose="02070309020205020404" pitchFamily="49" charset="0"/>
                      </a:endParaRPr>
                    </a:p>
                  </a:txBody>
                  <a:tcPr marL="68580" marR="68580" marT="0" marB="0"/>
                </a:tc>
                <a:tc>
                  <a:txBody>
                    <a:bodyPr/>
                    <a:lstStyle/>
                    <a:p>
                      <a:pPr marL="0" marR="0">
                        <a:spcBef>
                          <a:spcPts val="0"/>
                        </a:spcBef>
                        <a:spcAft>
                          <a:spcPts val="0"/>
                        </a:spcAft>
                      </a:pPr>
                      <a:r>
                        <a:rPr lang="en-US" sz="1050" dirty="0" smtClean="0">
                          <a:effectLst/>
                          <a:latin typeface="Courier New" panose="02070309020205020404" pitchFamily="49" charset="0"/>
                          <a:ea typeface="Arial"/>
                          <a:cs typeface="Courier New" panose="02070309020205020404" pitchFamily="49" charset="0"/>
                        </a:rPr>
                        <a:t>Bloomberg</a:t>
                      </a:r>
                      <a:endParaRPr lang="en-US" sz="1050" dirty="0">
                        <a:effectLst/>
                        <a:latin typeface="Courier New" panose="02070309020205020404" pitchFamily="49" charset="0"/>
                        <a:ea typeface="Arial"/>
                        <a:cs typeface="Courier New" panose="02070309020205020404" pitchFamily="49" charset="0"/>
                      </a:endParaRPr>
                    </a:p>
                  </a:txBody>
                  <a:tcPr marL="68580" marR="68580" marT="0" marB="0"/>
                </a:tc>
              </a:tr>
              <a:tr h="520423">
                <a:tc>
                  <a:txBody>
                    <a:bodyPr/>
                    <a:lstStyle/>
                    <a:p>
                      <a:pPr marL="0" marR="0">
                        <a:spcBef>
                          <a:spcPts val="0"/>
                        </a:spcBef>
                        <a:spcAft>
                          <a:spcPts val="0"/>
                        </a:spcAft>
                      </a:pPr>
                      <a:r>
                        <a:rPr lang="en-US" sz="1050" dirty="0" smtClean="0">
                          <a:effectLst/>
                          <a:latin typeface="Courier New" panose="02070309020205020404" pitchFamily="49" charset="0"/>
                          <a:ea typeface="Arial"/>
                          <a:cs typeface="Courier New" panose="02070309020205020404" pitchFamily="49" charset="0"/>
                        </a:rPr>
                        <a:t>30D</a:t>
                      </a:r>
                      <a:endParaRPr lang="en-US" sz="1050" dirty="0">
                        <a:effectLst/>
                        <a:latin typeface="Courier New" panose="02070309020205020404" pitchFamily="49" charset="0"/>
                        <a:ea typeface="Arial"/>
                        <a:cs typeface="Courier New" panose="02070309020205020404" pitchFamily="49"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effectLst/>
                          <a:latin typeface="Courier New" panose="02070309020205020404" pitchFamily="49" charset="0"/>
                          <a:cs typeface="Courier New" panose="02070309020205020404" pitchFamily="49" charset="0"/>
                        </a:rPr>
                        <a:t>Discrete</a:t>
                      </a:r>
                      <a:endParaRPr lang="en-US" sz="1050" dirty="0" smtClean="0">
                        <a:effectLst/>
                        <a:latin typeface="Courier New" panose="02070309020205020404" pitchFamily="49" charset="0"/>
                        <a:ea typeface="Arial"/>
                        <a:cs typeface="Courier New" panose="02070309020205020404" pitchFamily="49" charset="0"/>
                      </a:endParaRPr>
                    </a:p>
                  </a:txBody>
                  <a:tcPr marL="68580" marR="68580" marT="0" marB="0"/>
                </a:tc>
                <a:tc>
                  <a:txBody>
                    <a:bodyPr/>
                    <a:lstStyle/>
                    <a:p>
                      <a:pPr marL="0" marR="0">
                        <a:spcBef>
                          <a:spcPts val="0"/>
                        </a:spcBef>
                        <a:spcAft>
                          <a:spcPts val="0"/>
                        </a:spcAft>
                      </a:pPr>
                      <a:r>
                        <a:rPr lang="en-US" sz="1050" dirty="0" smtClean="0">
                          <a:effectLst/>
                          <a:latin typeface="Courier New" panose="02070309020205020404" pitchFamily="49" charset="0"/>
                          <a:ea typeface="Arial"/>
                          <a:cs typeface="Courier New" panose="02070309020205020404" pitchFamily="49" charset="0"/>
                        </a:rPr>
                        <a:t>A simple moving average is constructed by taking a mean average of a time series (30-day) over a given period of time. Moving average often serves as support or resistance points. </a:t>
                      </a:r>
                      <a:endParaRPr lang="en-US" sz="1050" dirty="0">
                        <a:effectLst/>
                        <a:latin typeface="Courier New" panose="02070309020205020404" pitchFamily="49" charset="0"/>
                        <a:ea typeface="Arial"/>
                        <a:cs typeface="Courier New" panose="02070309020205020404" pitchFamily="49" charset="0"/>
                      </a:endParaRPr>
                    </a:p>
                  </a:txBody>
                  <a:tcPr marL="68580" marR="68580" marT="0" marB="0"/>
                </a:tc>
                <a:tc>
                  <a:txBody>
                    <a:bodyPr/>
                    <a:lstStyle/>
                    <a:p>
                      <a:pPr marL="0" marR="0">
                        <a:spcBef>
                          <a:spcPts val="0"/>
                        </a:spcBef>
                        <a:spcAft>
                          <a:spcPts val="0"/>
                        </a:spcAft>
                      </a:pPr>
                      <a:r>
                        <a:rPr lang="en-US" sz="1050" dirty="0" smtClean="0">
                          <a:effectLst/>
                          <a:latin typeface="Courier New" panose="02070309020205020404" pitchFamily="49" charset="0"/>
                          <a:ea typeface="Arial"/>
                          <a:cs typeface="Courier New" panose="02070309020205020404" pitchFamily="49" charset="0"/>
                        </a:rPr>
                        <a:t>Bloomberg</a:t>
                      </a:r>
                      <a:endParaRPr lang="en-US" sz="1050" dirty="0">
                        <a:effectLst/>
                        <a:latin typeface="Courier New" panose="02070309020205020404" pitchFamily="49" charset="0"/>
                        <a:ea typeface="Arial"/>
                        <a:cs typeface="Courier New" panose="02070309020205020404" pitchFamily="49" charset="0"/>
                      </a:endParaRPr>
                    </a:p>
                  </a:txBody>
                  <a:tcPr marL="68580" marR="68580" marT="0" marB="0"/>
                </a:tc>
              </a:tr>
              <a:tr h="520423">
                <a:tc>
                  <a:txBody>
                    <a:bodyPr/>
                    <a:lstStyle/>
                    <a:p>
                      <a:pPr marL="0" marR="0">
                        <a:spcBef>
                          <a:spcPts val="0"/>
                        </a:spcBef>
                        <a:spcAft>
                          <a:spcPts val="0"/>
                        </a:spcAft>
                      </a:pPr>
                      <a:r>
                        <a:rPr lang="en-US" sz="1050" dirty="0" smtClean="0">
                          <a:effectLst/>
                          <a:latin typeface="Courier New" panose="02070309020205020404" pitchFamily="49" charset="0"/>
                          <a:ea typeface="Arial"/>
                          <a:cs typeface="Courier New" panose="02070309020205020404" pitchFamily="49" charset="0"/>
                        </a:rPr>
                        <a:t>50D</a:t>
                      </a:r>
                      <a:endParaRPr lang="en-US" sz="1050" dirty="0">
                        <a:effectLst/>
                        <a:latin typeface="Courier New" panose="02070309020205020404" pitchFamily="49" charset="0"/>
                        <a:ea typeface="Arial"/>
                        <a:cs typeface="Courier New" panose="02070309020205020404" pitchFamily="49"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effectLst/>
                          <a:latin typeface="Courier New" panose="02070309020205020404" pitchFamily="49" charset="0"/>
                          <a:cs typeface="Courier New" panose="02070309020205020404" pitchFamily="49" charset="0"/>
                        </a:rPr>
                        <a:t>Discrete</a:t>
                      </a:r>
                      <a:endParaRPr lang="en-US" sz="1050" dirty="0" smtClean="0">
                        <a:effectLst/>
                        <a:latin typeface="Courier New" panose="02070309020205020404" pitchFamily="49" charset="0"/>
                        <a:ea typeface="Arial"/>
                        <a:cs typeface="Courier New" panose="02070309020205020404" pitchFamily="49" charset="0"/>
                      </a:endParaRPr>
                    </a:p>
                  </a:txBody>
                  <a:tcPr marL="68580" marR="68580" marT="0" marB="0"/>
                </a:tc>
                <a:tc>
                  <a:txBody>
                    <a:bodyPr/>
                    <a:lstStyle/>
                    <a:p>
                      <a:pPr marL="0" marR="0">
                        <a:spcBef>
                          <a:spcPts val="0"/>
                        </a:spcBef>
                        <a:spcAft>
                          <a:spcPts val="0"/>
                        </a:spcAft>
                      </a:pPr>
                      <a:r>
                        <a:rPr lang="en-US" sz="1050" dirty="0" smtClean="0">
                          <a:effectLst/>
                          <a:latin typeface="Courier New" panose="02070309020205020404" pitchFamily="49" charset="0"/>
                          <a:ea typeface="Arial"/>
                          <a:cs typeface="Courier New" panose="02070309020205020404" pitchFamily="49" charset="0"/>
                        </a:rPr>
                        <a:t>A simple moving average is constructed by taking a mean average of a time series (50-day) over a given period of time. Moving average often serves as support or resistance points. </a:t>
                      </a:r>
                      <a:endParaRPr lang="en-US" sz="1050" dirty="0">
                        <a:effectLst/>
                        <a:latin typeface="Courier New" panose="02070309020205020404" pitchFamily="49" charset="0"/>
                        <a:ea typeface="Arial"/>
                        <a:cs typeface="Courier New" panose="02070309020205020404" pitchFamily="49" charset="0"/>
                      </a:endParaRPr>
                    </a:p>
                  </a:txBody>
                  <a:tcPr marL="68580" marR="68580" marT="0" marB="0"/>
                </a:tc>
                <a:tc>
                  <a:txBody>
                    <a:bodyPr/>
                    <a:lstStyle/>
                    <a:p>
                      <a:pPr marL="0" marR="0">
                        <a:spcBef>
                          <a:spcPts val="0"/>
                        </a:spcBef>
                        <a:spcAft>
                          <a:spcPts val="0"/>
                        </a:spcAft>
                      </a:pPr>
                      <a:r>
                        <a:rPr lang="en-US" sz="1050" dirty="0" smtClean="0">
                          <a:effectLst/>
                          <a:latin typeface="Courier New" panose="02070309020205020404" pitchFamily="49" charset="0"/>
                          <a:ea typeface="Arial"/>
                          <a:cs typeface="Courier New" panose="02070309020205020404" pitchFamily="49" charset="0"/>
                        </a:rPr>
                        <a:t>Bloomberg</a:t>
                      </a:r>
                      <a:endParaRPr lang="en-US" sz="1050" dirty="0">
                        <a:effectLst/>
                        <a:latin typeface="Courier New" panose="02070309020205020404" pitchFamily="49" charset="0"/>
                        <a:ea typeface="Arial"/>
                        <a:cs typeface="Courier New" panose="02070309020205020404" pitchFamily="49" charset="0"/>
                      </a:endParaRPr>
                    </a:p>
                  </a:txBody>
                  <a:tcPr marL="68580" marR="68580" marT="0" marB="0"/>
                </a:tc>
              </a:tr>
              <a:tr h="520423">
                <a:tc>
                  <a:txBody>
                    <a:bodyPr/>
                    <a:lstStyle/>
                    <a:p>
                      <a:pPr marL="0" marR="0">
                        <a:spcBef>
                          <a:spcPts val="0"/>
                        </a:spcBef>
                        <a:spcAft>
                          <a:spcPts val="0"/>
                        </a:spcAft>
                      </a:pPr>
                      <a:r>
                        <a:rPr lang="en-US" sz="1050" dirty="0" smtClean="0">
                          <a:effectLst/>
                          <a:latin typeface="Courier New" panose="02070309020205020404" pitchFamily="49" charset="0"/>
                          <a:ea typeface="Arial"/>
                          <a:cs typeface="Courier New" panose="02070309020205020404" pitchFamily="49" charset="0"/>
                        </a:rPr>
                        <a:t>100D</a:t>
                      </a:r>
                      <a:endParaRPr lang="en-US" sz="1050" dirty="0">
                        <a:effectLst/>
                        <a:latin typeface="Courier New" panose="02070309020205020404" pitchFamily="49" charset="0"/>
                        <a:ea typeface="Arial"/>
                        <a:cs typeface="Courier New" panose="02070309020205020404" pitchFamily="49"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effectLst/>
                          <a:latin typeface="Courier New" panose="02070309020205020404" pitchFamily="49" charset="0"/>
                          <a:cs typeface="Courier New" panose="02070309020205020404" pitchFamily="49" charset="0"/>
                        </a:rPr>
                        <a:t>Discrete</a:t>
                      </a:r>
                      <a:endParaRPr lang="en-US" sz="1050" dirty="0" smtClean="0">
                        <a:effectLst/>
                        <a:latin typeface="Courier New" panose="02070309020205020404" pitchFamily="49" charset="0"/>
                        <a:ea typeface="Arial"/>
                        <a:cs typeface="Courier New" panose="02070309020205020404" pitchFamily="49" charset="0"/>
                      </a:endParaRPr>
                    </a:p>
                  </a:txBody>
                  <a:tcPr marL="68580" marR="68580" marT="0" marB="0"/>
                </a:tc>
                <a:tc>
                  <a:txBody>
                    <a:bodyPr/>
                    <a:lstStyle/>
                    <a:p>
                      <a:pPr marL="0" marR="0">
                        <a:spcBef>
                          <a:spcPts val="0"/>
                        </a:spcBef>
                        <a:spcAft>
                          <a:spcPts val="0"/>
                        </a:spcAft>
                      </a:pPr>
                      <a:r>
                        <a:rPr lang="en-US" sz="1050" dirty="0" smtClean="0">
                          <a:effectLst/>
                          <a:latin typeface="Courier New" panose="02070309020205020404" pitchFamily="49" charset="0"/>
                          <a:ea typeface="Arial"/>
                          <a:cs typeface="Courier New" panose="02070309020205020404" pitchFamily="49" charset="0"/>
                        </a:rPr>
                        <a:t>A simple moving average is constructed by taking a mean average of a time series (100-day) over a given period of time. Moving average often serves as support or resistance points. </a:t>
                      </a:r>
                      <a:endParaRPr lang="en-US" sz="1050" dirty="0">
                        <a:effectLst/>
                        <a:latin typeface="Courier New" panose="02070309020205020404" pitchFamily="49" charset="0"/>
                        <a:ea typeface="Arial"/>
                        <a:cs typeface="Courier New" panose="02070309020205020404" pitchFamily="49" charset="0"/>
                      </a:endParaRPr>
                    </a:p>
                  </a:txBody>
                  <a:tcPr marL="68580" marR="68580" marT="0" marB="0"/>
                </a:tc>
                <a:tc>
                  <a:txBody>
                    <a:bodyPr/>
                    <a:lstStyle/>
                    <a:p>
                      <a:pPr marL="0" marR="0">
                        <a:spcBef>
                          <a:spcPts val="0"/>
                        </a:spcBef>
                        <a:spcAft>
                          <a:spcPts val="0"/>
                        </a:spcAft>
                      </a:pPr>
                      <a:r>
                        <a:rPr lang="en-US" sz="1050" dirty="0" smtClean="0">
                          <a:effectLst/>
                          <a:latin typeface="Courier New" panose="02070309020205020404" pitchFamily="49" charset="0"/>
                          <a:ea typeface="Arial"/>
                          <a:cs typeface="Courier New" panose="02070309020205020404" pitchFamily="49" charset="0"/>
                        </a:rPr>
                        <a:t>Bloomberg</a:t>
                      </a:r>
                      <a:endParaRPr lang="en-US" sz="1050" dirty="0">
                        <a:effectLst/>
                        <a:latin typeface="Courier New" panose="02070309020205020404" pitchFamily="49" charset="0"/>
                        <a:ea typeface="Arial"/>
                        <a:cs typeface="Courier New" panose="02070309020205020404" pitchFamily="49" charset="0"/>
                      </a:endParaRPr>
                    </a:p>
                  </a:txBody>
                  <a:tcPr marL="68580" marR="68580" marT="0" marB="0"/>
                </a:tc>
              </a:tr>
              <a:tr h="520423">
                <a:tc>
                  <a:txBody>
                    <a:bodyPr/>
                    <a:lstStyle/>
                    <a:p>
                      <a:pPr marL="0" marR="0">
                        <a:spcBef>
                          <a:spcPts val="0"/>
                        </a:spcBef>
                        <a:spcAft>
                          <a:spcPts val="0"/>
                        </a:spcAft>
                      </a:pPr>
                      <a:r>
                        <a:rPr lang="en-US" sz="1050" dirty="0" smtClean="0">
                          <a:effectLst/>
                          <a:latin typeface="Courier New" panose="02070309020205020404" pitchFamily="49" charset="0"/>
                          <a:ea typeface="Arial"/>
                          <a:cs typeface="Courier New" panose="02070309020205020404" pitchFamily="49" charset="0"/>
                        </a:rPr>
                        <a:t>200D</a:t>
                      </a:r>
                      <a:endParaRPr lang="en-US" sz="1050" dirty="0">
                        <a:effectLst/>
                        <a:latin typeface="Courier New" panose="02070309020205020404" pitchFamily="49" charset="0"/>
                        <a:ea typeface="Arial"/>
                        <a:cs typeface="Courier New" panose="02070309020205020404" pitchFamily="49"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effectLst/>
                          <a:latin typeface="Courier New" panose="02070309020205020404" pitchFamily="49" charset="0"/>
                          <a:cs typeface="Courier New" panose="02070309020205020404" pitchFamily="49" charset="0"/>
                        </a:rPr>
                        <a:t>Discrete</a:t>
                      </a:r>
                      <a:endParaRPr lang="en-US" sz="1050" dirty="0" smtClean="0">
                        <a:effectLst/>
                        <a:latin typeface="Courier New" panose="02070309020205020404" pitchFamily="49" charset="0"/>
                        <a:ea typeface="Arial"/>
                        <a:cs typeface="Courier New" panose="02070309020205020404" pitchFamily="49" charset="0"/>
                      </a:endParaRPr>
                    </a:p>
                  </a:txBody>
                  <a:tcPr marL="68580" marR="68580" marT="0" marB="0"/>
                </a:tc>
                <a:tc>
                  <a:txBody>
                    <a:bodyPr/>
                    <a:lstStyle/>
                    <a:p>
                      <a:pPr marL="0" marR="0">
                        <a:spcBef>
                          <a:spcPts val="0"/>
                        </a:spcBef>
                        <a:spcAft>
                          <a:spcPts val="0"/>
                        </a:spcAft>
                      </a:pPr>
                      <a:r>
                        <a:rPr lang="en-US" sz="1050" dirty="0" smtClean="0">
                          <a:effectLst/>
                          <a:latin typeface="Courier New" panose="02070309020205020404" pitchFamily="49" charset="0"/>
                          <a:ea typeface="Arial"/>
                          <a:cs typeface="Courier New" panose="02070309020205020404" pitchFamily="49" charset="0"/>
                        </a:rPr>
                        <a:t>A simple moving average is constructed by taking a mean average of a time series (200-day) over a given period of time. Moving average often serves as support or resistance points. </a:t>
                      </a:r>
                      <a:endParaRPr lang="en-US" sz="1050" dirty="0">
                        <a:effectLst/>
                        <a:latin typeface="Courier New" panose="02070309020205020404" pitchFamily="49" charset="0"/>
                        <a:ea typeface="Arial"/>
                        <a:cs typeface="Courier New" panose="02070309020205020404" pitchFamily="49" charset="0"/>
                      </a:endParaRPr>
                    </a:p>
                  </a:txBody>
                  <a:tcPr marL="68580" marR="68580" marT="0" marB="0"/>
                </a:tc>
                <a:tc>
                  <a:txBody>
                    <a:bodyPr/>
                    <a:lstStyle/>
                    <a:p>
                      <a:pPr marL="0" marR="0">
                        <a:spcBef>
                          <a:spcPts val="0"/>
                        </a:spcBef>
                        <a:spcAft>
                          <a:spcPts val="0"/>
                        </a:spcAft>
                      </a:pPr>
                      <a:r>
                        <a:rPr lang="en-US" sz="1050" dirty="0" smtClean="0">
                          <a:effectLst/>
                          <a:latin typeface="Courier New" panose="02070309020205020404" pitchFamily="49" charset="0"/>
                          <a:ea typeface="Arial"/>
                          <a:cs typeface="Courier New" panose="02070309020205020404" pitchFamily="49" charset="0"/>
                        </a:rPr>
                        <a:t>Bloomberg</a:t>
                      </a:r>
                      <a:endParaRPr lang="en-US" sz="1050" dirty="0">
                        <a:effectLst/>
                        <a:latin typeface="Courier New" panose="02070309020205020404" pitchFamily="49" charset="0"/>
                        <a:ea typeface="Arial"/>
                        <a:cs typeface="Courier New" panose="02070309020205020404" pitchFamily="49" charset="0"/>
                      </a:endParaRPr>
                    </a:p>
                  </a:txBody>
                  <a:tcPr marL="68580" marR="68580" marT="0" marB="0"/>
                </a:tc>
              </a:tr>
            </a:tbl>
          </a:graphicData>
        </a:graphic>
      </p:graphicFrame>
    </p:spTree>
    <p:extLst>
      <p:ext uri="{BB962C8B-B14F-4D97-AF65-F5344CB8AC3E}">
        <p14:creationId xmlns:p14="http://schemas.microsoft.com/office/powerpoint/2010/main" val="872505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Courier New" panose="02070309020205020404" pitchFamily="49" charset="0"/>
                <a:cs typeface="Courier New" panose="02070309020205020404" pitchFamily="49" charset="0"/>
              </a:rPr>
              <a:t>PRELIMINARY DATA EXPLORATION</a:t>
            </a:r>
            <a:endParaRPr lang="en-US" b="1" dirty="0">
              <a:latin typeface="Courier New" panose="02070309020205020404" pitchFamily="49" charset="0"/>
              <a:cs typeface="Courier New" panose="02070309020205020404" pitchFamily="49" charset="0"/>
            </a:endParaRP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711" y="1752600"/>
            <a:ext cx="7224577" cy="4525963"/>
          </a:xfrm>
        </p:spPr>
      </p:pic>
    </p:spTree>
    <p:extLst>
      <p:ext uri="{BB962C8B-B14F-4D97-AF65-F5344CB8AC3E}">
        <p14:creationId xmlns:p14="http://schemas.microsoft.com/office/powerpoint/2010/main" val="3012575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urier New" panose="02070309020205020404" pitchFamily="49" charset="0"/>
                <a:cs typeface="Courier New" panose="02070309020205020404" pitchFamily="49" charset="0"/>
              </a:rPr>
              <a:t>Model Code</a:t>
            </a:r>
            <a:endParaRPr lang="en-US" b="1"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a:bodyPr>
          <a:lstStyle/>
          <a:p>
            <a:pPr marL="0" indent="0">
              <a:buNone/>
            </a:pPr>
            <a:endParaRPr lang="en-US" sz="1050" dirty="0">
              <a:solidFill>
                <a:srgbClr val="333333"/>
              </a:solidFill>
              <a:latin typeface="Courier New"/>
            </a:endParaRPr>
          </a:p>
          <a:p>
            <a:pPr marL="0" indent="0">
              <a:buNone/>
            </a:pPr>
            <a:endParaRPr lang="en-US" sz="105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046" y="1151781"/>
            <a:ext cx="7925907" cy="5325219"/>
          </a:xfrm>
          <a:prstGeom prst="rect">
            <a:avLst/>
          </a:prstGeom>
        </p:spPr>
      </p:pic>
    </p:spTree>
    <p:extLst>
      <p:ext uri="{BB962C8B-B14F-4D97-AF65-F5344CB8AC3E}">
        <p14:creationId xmlns:p14="http://schemas.microsoft.com/office/powerpoint/2010/main" val="2373886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urier New" panose="02070309020205020404" pitchFamily="49" charset="0"/>
                <a:cs typeface="Courier New" panose="02070309020205020404" pitchFamily="49" charset="0"/>
              </a:rPr>
              <a:t>5 Step Trading Model</a:t>
            </a:r>
            <a:endParaRPr lang="en-US" b="1"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b="1" dirty="0" smtClean="0">
                <a:latin typeface="Courier New" panose="02070309020205020404" pitchFamily="49" charset="0"/>
                <a:cs typeface="Courier New" panose="02070309020205020404" pitchFamily="49" charset="0"/>
              </a:rPr>
              <a:t>Visualize buy and hold S&amp;P 500 Index</a:t>
            </a:r>
          </a:p>
          <a:p>
            <a:pPr marL="514350" indent="-514350">
              <a:buFont typeface="+mj-lt"/>
              <a:buAutoNum type="arabicPeriod"/>
            </a:pPr>
            <a:r>
              <a:rPr lang="en-US" sz="2800" b="1" dirty="0" smtClean="0">
                <a:latin typeface="Courier New" panose="02070309020205020404" pitchFamily="49" charset="0"/>
                <a:cs typeface="Courier New" panose="02070309020205020404" pitchFamily="49" charset="0"/>
              </a:rPr>
              <a:t>Visualize Index and Moving Average Combinations</a:t>
            </a:r>
          </a:p>
          <a:p>
            <a:pPr marL="514350" indent="-514350">
              <a:buFont typeface="+mj-lt"/>
              <a:buAutoNum type="arabicPeriod"/>
            </a:pPr>
            <a:r>
              <a:rPr lang="en-US" sz="2800" b="1" dirty="0" smtClean="0">
                <a:latin typeface="Courier New" panose="02070309020205020404" pitchFamily="49" charset="0"/>
                <a:cs typeface="Courier New" panose="02070309020205020404" pitchFamily="49" charset="0"/>
              </a:rPr>
              <a:t>Establish and develop trading parameters and signals</a:t>
            </a:r>
          </a:p>
          <a:p>
            <a:pPr marL="514350" indent="-514350">
              <a:buFont typeface="+mj-lt"/>
              <a:buAutoNum type="arabicPeriod"/>
            </a:pPr>
            <a:r>
              <a:rPr lang="en-US" sz="2800" b="1" dirty="0" smtClean="0">
                <a:latin typeface="Courier New" panose="02070309020205020404" pitchFamily="49" charset="0"/>
                <a:cs typeface="Courier New" panose="02070309020205020404" pitchFamily="49" charset="0"/>
              </a:rPr>
              <a:t>Visualize and plot the signals</a:t>
            </a:r>
          </a:p>
          <a:p>
            <a:pPr marL="514350" indent="-514350">
              <a:buFont typeface="+mj-lt"/>
              <a:buAutoNum type="arabicPeriod"/>
            </a:pPr>
            <a:r>
              <a:rPr lang="en-US" sz="2800" b="1" dirty="0" smtClean="0">
                <a:latin typeface="Courier New" panose="02070309020205020404" pitchFamily="49" charset="0"/>
                <a:cs typeface="Courier New" panose="02070309020205020404" pitchFamily="49" charset="0"/>
              </a:rPr>
              <a:t>Plot market returns vs Strategy Returns</a:t>
            </a:r>
          </a:p>
          <a:p>
            <a:endParaRPr lang="en-US"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99799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urier New" panose="02070309020205020404" pitchFamily="49" charset="0"/>
                <a:cs typeface="Courier New" panose="02070309020205020404" pitchFamily="49" charset="0"/>
              </a:rPr>
              <a:t>STEP I - S&amp;P 500 </a:t>
            </a:r>
            <a:endParaRPr lang="en-US" b="1" dirty="0">
              <a:latin typeface="Courier New" panose="02070309020205020404" pitchFamily="49" charset="0"/>
              <a:cs typeface="Courier New" panose="02070309020205020404" pitchFamily="49" charset="0"/>
            </a:endParaRPr>
          </a:p>
        </p:txBody>
      </p:sp>
      <p:sp>
        <p:nvSpPr>
          <p:cNvPr id="5" name="TextBox 4"/>
          <p:cNvSpPr txBox="1"/>
          <p:nvPr/>
        </p:nvSpPr>
        <p:spPr>
          <a:xfrm>
            <a:off x="457200" y="1516025"/>
            <a:ext cx="8077200" cy="646331"/>
          </a:xfrm>
          <a:prstGeom prst="rect">
            <a:avLst/>
          </a:prstGeom>
          <a:noFill/>
        </p:spPr>
        <p:txBody>
          <a:bodyPr wrap="square" rtlCol="0">
            <a:spAutoFit/>
          </a:bodyPr>
          <a:lstStyle/>
          <a:p>
            <a:r>
              <a:rPr lang="en-US" b="0" i="0" dirty="0" smtClean="0">
                <a:solidFill>
                  <a:srgbClr val="333333"/>
                </a:solidFill>
                <a:effectLst/>
                <a:latin typeface="Courier New"/>
              </a:rPr>
              <a:t/>
            </a:r>
            <a:br>
              <a:rPr lang="en-US" b="0" i="0" dirty="0" smtClean="0">
                <a:solidFill>
                  <a:srgbClr val="333333"/>
                </a:solidFill>
                <a:effectLst/>
                <a:latin typeface="Courier New"/>
              </a:rPr>
            </a:br>
            <a:r>
              <a:rPr lang="en-US" b="0" i="0" dirty="0" err="1" smtClean="0">
                <a:solidFill>
                  <a:srgbClr val="333333"/>
                </a:solidFill>
                <a:effectLst/>
                <a:latin typeface="Courier New"/>
              </a:rPr>
              <a:t>df</a:t>
            </a:r>
            <a:r>
              <a:rPr lang="en-US" b="0" i="0" dirty="0" smtClean="0">
                <a:solidFill>
                  <a:srgbClr val="333333"/>
                </a:solidFill>
                <a:effectLst/>
                <a:latin typeface="Courier New"/>
              </a:rPr>
              <a:t>[</a:t>
            </a:r>
            <a:r>
              <a:rPr lang="en-US" b="0" i="0" dirty="0" smtClean="0">
                <a:solidFill>
                  <a:srgbClr val="BA2121"/>
                </a:solidFill>
                <a:effectLst/>
                <a:latin typeface="Courier New"/>
              </a:rPr>
              <a:t>'SPX'</a:t>
            </a:r>
            <a:r>
              <a:rPr lang="en-US" b="0" i="0" dirty="0" smtClean="0">
                <a:solidFill>
                  <a:srgbClr val="333333"/>
                </a:solidFill>
                <a:effectLst/>
                <a:latin typeface="Courier New"/>
              </a:rPr>
              <a:t>]</a:t>
            </a:r>
            <a:r>
              <a:rPr lang="en-US" b="0" i="0" dirty="0" smtClean="0">
                <a:solidFill>
                  <a:srgbClr val="666666"/>
                </a:solidFill>
                <a:effectLst/>
                <a:latin typeface="Courier New"/>
              </a:rPr>
              <a:t>.</a:t>
            </a:r>
            <a:r>
              <a:rPr lang="en-US" b="0" i="0" dirty="0" smtClean="0">
                <a:solidFill>
                  <a:srgbClr val="333333"/>
                </a:solidFill>
                <a:effectLst/>
                <a:latin typeface="Courier New"/>
              </a:rPr>
              <a:t>plot(grid</a:t>
            </a:r>
            <a:r>
              <a:rPr lang="en-US" b="0" i="0" dirty="0" smtClean="0">
                <a:solidFill>
                  <a:srgbClr val="666666"/>
                </a:solidFill>
                <a:effectLst/>
                <a:latin typeface="Courier New"/>
              </a:rPr>
              <a:t>=</a:t>
            </a:r>
            <a:r>
              <a:rPr lang="en-US" b="0" i="0" dirty="0" err="1" smtClean="0">
                <a:solidFill>
                  <a:srgbClr val="008000"/>
                </a:solidFill>
                <a:effectLst/>
                <a:latin typeface="Courier New"/>
              </a:rPr>
              <a:t>True</a:t>
            </a:r>
            <a:r>
              <a:rPr lang="en-US" b="0" i="0" dirty="0" err="1" smtClean="0">
                <a:solidFill>
                  <a:srgbClr val="333333"/>
                </a:solidFill>
                <a:effectLst/>
                <a:latin typeface="Courier New"/>
              </a:rPr>
              <a:t>,figsize</a:t>
            </a:r>
            <a:r>
              <a:rPr lang="en-US" b="0" i="0" dirty="0" smtClean="0">
                <a:solidFill>
                  <a:srgbClr val="666666"/>
                </a:solidFill>
                <a:effectLst/>
                <a:latin typeface="Courier New"/>
              </a:rPr>
              <a:t>=</a:t>
            </a:r>
            <a:r>
              <a:rPr lang="en-US" b="0" i="0" dirty="0" smtClean="0">
                <a:solidFill>
                  <a:srgbClr val="333333"/>
                </a:solidFill>
                <a:effectLst/>
                <a:latin typeface="Courier New"/>
              </a:rPr>
              <a:t>(</a:t>
            </a:r>
            <a:r>
              <a:rPr lang="en-US" b="0" i="0" dirty="0" smtClean="0">
                <a:solidFill>
                  <a:srgbClr val="666666"/>
                </a:solidFill>
                <a:effectLst/>
                <a:latin typeface="Courier New"/>
              </a:rPr>
              <a:t>8</a:t>
            </a:r>
            <a:r>
              <a:rPr lang="en-US" b="0" i="0" dirty="0" smtClean="0">
                <a:solidFill>
                  <a:srgbClr val="333333"/>
                </a:solidFill>
                <a:effectLst/>
                <a:latin typeface="Courier New"/>
              </a:rPr>
              <a:t>,</a:t>
            </a:r>
            <a:r>
              <a:rPr lang="en-US" b="0" i="0" dirty="0" smtClean="0">
                <a:solidFill>
                  <a:srgbClr val="666666"/>
                </a:solidFill>
                <a:effectLst/>
                <a:latin typeface="Courier New"/>
              </a:rPr>
              <a:t>5</a:t>
            </a:r>
            <a:r>
              <a:rPr lang="en-US" b="0" i="0" dirty="0" smtClean="0">
                <a:solidFill>
                  <a:srgbClr val="333333"/>
                </a:solidFill>
                <a:effectLst/>
                <a:latin typeface="Courier New"/>
              </a:rPr>
              <a:t>))</a:t>
            </a:r>
            <a:endParaRPr lang="en-US" dirty="0"/>
          </a:p>
        </p:txBody>
      </p:sp>
      <p:sp>
        <p:nvSpPr>
          <p:cNvPr id="6" name="TextBox 5"/>
          <p:cNvSpPr txBox="1"/>
          <p:nvPr/>
        </p:nvSpPr>
        <p:spPr>
          <a:xfrm>
            <a:off x="609600" y="2438400"/>
            <a:ext cx="3124200" cy="2308324"/>
          </a:xfrm>
          <a:prstGeom prst="rect">
            <a:avLst/>
          </a:prstGeom>
          <a:noFill/>
        </p:spPr>
        <p:txBody>
          <a:bodyPr wrap="square" rtlCol="0">
            <a:spAutoFit/>
          </a:bodyPr>
          <a:lstStyle/>
          <a:p>
            <a:r>
              <a:rPr lang="en-US" b="1" dirty="0" smtClean="0">
                <a:latin typeface="Courier New" panose="02070309020205020404" pitchFamily="49" charset="0"/>
                <a:cs typeface="Courier New" panose="02070309020205020404" pitchFamily="49" charset="0"/>
              </a:rPr>
              <a:t>Explain:  This is the S&amp;P 500 Index, the data that will be used as the overall market index.  The index value is calculated for a 10 year period from</a:t>
            </a:r>
          </a:p>
        </p:txBody>
      </p:sp>
      <p:pic>
        <p:nvPicPr>
          <p:cNvPr id="8" name="Content Placeholder 7"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3686" y="2623066"/>
            <a:ext cx="4820323" cy="3419953"/>
          </a:xfrm>
        </p:spPr>
      </p:pic>
    </p:spTree>
    <p:extLst>
      <p:ext uri="{BB962C8B-B14F-4D97-AF65-F5344CB8AC3E}">
        <p14:creationId xmlns:p14="http://schemas.microsoft.com/office/powerpoint/2010/main" val="3402545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1023</TotalTime>
  <Words>819</Words>
  <Application>Microsoft Office PowerPoint</Application>
  <PresentationFormat>On-screen Show (4:3)</PresentationFormat>
  <Paragraphs>259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Moving Average Cross Over Trading Strategy</vt:lpstr>
      <vt:lpstr>Project Background and Hypothesis</vt:lpstr>
      <vt:lpstr>Moving Average Crossover Strategy </vt:lpstr>
      <vt:lpstr>Data Dictionary</vt:lpstr>
      <vt:lpstr>Data Dictionary</vt:lpstr>
      <vt:lpstr>PRELIMINARY DATA EXPLORATION</vt:lpstr>
      <vt:lpstr>Model Code</vt:lpstr>
      <vt:lpstr>5 Step Trading Model</vt:lpstr>
      <vt:lpstr>STEP I - S&amp;P 500 </vt:lpstr>
      <vt:lpstr>STEP II – Index and Moving Averages</vt:lpstr>
      <vt:lpstr>STEP III – Set Parameters and Position Counts</vt:lpstr>
      <vt:lpstr>STEP IV – Visualize Signal Generation Plot</vt:lpstr>
      <vt:lpstr>STEP V – Plot Market Returns vs Strategy Returns</vt:lpstr>
      <vt:lpstr>“50-200 Day MA”</vt:lpstr>
      <vt:lpstr>“30-100 Day MA”</vt:lpstr>
      <vt:lpstr>“30-200 Day MA”</vt:lpstr>
      <vt:lpstr>“50-100 Day MA”</vt:lpstr>
      <vt:lpstr>“20-200 Day MA”</vt:lpstr>
      <vt:lpstr>“100-200 Day MA”</vt:lpstr>
      <vt:lpstr>“10-100 Day MA”</vt:lpstr>
      <vt:lpstr>“10-200 Day MA”</vt:lpstr>
      <vt:lpstr> RESULTS </vt:lpstr>
      <vt:lpstr>QUESTIONS???</vt:lpstr>
    </vt:vector>
  </TitlesOfParts>
  <Company>The Bank of New York Mellon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Jason Gerard</dc:creator>
  <cp:lastModifiedBy>Alexander, Jason Gerard</cp:lastModifiedBy>
  <cp:revision>56</cp:revision>
  <cp:lastPrinted>2017-05-21T13:10:56Z</cp:lastPrinted>
  <dcterms:created xsi:type="dcterms:W3CDTF">2017-05-19T14:01:28Z</dcterms:created>
  <dcterms:modified xsi:type="dcterms:W3CDTF">2017-05-22T21:01:53Z</dcterms:modified>
</cp:coreProperties>
</file>