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12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6A63E1-4F77-4226-A361-349BC850265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183212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A63E1-4F77-4226-A361-349BC850265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47280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A63E1-4F77-4226-A361-349BC850265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208857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A63E1-4F77-4226-A361-349BC850265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28913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6A63E1-4F77-4226-A361-349BC850265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17950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6A63E1-4F77-4226-A361-349BC8502654}"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305416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6A63E1-4F77-4226-A361-349BC8502654}"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233669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6A63E1-4F77-4226-A361-349BC8502654}"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266544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A63E1-4F77-4226-A361-349BC8502654}"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206615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A63E1-4F77-4226-A361-349BC8502654}"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47334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A63E1-4F77-4226-A361-349BC8502654}"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6B9F2-405E-4005-9E90-7AE46598CC8B}" type="slidenum">
              <a:rPr lang="en-US" smtClean="0"/>
              <a:t>‹#›</a:t>
            </a:fld>
            <a:endParaRPr lang="en-US"/>
          </a:p>
        </p:txBody>
      </p:sp>
    </p:spTree>
    <p:extLst>
      <p:ext uri="{BB962C8B-B14F-4D97-AF65-F5344CB8AC3E}">
        <p14:creationId xmlns:p14="http://schemas.microsoft.com/office/powerpoint/2010/main" val="266042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A63E1-4F77-4226-A361-349BC8502654}" type="datetimeFigureOut">
              <a:rPr lang="en-US" smtClean="0"/>
              <a:t>4/10/2017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6B9F2-405E-4005-9E90-7AE46598CC8B}" type="slidenum">
              <a:rPr lang="en-US" smtClean="0"/>
              <a:t>‹#›</a:t>
            </a:fld>
            <a:endParaRPr lang="en-US"/>
          </a:p>
        </p:txBody>
      </p:sp>
    </p:spTree>
    <p:extLst>
      <p:ext uri="{BB962C8B-B14F-4D97-AF65-F5344CB8AC3E}">
        <p14:creationId xmlns:p14="http://schemas.microsoft.com/office/powerpoint/2010/main" val="1572748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Casualties of the Korean War</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pPr marL="0" indent="0" algn="ctr">
              <a:buNone/>
            </a:pPr>
            <a:r>
              <a:rPr lang="en-US" sz="2800" dirty="0" smtClean="0"/>
              <a:t>Korean War 1950-1953; main combatants U.N forces (Coalition of U.S, U.K, R.O.K, and over dozen other nations) vs DPRK, USSR, PRC</a:t>
            </a:r>
          </a:p>
          <a:p>
            <a:r>
              <a:rPr lang="en-US" sz="1600" dirty="0" smtClean="0"/>
              <a:t>Data – Categorical; 36,500+ entries</a:t>
            </a:r>
          </a:p>
          <a:p>
            <a:r>
              <a:rPr lang="en-US" sz="1500" dirty="0" smtClean="0"/>
              <a:t>Data fields: * SERVICE_TYPE * SERVICE_CODE * ENROLLMENT * BRANCH * RANK * PAY_GRADE * POSITION * BIRTH_YEAR * SEX * HOME_CITY * HOME_COUNTY * HOME_STATE * STATE_CODE * NATIONALITY * MARITAL_STATUS * ETHNICITY * ETHNICITY_1 * ETHNICITY_2 * DIVISION * FATALITY_YEAR * FATALITY_DATE * HOSTILITY_CONDITIONS * FATALITY * BURIAL_STATUS</a:t>
            </a:r>
          </a:p>
          <a:p>
            <a:endParaRPr lang="en-US" sz="1500" dirty="0" smtClean="0"/>
          </a:p>
          <a:p>
            <a:r>
              <a:rPr lang="en-US" sz="2600" dirty="0" smtClean="0"/>
              <a:t>What branch of service sustained the most hostile fire related casualties?</a:t>
            </a:r>
          </a:p>
          <a:p>
            <a:r>
              <a:rPr lang="en-US" sz="2600" dirty="0" smtClean="0"/>
              <a:t>Any correlation between rank and branch of service and fatalities?</a:t>
            </a:r>
          </a:p>
          <a:p>
            <a:r>
              <a:rPr lang="en-US" sz="2600" dirty="0" smtClean="0"/>
              <a:t>What states/ regions were the majority of casualties from?  Ethnic make-up after 1948 integration order?</a:t>
            </a:r>
          </a:p>
          <a:p>
            <a:r>
              <a:rPr lang="en-US" sz="2600" dirty="0" smtClean="0"/>
              <a:t>What was the percentage  of casualties actually from hostile fire?</a:t>
            </a:r>
          </a:p>
        </p:txBody>
      </p:sp>
    </p:spTree>
    <p:extLst>
      <p:ext uri="{BB962C8B-B14F-4D97-AF65-F5344CB8AC3E}">
        <p14:creationId xmlns:p14="http://schemas.microsoft.com/office/powerpoint/2010/main" val="339978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smtClean="0"/>
              <a:t>Futures Price Prediction with Moving Averages</a:t>
            </a:r>
            <a:endParaRPr lang="en-US" sz="3200" dirty="0"/>
          </a:p>
        </p:txBody>
      </p:sp>
      <p:sp>
        <p:nvSpPr>
          <p:cNvPr id="3" name="Content Placeholder 2"/>
          <p:cNvSpPr>
            <a:spLocks noGrp="1"/>
          </p:cNvSpPr>
          <p:nvPr>
            <p:ph idx="1"/>
          </p:nvPr>
        </p:nvSpPr>
        <p:spPr>
          <a:xfrm>
            <a:off x="457200" y="914400"/>
            <a:ext cx="8229600" cy="5791200"/>
          </a:xfrm>
        </p:spPr>
        <p:txBody>
          <a:bodyPr>
            <a:normAutofit/>
          </a:bodyPr>
          <a:lstStyle/>
          <a:p>
            <a:r>
              <a:rPr lang="en-US" sz="2000" dirty="0"/>
              <a:t>Futures contracts are exchange traded derivatives as they derive their value from another asset class. </a:t>
            </a:r>
          </a:p>
          <a:p>
            <a:r>
              <a:rPr lang="en-US" sz="2000" dirty="0"/>
              <a:t>The moving average (MA) is a simple technical analysis tool that smooths out price data by creating a constantly updated average price. The average is taken over a specific period of time, like 10 days, 20 minutes, 30 weeks, or any time period.</a:t>
            </a:r>
          </a:p>
          <a:p>
            <a:r>
              <a:rPr lang="en-US" sz="1800" dirty="0" smtClean="0"/>
              <a:t>The </a:t>
            </a:r>
            <a:r>
              <a:rPr lang="en-US" sz="1800" dirty="0"/>
              <a:t>MA tends to smoothen out the random price movement to bring out the concealed trends. It is a lagging indicator and is used to observe price patterns. A buy signal is generated when the price crosses above the MA from below (bullish sentiments) while when the price fall below it from above is indicative of bearish sentiments hence a sell signal</a:t>
            </a:r>
            <a:r>
              <a:rPr lang="en-US" sz="1800" dirty="0" smtClean="0"/>
              <a:t>.</a:t>
            </a:r>
          </a:p>
          <a:p>
            <a:endParaRPr lang="en-US" sz="2600" dirty="0"/>
          </a:p>
          <a:p>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3450430864"/>
              </p:ext>
            </p:extLst>
          </p:nvPr>
        </p:nvGraphicFramePr>
        <p:xfrm>
          <a:off x="914401" y="4419600"/>
          <a:ext cx="7543799" cy="1828800"/>
        </p:xfrm>
        <a:graphic>
          <a:graphicData uri="http://schemas.openxmlformats.org/drawingml/2006/table">
            <a:tbl>
              <a:tblPr firstRow="1" firstCol="1" bandRow="1">
                <a:tableStyleId>{5C22544A-7EE6-4342-B048-85BDC9FD1C3A}</a:tableStyleId>
              </a:tblPr>
              <a:tblGrid>
                <a:gridCol w="1621187"/>
                <a:gridCol w="1537332"/>
                <a:gridCol w="4385280"/>
              </a:tblGrid>
              <a:tr h="175846">
                <a:tc>
                  <a:txBody>
                    <a:bodyPr/>
                    <a:lstStyle/>
                    <a:p>
                      <a:pPr marL="0" marR="0" algn="ctr">
                        <a:spcBef>
                          <a:spcPts val="0"/>
                        </a:spcBef>
                        <a:spcAft>
                          <a:spcPts val="0"/>
                        </a:spcAft>
                      </a:pPr>
                      <a:r>
                        <a:rPr lang="en-US" sz="1000" dirty="0">
                          <a:effectLst/>
                        </a:rPr>
                        <a:t>VARIABLE NAME</a:t>
                      </a:r>
                      <a:endParaRPr lang="en-US" sz="1100" dirty="0">
                        <a:effectLst/>
                        <a:latin typeface="Arial"/>
                        <a:ea typeface="Arial"/>
                      </a:endParaRPr>
                    </a:p>
                  </a:txBody>
                  <a:tcPr marL="68580" marR="68580" marT="0" marB="0"/>
                </a:tc>
                <a:tc>
                  <a:txBody>
                    <a:bodyPr/>
                    <a:lstStyle/>
                    <a:p>
                      <a:pPr marL="0" marR="0" algn="ctr">
                        <a:spcBef>
                          <a:spcPts val="0"/>
                        </a:spcBef>
                        <a:spcAft>
                          <a:spcPts val="0"/>
                        </a:spcAft>
                      </a:pPr>
                      <a:r>
                        <a:rPr lang="en-US" sz="1000">
                          <a:effectLst/>
                        </a:rPr>
                        <a:t>VARIABLE TYPE</a:t>
                      </a:r>
                      <a:endParaRPr lang="en-US" sz="1100">
                        <a:effectLst/>
                        <a:latin typeface="Arial"/>
                        <a:ea typeface="Arial"/>
                      </a:endParaRPr>
                    </a:p>
                  </a:txBody>
                  <a:tcPr marL="68580" marR="68580" marT="0" marB="0"/>
                </a:tc>
                <a:tc>
                  <a:txBody>
                    <a:bodyPr/>
                    <a:lstStyle/>
                    <a:p>
                      <a:pPr marL="0" marR="0" algn="ctr">
                        <a:spcBef>
                          <a:spcPts val="0"/>
                        </a:spcBef>
                        <a:spcAft>
                          <a:spcPts val="0"/>
                        </a:spcAft>
                      </a:pPr>
                      <a:r>
                        <a:rPr lang="en-US" sz="1000">
                          <a:effectLst/>
                        </a:rPr>
                        <a:t>DESCRIPTION</a:t>
                      </a:r>
                      <a:endParaRPr lang="en-US" sz="1100">
                        <a:effectLst/>
                        <a:latin typeface="Arial"/>
                        <a:ea typeface="Arial"/>
                      </a:endParaRPr>
                    </a:p>
                  </a:txBody>
                  <a:tcPr marL="68580" marR="68580" marT="0" marB="0"/>
                </a:tc>
              </a:tr>
              <a:tr h="814754">
                <a:tc>
                  <a:txBody>
                    <a:bodyPr/>
                    <a:lstStyle/>
                    <a:p>
                      <a:pPr marL="0" marR="0">
                        <a:spcBef>
                          <a:spcPts val="0"/>
                        </a:spcBef>
                        <a:spcAft>
                          <a:spcPts val="0"/>
                        </a:spcAft>
                      </a:pPr>
                      <a:r>
                        <a:rPr lang="en-US" sz="1100" dirty="0">
                          <a:effectLst/>
                        </a:rPr>
                        <a:t>ESA</a:t>
                      </a:r>
                      <a:endParaRPr lang="en-US" sz="1100" dirty="0">
                        <a:effectLst/>
                        <a:latin typeface="Arial"/>
                        <a:ea typeface="Arial"/>
                      </a:endParaRPr>
                    </a:p>
                  </a:txBody>
                  <a:tcPr marL="68580" marR="68580" marT="0" marB="0"/>
                </a:tc>
                <a:tc>
                  <a:txBody>
                    <a:bodyPr/>
                    <a:lstStyle/>
                    <a:p>
                      <a:pPr marL="0" marR="0">
                        <a:spcBef>
                          <a:spcPts val="0"/>
                        </a:spcBef>
                        <a:spcAft>
                          <a:spcPts val="0"/>
                        </a:spcAft>
                      </a:pPr>
                      <a:r>
                        <a:rPr lang="en-US" sz="1100" dirty="0">
                          <a:effectLst/>
                        </a:rPr>
                        <a:t>Discrete</a:t>
                      </a:r>
                      <a:endParaRPr lang="en-US" sz="1100" dirty="0">
                        <a:effectLst/>
                        <a:latin typeface="Arial"/>
                        <a:ea typeface="Arial"/>
                      </a:endParaRPr>
                    </a:p>
                  </a:txBody>
                  <a:tcPr marL="68580" marR="68580" marT="0" marB="0"/>
                </a:tc>
                <a:tc>
                  <a:txBody>
                    <a:bodyPr/>
                    <a:lstStyle/>
                    <a:p>
                      <a:pPr marL="0" marR="0">
                        <a:spcBef>
                          <a:spcPts val="0"/>
                        </a:spcBef>
                        <a:spcAft>
                          <a:spcPts val="0"/>
                        </a:spcAft>
                      </a:pPr>
                      <a:r>
                        <a:rPr lang="en-US" sz="1000">
                          <a:effectLst/>
                        </a:rPr>
                        <a:t>An electronically traded futures contract one fifth the size of standard S&amp;P futures, E-mini S&amp;P 500 futures and options are based on the underlying Standard &amp; Poor’s 500 stock index. Made up of 500 individual stocks representing the market capitalizations of large companies, the S&amp;P 500 Index is a leading indicator of large-cap U.S. equities.</a:t>
                      </a:r>
                      <a:endParaRPr lang="en-US" sz="1100">
                        <a:effectLst/>
                        <a:latin typeface="Arial"/>
                        <a:ea typeface="Arial"/>
                      </a:endParaRPr>
                    </a:p>
                  </a:txBody>
                  <a:tcPr marL="68580" marR="68580" marT="0" marB="0"/>
                </a:tc>
              </a:tr>
              <a:tr h="838200">
                <a:tc>
                  <a:txBody>
                    <a:bodyPr/>
                    <a:lstStyle/>
                    <a:p>
                      <a:pPr marL="0" marR="0">
                        <a:spcBef>
                          <a:spcPts val="0"/>
                        </a:spcBef>
                        <a:spcAft>
                          <a:spcPts val="0"/>
                        </a:spcAft>
                      </a:pPr>
                      <a:r>
                        <a:rPr lang="en-US" sz="1100">
                          <a:effectLst/>
                        </a:rPr>
                        <a:t>NQA</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100">
                          <a:effectLst/>
                        </a:rPr>
                        <a:t>Discrete</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000" dirty="0">
                          <a:effectLst/>
                        </a:rPr>
                        <a:t>Based on the underlying Nasdaq 100 stock index, E-mini NASDAQ 100 futures offer smaller-sized, liquid benchmark contracts to manage exposure to the 100 leading non-financial U.S. large-cap companies that make up the Nasdaq 100. The index is frequently used to manage technology exposure due to its heavy technology sector weighting.</a:t>
                      </a:r>
                      <a:endParaRPr lang="en-US" sz="1100" dirty="0">
                        <a:effectLst/>
                        <a:latin typeface="Arial"/>
                        <a:ea typeface="Arial"/>
                      </a:endParaRPr>
                    </a:p>
                  </a:txBody>
                  <a:tcPr marL="68580" marR="68580" marT="0" marB="0"/>
                </a:tc>
              </a:tr>
            </a:tbl>
          </a:graphicData>
        </a:graphic>
      </p:graphicFrame>
    </p:spTree>
    <p:extLst>
      <p:ext uri="{BB962C8B-B14F-4D97-AF65-F5344CB8AC3E}">
        <p14:creationId xmlns:p14="http://schemas.microsoft.com/office/powerpoint/2010/main" val="271899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 Portfolio Hedging</a:t>
            </a:r>
            <a:endParaRPr lang="en-US" dirty="0"/>
          </a:p>
        </p:txBody>
      </p:sp>
      <p:sp>
        <p:nvSpPr>
          <p:cNvPr id="3" name="Content Placeholder 2"/>
          <p:cNvSpPr>
            <a:spLocks noGrp="1"/>
          </p:cNvSpPr>
          <p:nvPr>
            <p:ph idx="1"/>
          </p:nvPr>
        </p:nvSpPr>
        <p:spPr>
          <a:xfrm>
            <a:off x="457200" y="1143000"/>
            <a:ext cx="8229600" cy="4983163"/>
          </a:xfrm>
        </p:spPr>
        <p:txBody>
          <a:bodyPr/>
          <a:lstStyle/>
          <a:p>
            <a:r>
              <a:rPr lang="en-US" sz="1800" dirty="0"/>
              <a:t>Looking at the market volatility of the 2007-2009 Global Financial Crisis, it appears that the correlation of equities and the prices of other assets become increasingly strong. The diversification benefits that are realized in investment portfolios has been eroded and newer, more dynamic strategies to hedge portfolio risk</a:t>
            </a:r>
            <a:r>
              <a:rPr lang="en-US" sz="1800" dirty="0" smtClean="0"/>
              <a:t>.</a:t>
            </a:r>
          </a:p>
          <a:p>
            <a:r>
              <a:rPr lang="en-US" sz="1800" dirty="0"/>
              <a:t>The method of analysis that will be utilized will be to construct equity portfolios with the equity index and one of the other assets to find which combination of assets provides the highest Sharpe ratio(return over the risk-free rate divided by standard deviation) while simultaneously providing down-side protection in times of financial market distress.  The time frame of analysis will be from the establishment of the VIX in 1993 to 2016.</a:t>
            </a:r>
          </a:p>
          <a:p>
            <a:endParaRPr lang="en-US"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4454199"/>
              </p:ext>
            </p:extLst>
          </p:nvPr>
        </p:nvGraphicFramePr>
        <p:xfrm>
          <a:off x="838200" y="4191000"/>
          <a:ext cx="7620002" cy="2148840"/>
        </p:xfrm>
        <a:graphic>
          <a:graphicData uri="http://schemas.openxmlformats.org/drawingml/2006/table">
            <a:tbl>
              <a:tblPr firstRow="1" firstCol="1" bandRow="1">
                <a:tableStyleId>{5C22544A-7EE6-4342-B048-85BDC9FD1C3A}</a:tableStyleId>
              </a:tblPr>
              <a:tblGrid>
                <a:gridCol w="1566979"/>
                <a:gridCol w="1552862"/>
                <a:gridCol w="4500161"/>
              </a:tblGrid>
              <a:tr h="0">
                <a:tc>
                  <a:txBody>
                    <a:bodyPr/>
                    <a:lstStyle/>
                    <a:p>
                      <a:pPr marL="0" marR="0" algn="ctr">
                        <a:spcBef>
                          <a:spcPts val="0"/>
                        </a:spcBef>
                        <a:spcAft>
                          <a:spcPts val="0"/>
                        </a:spcAft>
                      </a:pPr>
                      <a:r>
                        <a:rPr lang="en-US" sz="1000" dirty="0">
                          <a:effectLst/>
                        </a:rPr>
                        <a:t>VARIABLE NAME</a:t>
                      </a:r>
                      <a:endParaRPr lang="en-US" sz="1100" dirty="0">
                        <a:effectLst/>
                        <a:latin typeface="Arial"/>
                        <a:ea typeface="Arial"/>
                      </a:endParaRPr>
                    </a:p>
                  </a:txBody>
                  <a:tcPr marL="68580" marR="68580" marT="0" marB="0"/>
                </a:tc>
                <a:tc>
                  <a:txBody>
                    <a:bodyPr/>
                    <a:lstStyle/>
                    <a:p>
                      <a:pPr marL="0" marR="0" algn="ctr">
                        <a:spcBef>
                          <a:spcPts val="0"/>
                        </a:spcBef>
                        <a:spcAft>
                          <a:spcPts val="0"/>
                        </a:spcAft>
                      </a:pPr>
                      <a:r>
                        <a:rPr lang="en-US" sz="1000">
                          <a:effectLst/>
                        </a:rPr>
                        <a:t>VARIABLE TYPE</a:t>
                      </a:r>
                      <a:endParaRPr lang="en-US" sz="1100">
                        <a:effectLst/>
                        <a:latin typeface="Arial"/>
                        <a:ea typeface="Arial"/>
                      </a:endParaRPr>
                    </a:p>
                  </a:txBody>
                  <a:tcPr marL="68580" marR="68580" marT="0" marB="0"/>
                </a:tc>
                <a:tc>
                  <a:txBody>
                    <a:bodyPr/>
                    <a:lstStyle/>
                    <a:p>
                      <a:pPr marL="0" marR="0" algn="ctr">
                        <a:spcBef>
                          <a:spcPts val="0"/>
                        </a:spcBef>
                        <a:spcAft>
                          <a:spcPts val="0"/>
                        </a:spcAft>
                      </a:pPr>
                      <a:r>
                        <a:rPr lang="en-US" sz="1000">
                          <a:effectLst/>
                        </a:rPr>
                        <a:t>DESCRIPTION</a:t>
                      </a:r>
                      <a:endParaRPr lang="en-US" sz="1100">
                        <a:effectLst/>
                        <a:latin typeface="Arial"/>
                        <a:ea typeface="Arial"/>
                      </a:endParaRPr>
                    </a:p>
                  </a:txBody>
                  <a:tcPr marL="68580" marR="68580" marT="0" marB="0"/>
                </a:tc>
              </a:tr>
              <a:tr h="0">
                <a:tc>
                  <a:txBody>
                    <a:bodyPr/>
                    <a:lstStyle/>
                    <a:p>
                      <a:pPr marL="0" marR="0">
                        <a:spcBef>
                          <a:spcPts val="0"/>
                        </a:spcBef>
                        <a:spcAft>
                          <a:spcPts val="0"/>
                        </a:spcAft>
                      </a:pPr>
                      <a:r>
                        <a:rPr lang="en-US" sz="1100">
                          <a:effectLst/>
                        </a:rPr>
                        <a:t>SPX</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100" dirty="0">
                          <a:effectLst/>
                        </a:rPr>
                        <a:t>Discrete </a:t>
                      </a:r>
                      <a:endParaRPr lang="en-US" sz="1100" dirty="0">
                        <a:effectLst/>
                        <a:latin typeface="Arial"/>
                        <a:ea typeface="Arial"/>
                      </a:endParaRPr>
                    </a:p>
                  </a:txBody>
                  <a:tcPr marL="68580" marR="68580" marT="0" marB="0"/>
                </a:tc>
                <a:tc>
                  <a:txBody>
                    <a:bodyPr/>
                    <a:lstStyle/>
                    <a:p>
                      <a:pPr marL="0" marR="0">
                        <a:spcBef>
                          <a:spcPts val="0"/>
                        </a:spcBef>
                        <a:spcAft>
                          <a:spcPts val="0"/>
                        </a:spcAft>
                      </a:pPr>
                      <a:r>
                        <a:rPr lang="en-US" sz="1000" dirty="0">
                          <a:effectLst/>
                        </a:rPr>
                        <a:t>Standard and Poor's 500 Index is a capitalization-weighted index of 500 stocks. The index is designed to measure performance of the broad domestic economy through changes in the aggregate market value of 500 stocks representing all major industries. </a:t>
                      </a:r>
                      <a:endParaRPr lang="en-US" sz="1100" dirty="0">
                        <a:effectLst/>
                        <a:latin typeface="Arial"/>
                        <a:ea typeface="Arial"/>
                      </a:endParaRPr>
                    </a:p>
                  </a:txBody>
                  <a:tcPr marL="68580" marR="68580" marT="0" marB="0"/>
                </a:tc>
              </a:tr>
              <a:tr h="0">
                <a:tc>
                  <a:txBody>
                    <a:bodyPr/>
                    <a:lstStyle/>
                    <a:p>
                      <a:pPr marL="0" marR="0">
                        <a:spcBef>
                          <a:spcPts val="0"/>
                        </a:spcBef>
                        <a:spcAft>
                          <a:spcPts val="0"/>
                        </a:spcAft>
                      </a:pPr>
                      <a:r>
                        <a:rPr lang="en-US" sz="1100">
                          <a:effectLst/>
                        </a:rPr>
                        <a:t>XAU</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100">
                          <a:effectLst/>
                        </a:rPr>
                        <a:t>Discrete</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000">
                          <a:effectLst/>
                        </a:rPr>
                        <a:t>The Gold Spot price is quoted as US Dollars per Troy Ounce.  </a:t>
                      </a:r>
                      <a:endParaRPr lang="en-US" sz="1100">
                        <a:effectLst/>
                        <a:latin typeface="Arial"/>
                        <a:ea typeface="Arial"/>
                      </a:endParaRPr>
                    </a:p>
                  </a:txBody>
                  <a:tcPr marL="68580" marR="68580" marT="0" marB="0"/>
                </a:tc>
              </a:tr>
              <a:tr h="0">
                <a:tc>
                  <a:txBody>
                    <a:bodyPr/>
                    <a:lstStyle/>
                    <a:p>
                      <a:pPr marL="0" marR="0">
                        <a:spcBef>
                          <a:spcPts val="0"/>
                        </a:spcBef>
                        <a:spcAft>
                          <a:spcPts val="0"/>
                        </a:spcAft>
                      </a:pPr>
                      <a:r>
                        <a:rPr lang="en-US" sz="1100">
                          <a:effectLst/>
                        </a:rPr>
                        <a:t>VIX</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100">
                          <a:effectLst/>
                        </a:rPr>
                        <a:t>Discrete</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000">
                          <a:effectLst/>
                        </a:rPr>
                        <a:t>The Chicago Board Options Exchange Volatility Index reflects a market estimate of future volatility, based on the weighted average of the implied volatilities for a wide range of strikes. </a:t>
                      </a:r>
                      <a:endParaRPr lang="en-US" sz="1100">
                        <a:effectLst/>
                        <a:latin typeface="Arial"/>
                        <a:ea typeface="Arial"/>
                      </a:endParaRPr>
                    </a:p>
                  </a:txBody>
                  <a:tcPr marL="68580" marR="68580" marT="0" marB="0"/>
                </a:tc>
              </a:tr>
              <a:tr h="0">
                <a:tc>
                  <a:txBody>
                    <a:bodyPr/>
                    <a:lstStyle/>
                    <a:p>
                      <a:pPr marL="0" marR="0">
                        <a:spcBef>
                          <a:spcPts val="0"/>
                        </a:spcBef>
                        <a:spcAft>
                          <a:spcPts val="0"/>
                        </a:spcAft>
                      </a:pPr>
                      <a:r>
                        <a:rPr lang="en-US" sz="1100">
                          <a:effectLst/>
                        </a:rPr>
                        <a:t>DXY</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100">
                          <a:effectLst/>
                        </a:rPr>
                        <a:t>Discrete</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000">
                          <a:effectLst/>
                        </a:rPr>
                        <a:t>The U.S. Dollar Index(DXY) indicates the general int'l value of the USD. The DXY does this by averaging the exchange rates between the USD and  major world currencies.  </a:t>
                      </a:r>
                      <a:endParaRPr lang="en-US" sz="1100">
                        <a:effectLst/>
                        <a:latin typeface="Arial"/>
                        <a:ea typeface="Arial"/>
                      </a:endParaRPr>
                    </a:p>
                  </a:txBody>
                  <a:tcPr marL="68580" marR="68580" marT="0" marB="0"/>
                </a:tc>
              </a:tr>
              <a:tr h="0">
                <a:tc>
                  <a:txBody>
                    <a:bodyPr/>
                    <a:lstStyle/>
                    <a:p>
                      <a:pPr marL="0" marR="0">
                        <a:spcBef>
                          <a:spcPts val="0"/>
                        </a:spcBef>
                        <a:spcAft>
                          <a:spcPts val="0"/>
                        </a:spcAft>
                      </a:pPr>
                      <a:r>
                        <a:rPr lang="en-US" sz="1100">
                          <a:effectLst/>
                        </a:rPr>
                        <a:t>US10</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100">
                          <a:effectLst/>
                        </a:rPr>
                        <a:t>Discrete</a:t>
                      </a:r>
                      <a:endParaRPr lang="en-US" sz="1100">
                        <a:effectLst/>
                        <a:latin typeface="Arial"/>
                        <a:ea typeface="Arial"/>
                      </a:endParaRPr>
                    </a:p>
                  </a:txBody>
                  <a:tcPr marL="68580" marR="68580" marT="0" marB="0"/>
                </a:tc>
                <a:tc>
                  <a:txBody>
                    <a:bodyPr/>
                    <a:lstStyle/>
                    <a:p>
                      <a:pPr marL="0" marR="0">
                        <a:spcBef>
                          <a:spcPts val="0"/>
                        </a:spcBef>
                        <a:spcAft>
                          <a:spcPts val="0"/>
                        </a:spcAft>
                      </a:pPr>
                      <a:r>
                        <a:rPr lang="en-US" sz="1000" dirty="0">
                          <a:effectLst/>
                        </a:rPr>
                        <a:t>A 10-year treasury note is a debt obligation issued by the United States government that matures in 10 years. A 10-year Treasury note pays interest at a fixed rate once every six months and pays the face value to the holder at maturity. </a:t>
                      </a:r>
                      <a:endParaRPr lang="en-US" sz="1100" dirty="0">
                        <a:effectLst/>
                        <a:latin typeface="Arial"/>
                        <a:ea typeface="Arial"/>
                      </a:endParaRPr>
                    </a:p>
                  </a:txBody>
                  <a:tcPr marL="68580" marR="68580" marT="0" marB="0"/>
                </a:tc>
              </a:tr>
            </a:tbl>
          </a:graphicData>
        </a:graphic>
      </p:graphicFrame>
    </p:spTree>
    <p:extLst>
      <p:ext uri="{BB962C8B-B14F-4D97-AF65-F5344CB8AC3E}">
        <p14:creationId xmlns:p14="http://schemas.microsoft.com/office/powerpoint/2010/main" val="315974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714</Words>
  <Application>Microsoft Office PowerPoint</Application>
  <PresentationFormat>On-screen Show (4:3)</PresentationFormat>
  <Paragraphs>43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U.S Casualties of the Korean War</vt:lpstr>
      <vt:lpstr>Futures Price Prediction with Moving Averages</vt:lpstr>
      <vt:lpstr>Equity Portfolio Hedging</vt:lpstr>
    </vt:vector>
  </TitlesOfParts>
  <Company>The Bank of New York Mellon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Jason Gerard</dc:creator>
  <cp:lastModifiedBy>Alexander, Jason Gerard</cp:lastModifiedBy>
  <cp:revision>9</cp:revision>
  <dcterms:created xsi:type="dcterms:W3CDTF">2017-04-10T15:33:48Z</dcterms:created>
  <dcterms:modified xsi:type="dcterms:W3CDTF">2017-04-10T18:40:34Z</dcterms:modified>
</cp:coreProperties>
</file>