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4EA36FC-CBCD-4A6D-9562-73470FF00AC6}">
  <a:tblStyle styleId="{B4EA36FC-CBCD-4A6D-9562-73470FF00AC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9" name="Shape 1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3" name="Shape 2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5" name="Shape 2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6" name="Shape 2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4" name="Shape 2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1" name="Shape 1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7.png"/><Relationship Id="rId4" Type="http://schemas.openxmlformats.org/officeDocument/2006/relationships/image" Target="../media/image35.png"/><Relationship Id="rId5"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2130425"/>
            <a:ext cx="77724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000" u="none" cap="none" strike="noStrike">
                <a:solidFill>
                  <a:schemeClr val="dk1"/>
                </a:solidFill>
                <a:latin typeface="Courier New"/>
                <a:ea typeface="Courier New"/>
                <a:cs typeface="Courier New"/>
                <a:sym typeface="Courier New"/>
              </a:rPr>
              <a:t>Moving Average Cross Over Trading Strategy</a:t>
            </a:r>
          </a:p>
        </p:txBody>
      </p:sp>
      <p:sp>
        <p:nvSpPr>
          <p:cNvPr id="85" name="Shape 85"/>
          <p:cNvSpPr txBox="1"/>
          <p:nvPr>
            <p:ph idx="1" type="subTitle"/>
          </p:nvPr>
        </p:nvSpPr>
        <p:spPr>
          <a:xfrm>
            <a:off x="1371600" y="3886200"/>
            <a:ext cx="6400799" cy="1752600"/>
          </a:xfrm>
          <a:prstGeom prst="rect">
            <a:avLst/>
          </a:prstGeom>
          <a:noFill/>
          <a:ln>
            <a:noFill/>
          </a:ln>
        </p:spPr>
        <p:txBody>
          <a:bodyPr anchorCtr="0" anchor="t" bIns="45700" lIns="91425" rIns="91425" tIns="45700">
            <a:noAutofit/>
          </a:bodyPr>
          <a:lstStyle/>
          <a:p>
            <a:pPr indent="0" lvl="0" marL="0" marR="0" rtl="0" algn="ctr">
              <a:spcBef>
                <a:spcPts val="0"/>
              </a:spcBef>
              <a:buClr>
                <a:srgbClr val="888888"/>
              </a:buClr>
              <a:buSzPct val="250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STEP II – Index and Moving Averages</a:t>
            </a:r>
          </a:p>
        </p:txBody>
      </p:sp>
      <p:sp>
        <p:nvSpPr>
          <p:cNvPr id="148" name="Shape 148"/>
          <p:cNvSpPr txBox="1"/>
          <p:nvPr/>
        </p:nvSpPr>
        <p:spPr>
          <a:xfrm>
            <a:off x="457200" y="1516025"/>
            <a:ext cx="80771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rgbClr val="008000"/>
                </a:solidFill>
                <a:latin typeface="Calibri"/>
                <a:ea typeface="Calibri"/>
                <a:cs typeface="Calibri"/>
                <a:sym typeface="Calibri"/>
              </a:rPr>
              <a:t>print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'SPX'</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'50D'</a:t>
            </a:r>
            <a:r>
              <a:rPr lang="en-US" sz="1800">
                <a:solidFill>
                  <a:schemeClr val="dk1"/>
                </a:solidFill>
                <a:latin typeface="Calibri"/>
                <a:ea typeface="Calibri"/>
                <a:cs typeface="Calibri"/>
                <a:sym typeface="Calibri"/>
              </a:rPr>
              <a:t>,</a:t>
            </a:r>
            <a:r>
              <a:rPr lang="en-US" sz="1800">
                <a:solidFill>
                  <a:srgbClr val="BA2121"/>
                </a:solidFill>
                <a:latin typeface="Calibri"/>
                <a:ea typeface="Calibri"/>
                <a:cs typeface="Calibri"/>
                <a:sym typeface="Calibri"/>
              </a:rPr>
              <a:t>'200D'</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 df[</a:t>
            </a:r>
            <a:r>
              <a:rPr lang="en-US" sz="1800">
                <a:solidFill>
                  <a:srgbClr val="BA2121"/>
                </a:solidFill>
                <a:latin typeface="Calibri"/>
                <a:ea typeface="Calibri"/>
                <a:cs typeface="Calibri"/>
                <a:sym typeface="Calibri"/>
              </a:rPr>
              <a:t>'50D-200D'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'50D'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'200D'</a:t>
            </a:r>
            <a:r>
              <a:rPr lang="en-US" sz="1800">
                <a:solidFill>
                  <a:schemeClr val="dk1"/>
                </a:solidFill>
                <a:latin typeface="Calibri"/>
                <a:ea typeface="Calibri"/>
                <a:cs typeface="Calibri"/>
                <a:sym typeface="Calibri"/>
              </a:rPr>
              <a:t>]</a:t>
            </a:r>
          </a:p>
        </p:txBody>
      </p:sp>
      <p:sp>
        <p:nvSpPr>
          <p:cNvPr id="149" name="Shape 149"/>
          <p:cNvSpPr txBox="1"/>
          <p:nvPr/>
        </p:nvSpPr>
        <p:spPr>
          <a:xfrm>
            <a:off x="609600" y="2438400"/>
            <a:ext cx="3124200" cy="3647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This illustrates the Index plotted against its 50 and 200 day moving average over the 10 year time period.  In this instance, the index is in blue, the 50 day MA is the fast line (green), and the 200 day MA is the slow line (red)</a:t>
            </a:r>
          </a:p>
        </p:txBody>
      </p:sp>
      <p:pic>
        <p:nvPicPr>
          <p:cNvPr descr="Screen Clipping" id="150" name="Shape 150"/>
          <p:cNvPicPr preferRelativeResize="0"/>
          <p:nvPr/>
        </p:nvPicPr>
        <p:blipFill rotWithShape="1">
          <a:blip r:embed="rId3">
            <a:alphaModFix/>
          </a:blip>
          <a:srcRect b="0" l="0" r="0" t="0"/>
          <a:stretch/>
        </p:blipFill>
        <p:spPr>
          <a:xfrm>
            <a:off x="3699164" y="2616139"/>
            <a:ext cx="4925112" cy="3115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STEP III – Set Parameters and Position Counts</a:t>
            </a:r>
          </a:p>
        </p:txBody>
      </p:sp>
      <p:sp>
        <p:nvSpPr>
          <p:cNvPr id="156" name="Shape 156"/>
          <p:cNvSpPr txBox="1"/>
          <p:nvPr/>
        </p:nvSpPr>
        <p:spPr>
          <a:xfrm>
            <a:off x="457200" y="4030519"/>
            <a:ext cx="80771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'Strategy'</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cumsum()</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plot(grid</a:t>
            </a:r>
            <a:r>
              <a:rPr lang="en-US" sz="1800">
                <a:solidFill>
                  <a:srgbClr val="666666"/>
                </a:solidFill>
                <a:latin typeface="Calibri"/>
                <a:ea typeface="Calibri"/>
                <a:cs typeface="Calibri"/>
                <a:sym typeface="Calibri"/>
              </a:rPr>
              <a:t>=</a:t>
            </a:r>
            <a:r>
              <a:rPr lang="en-US" sz="1800">
                <a:solidFill>
                  <a:srgbClr val="008000"/>
                </a:solidFill>
                <a:latin typeface="Calibri"/>
                <a:ea typeface="Calibri"/>
                <a:cs typeface="Calibri"/>
                <a:sym typeface="Calibri"/>
              </a:rPr>
              <a:t>True</a:t>
            </a:r>
            <a:r>
              <a:rPr lang="en-US" sz="1800">
                <a:solidFill>
                  <a:schemeClr val="dk1"/>
                </a:solidFill>
                <a:latin typeface="Calibri"/>
                <a:ea typeface="Calibri"/>
                <a:cs typeface="Calibri"/>
                <a:sym typeface="Calibri"/>
              </a:rPr>
              <a:t>, figsize</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8</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5</a:t>
            </a:r>
            <a:r>
              <a:rPr lang="en-US" sz="1800">
                <a:solidFill>
                  <a:schemeClr val="dk1"/>
                </a:solidFill>
                <a:latin typeface="Calibri"/>
                <a:ea typeface="Calibri"/>
                <a:cs typeface="Calibri"/>
                <a:sym typeface="Calibri"/>
              </a:rPr>
              <a:t>))</a:t>
            </a:r>
          </a:p>
        </p:txBody>
      </p:sp>
      <p:sp>
        <p:nvSpPr>
          <p:cNvPr id="157" name="Shape 157"/>
          <p:cNvSpPr txBox="1"/>
          <p:nvPr/>
        </p:nvSpPr>
        <p:spPr>
          <a:xfrm>
            <a:off x="609600" y="4667076"/>
            <a:ext cx="3124200" cy="1615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Given the above parameters, the strategy generates the following buy and sell signals</a:t>
            </a:r>
          </a:p>
        </p:txBody>
      </p:sp>
      <p:sp>
        <p:nvSpPr>
          <p:cNvPr id="158" name="Shape 158"/>
          <p:cNvSpPr txBox="1"/>
          <p:nvPr/>
        </p:nvSpPr>
        <p:spPr>
          <a:xfrm>
            <a:off x="457200" y="1524000"/>
            <a:ext cx="8077199"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x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50</a:t>
            </a:r>
            <a:r>
              <a:rPr lang="en-US" sz="1800">
                <a:solidFill>
                  <a:schemeClr val="dk1"/>
                </a:solidFill>
                <a:latin typeface="Calibri"/>
                <a:ea typeface="Calibri"/>
                <a:cs typeface="Calibri"/>
                <a:sym typeface="Calibri"/>
              </a:rPr>
              <a:t> </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np</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where(df[</a:t>
            </a:r>
            <a:r>
              <a:rPr lang="en-US" sz="1800">
                <a:solidFill>
                  <a:srgbClr val="BA2121"/>
                </a:solidFill>
                <a:latin typeface="Calibri"/>
                <a:ea typeface="Calibri"/>
                <a:cs typeface="Calibri"/>
                <a:sym typeface="Calibri"/>
              </a:rPr>
              <a:t>'50D-200D'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&gt;</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0</a:t>
            </a:r>
            <a:r>
              <a:rPr lang="en-US" sz="1800">
                <a:solidFill>
                  <a:schemeClr val="dk1"/>
                </a:solidFill>
                <a:latin typeface="Calibri"/>
                <a:ea typeface="Calibri"/>
                <a:cs typeface="Calibri"/>
                <a:sym typeface="Calibri"/>
              </a:rPr>
              <a:t>) </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np</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where(df[</a:t>
            </a:r>
            <a:r>
              <a:rPr lang="en-US" sz="1800">
                <a:solidFill>
                  <a:srgbClr val="BA2121"/>
                </a:solidFill>
                <a:latin typeface="Calibri"/>
                <a:ea typeface="Calibri"/>
                <a:cs typeface="Calibri"/>
                <a:sym typeface="Calibri"/>
              </a:rPr>
              <a:t>'50D-200D'</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&lt;</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a:t>
            </a:r>
          </a:p>
        </p:txBody>
      </p:sp>
      <p:sp>
        <p:nvSpPr>
          <p:cNvPr id="159" name="Shape 159"/>
          <p:cNvSpPr txBox="1"/>
          <p:nvPr/>
        </p:nvSpPr>
        <p:spPr>
          <a:xfrm>
            <a:off x="609600" y="2590800"/>
            <a:ext cx="4724400" cy="13635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The trading model depends on the moving average crossovers providing signals to either buy or sell</a:t>
            </a:r>
          </a:p>
        </p:txBody>
      </p:sp>
      <p:pic>
        <p:nvPicPr>
          <p:cNvPr descr="Screen Clipping" id="160" name="Shape 160"/>
          <p:cNvPicPr preferRelativeResize="0"/>
          <p:nvPr/>
        </p:nvPicPr>
        <p:blipFill rotWithShape="1">
          <a:blip r:embed="rId3">
            <a:alphaModFix/>
          </a:blip>
          <a:srcRect b="0" l="0" r="0" t="6347"/>
          <a:stretch/>
        </p:blipFill>
        <p:spPr>
          <a:xfrm>
            <a:off x="4343400" y="4800600"/>
            <a:ext cx="4010478" cy="11241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STEP IV – Visualize Signal Generation Plot</a:t>
            </a:r>
          </a:p>
        </p:txBody>
      </p:sp>
      <p:sp>
        <p:nvSpPr>
          <p:cNvPr id="166" name="Shape 166"/>
          <p:cNvSpPr txBox="1"/>
          <p:nvPr/>
        </p:nvSpPr>
        <p:spPr>
          <a:xfrm>
            <a:off x="457200" y="1516025"/>
            <a:ext cx="80771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rgbClr val="008000"/>
                </a:solidFill>
                <a:latin typeface="Calibri"/>
                <a:ea typeface="Calibri"/>
                <a:cs typeface="Calibri"/>
                <a:sym typeface="Calibri"/>
              </a:rPr>
              <a:t>print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plot(lw</a:t>
            </a:r>
            <a:r>
              <a:rPr lang="en-US" sz="1800">
                <a:solidFill>
                  <a:srgbClr val="666666"/>
                </a:solidFill>
                <a:latin typeface="Calibri"/>
                <a:ea typeface="Calibri"/>
                <a:cs typeface="Calibri"/>
                <a:sym typeface="Calibri"/>
              </a:rPr>
              <a:t>=1.5</a:t>
            </a:r>
            <a:r>
              <a:rPr lang="en-US" sz="1800">
                <a:solidFill>
                  <a:schemeClr val="dk1"/>
                </a:solidFill>
                <a:latin typeface="Calibri"/>
                <a:ea typeface="Calibri"/>
                <a:cs typeface="Calibri"/>
                <a:sym typeface="Calibri"/>
              </a:rPr>
              <a:t>,ylim</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-1.1</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1.1</a:t>
            </a:r>
            <a:r>
              <a:rPr lang="en-US" sz="1800">
                <a:solidFill>
                  <a:schemeClr val="dk1"/>
                </a:solidFill>
                <a:latin typeface="Calibri"/>
                <a:ea typeface="Calibri"/>
                <a:cs typeface="Calibri"/>
                <a:sym typeface="Calibri"/>
              </a:rPr>
              <a:t>])</a:t>
            </a:r>
          </a:p>
        </p:txBody>
      </p:sp>
      <p:sp>
        <p:nvSpPr>
          <p:cNvPr id="167" name="Shape 167"/>
          <p:cNvSpPr txBox="1"/>
          <p:nvPr/>
        </p:nvSpPr>
        <p:spPr>
          <a:xfrm>
            <a:off x="609600" y="2438400"/>
            <a:ext cx="3124200" cy="2168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To the right is a visual </a:t>
            </a:r>
            <a:r>
              <a:rPr lang="en-US" sz="1800">
                <a:solidFill>
                  <a:schemeClr val="dk1"/>
                </a:solidFill>
                <a:latin typeface="Courier New"/>
                <a:ea typeface="Courier New"/>
                <a:cs typeface="Courier New"/>
                <a:sym typeface="Courier New"/>
              </a:rPr>
              <a:t>representation</a:t>
            </a:r>
            <a:r>
              <a:rPr lang="en-US" sz="1800">
                <a:solidFill>
                  <a:schemeClr val="dk1"/>
                </a:solidFill>
                <a:latin typeface="Courier New"/>
                <a:ea typeface="Courier New"/>
                <a:cs typeface="Courier New"/>
                <a:sym typeface="Courier New"/>
              </a:rPr>
              <a:t> of  “Buy” and “Sell” signals generated over the 10 year time period</a:t>
            </a:r>
          </a:p>
        </p:txBody>
      </p:sp>
      <p:pic>
        <p:nvPicPr>
          <p:cNvPr descr="Screen Clipping" id="168" name="Shape 168"/>
          <p:cNvPicPr preferRelativeResize="0"/>
          <p:nvPr/>
        </p:nvPicPr>
        <p:blipFill rotWithShape="1">
          <a:blip r:embed="rId3">
            <a:alphaModFix/>
          </a:blip>
          <a:srcRect b="0" l="0" r="0" t="0"/>
          <a:stretch/>
        </p:blipFill>
        <p:spPr>
          <a:xfrm>
            <a:off x="3714055" y="2314078"/>
            <a:ext cx="4972743" cy="35533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600" u="none" cap="none" strike="noStrike">
                <a:solidFill>
                  <a:schemeClr val="dk1"/>
                </a:solidFill>
                <a:latin typeface="Courier New"/>
                <a:ea typeface="Courier New"/>
                <a:cs typeface="Courier New"/>
                <a:sym typeface="Courier New"/>
              </a:rPr>
              <a:t>STEP V – Plot Market Returns vs Strategy Returns</a:t>
            </a:r>
          </a:p>
        </p:txBody>
      </p:sp>
      <p:sp>
        <p:nvSpPr>
          <p:cNvPr id="174" name="Shape 174"/>
          <p:cNvSpPr txBox="1"/>
          <p:nvPr/>
        </p:nvSpPr>
        <p:spPr>
          <a:xfrm>
            <a:off x="457200" y="1516025"/>
            <a:ext cx="8077199"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np</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log(df[</a:t>
            </a:r>
            <a:r>
              <a:rPr lang="en-US" sz="1800">
                <a:solidFill>
                  <a:srgbClr val="BA2121"/>
                </a:solidFill>
                <a:latin typeface="Calibri"/>
                <a:ea typeface="Calibri"/>
                <a:cs typeface="Calibri"/>
                <a:sym typeface="Calibri"/>
              </a:rPr>
              <a:t>'SPX'</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'SPX'</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shift(</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'Strategy'</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df[</a:t>
            </a:r>
            <a:r>
              <a:rPr lang="en-US" sz="1800">
                <a:solidFill>
                  <a:srgbClr val="BA2121"/>
                </a:solidFill>
                <a:latin typeface="Calibri"/>
                <a:ea typeface="Calibri"/>
                <a:cs typeface="Calibri"/>
                <a:sym typeface="Calibri"/>
              </a:rPr>
              <a:t>'Position'</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shift(</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a:t>
            </a:r>
          </a:p>
          <a:p>
            <a:pPr indent="0" lvl="0" marL="0" marR="0" rtl="0" algn="l">
              <a:spcBef>
                <a:spcPts val="0"/>
              </a:spcBef>
              <a:buSzPct val="25000"/>
              <a:buNone/>
            </a:pPr>
            <a:r>
              <a:rPr lang="en-US" sz="1800">
                <a:solidFill>
                  <a:schemeClr val="dk1"/>
                </a:solidFill>
                <a:latin typeface="Calibri"/>
                <a:ea typeface="Calibri"/>
                <a:cs typeface="Calibri"/>
                <a:sym typeface="Calibri"/>
              </a:rPr>
              <a:t>df[[</a:t>
            </a:r>
            <a:r>
              <a:rPr lang="en-US" sz="1800">
                <a:solidFill>
                  <a:srgbClr val="BA2121"/>
                </a:solidFill>
                <a:latin typeface="Calibri"/>
                <a:ea typeface="Calibri"/>
                <a:cs typeface="Calibri"/>
                <a:sym typeface="Calibri"/>
              </a:rPr>
              <a:t>'Market Returns'</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'Strategy'</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cumsum()</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plot(grid</a:t>
            </a:r>
            <a:r>
              <a:rPr lang="en-US" sz="1800">
                <a:solidFill>
                  <a:srgbClr val="666666"/>
                </a:solidFill>
                <a:latin typeface="Calibri"/>
                <a:ea typeface="Calibri"/>
                <a:cs typeface="Calibri"/>
                <a:sym typeface="Calibri"/>
              </a:rPr>
              <a:t>=</a:t>
            </a:r>
            <a:r>
              <a:rPr lang="en-US" sz="1800">
                <a:solidFill>
                  <a:srgbClr val="008000"/>
                </a:solidFill>
                <a:latin typeface="Calibri"/>
                <a:ea typeface="Calibri"/>
                <a:cs typeface="Calibri"/>
                <a:sym typeface="Calibri"/>
              </a:rPr>
              <a:t>True</a:t>
            </a:r>
            <a:r>
              <a:rPr lang="en-US" sz="1800">
                <a:solidFill>
                  <a:schemeClr val="dk1"/>
                </a:solidFill>
                <a:latin typeface="Calibri"/>
                <a:ea typeface="Calibri"/>
                <a:cs typeface="Calibri"/>
                <a:sym typeface="Calibri"/>
              </a:rPr>
              <a:t>, figsize</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8</a:t>
            </a:r>
            <a:r>
              <a:rPr lang="en-US" sz="1800">
                <a:solidFill>
                  <a:schemeClr val="dk1"/>
                </a:solidFill>
                <a:latin typeface="Calibri"/>
                <a:ea typeface="Calibri"/>
                <a:cs typeface="Calibri"/>
                <a:sym typeface="Calibri"/>
              </a:rPr>
              <a:t>,</a:t>
            </a:r>
            <a:r>
              <a:rPr lang="en-US" sz="1800">
                <a:solidFill>
                  <a:srgbClr val="666666"/>
                </a:solidFill>
                <a:latin typeface="Calibri"/>
                <a:ea typeface="Calibri"/>
                <a:cs typeface="Calibri"/>
                <a:sym typeface="Calibri"/>
              </a:rPr>
              <a:t>5</a:t>
            </a:r>
            <a:r>
              <a:rPr lang="en-US" sz="1800">
                <a:solidFill>
                  <a:schemeClr val="dk1"/>
                </a:solidFill>
                <a:latin typeface="Calibri"/>
                <a:ea typeface="Calibri"/>
                <a:cs typeface="Calibri"/>
                <a:sym typeface="Calibri"/>
              </a:rPr>
              <a:t>))</a:t>
            </a:r>
          </a:p>
        </p:txBody>
      </p:sp>
      <p:sp>
        <p:nvSpPr>
          <p:cNvPr id="175" name="Shape 175"/>
          <p:cNvSpPr txBox="1"/>
          <p:nvPr/>
        </p:nvSpPr>
        <p:spPr>
          <a:xfrm>
            <a:off x="609600" y="2667000"/>
            <a:ext cx="3124200" cy="3981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Courier New"/>
                <a:ea typeface="Courier New"/>
                <a:cs typeface="Courier New"/>
                <a:sym typeface="Courier New"/>
              </a:rPr>
              <a:t>Explain:  To the right is the returns of the Index plotted against the returns to the market.  Values above the “0” are positive and obviously desirable.</a:t>
            </a:r>
          </a:p>
          <a:p>
            <a:pPr indent="0" lvl="0" marL="0" marR="0" rtl="0" algn="l">
              <a:spcBef>
                <a:spcPts val="0"/>
              </a:spcBef>
              <a:buSzPct val="25000"/>
              <a:buNone/>
            </a:pPr>
            <a:r>
              <a:rPr lang="en-US" sz="1600">
                <a:solidFill>
                  <a:schemeClr val="dk1"/>
                </a:solidFill>
                <a:latin typeface="Courier New"/>
                <a:ea typeface="Courier New"/>
                <a:cs typeface="Courier New"/>
                <a:sym typeface="Courier New"/>
              </a:rPr>
              <a:t>However, strategy returns that are above the returns to the market are deemed to </a:t>
            </a:r>
            <a:r>
              <a:rPr lang="en-US" sz="1600">
                <a:solidFill>
                  <a:schemeClr val="dk1"/>
                </a:solidFill>
                <a:latin typeface="Courier New"/>
                <a:ea typeface="Courier New"/>
                <a:cs typeface="Courier New"/>
                <a:sym typeface="Courier New"/>
              </a:rPr>
              <a:t>be</a:t>
            </a:r>
            <a:r>
              <a:rPr lang="en-US" sz="1600">
                <a:solidFill>
                  <a:schemeClr val="dk1"/>
                </a:solidFill>
                <a:latin typeface="Courier New"/>
                <a:ea typeface="Courier New"/>
                <a:cs typeface="Courier New"/>
                <a:sym typeface="Courier New"/>
              </a:rPr>
              <a:t> superior as the active strategy is </a:t>
            </a:r>
            <a:r>
              <a:rPr lang="en-US" sz="1600">
                <a:solidFill>
                  <a:schemeClr val="dk1"/>
                </a:solidFill>
                <a:latin typeface="Courier New"/>
                <a:ea typeface="Courier New"/>
                <a:cs typeface="Courier New"/>
                <a:sym typeface="Courier New"/>
              </a:rPr>
              <a:t>therefore</a:t>
            </a:r>
            <a:r>
              <a:rPr lang="en-US" sz="1600">
                <a:solidFill>
                  <a:schemeClr val="dk1"/>
                </a:solidFill>
                <a:latin typeface="Courier New"/>
                <a:ea typeface="Courier New"/>
                <a:cs typeface="Courier New"/>
                <a:sym typeface="Courier New"/>
              </a:rPr>
              <a:t> outperforming the buy-and hold index.</a:t>
            </a:r>
          </a:p>
        </p:txBody>
      </p:sp>
      <p:pic>
        <p:nvPicPr>
          <p:cNvPr descr="Screen Clipping" id="176" name="Shape 176"/>
          <p:cNvPicPr preferRelativeResize="0"/>
          <p:nvPr/>
        </p:nvPicPr>
        <p:blipFill rotWithShape="1">
          <a:blip r:embed="rId3">
            <a:alphaModFix/>
          </a:blip>
          <a:srcRect b="0" l="0" r="0" t="3900"/>
          <a:stretch/>
        </p:blipFill>
        <p:spPr>
          <a:xfrm>
            <a:off x="3962400" y="3013364"/>
            <a:ext cx="4782218" cy="29020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“50-200 Day MA”</a:t>
            </a:r>
          </a:p>
        </p:txBody>
      </p:sp>
      <p:sp>
        <p:nvSpPr>
          <p:cNvPr id="182" name="Shape 182"/>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83" name="Shape 183"/>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84" name="Shape 184"/>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185" name="Shape 185"/>
          <p:cNvPicPr preferRelativeResize="0"/>
          <p:nvPr/>
        </p:nvPicPr>
        <p:blipFill rotWithShape="1">
          <a:blip r:embed="rId3">
            <a:alphaModFix/>
          </a:blip>
          <a:srcRect b="0" l="0" r="0" t="0"/>
          <a:stretch/>
        </p:blipFill>
        <p:spPr>
          <a:xfrm>
            <a:off x="228598" y="1371600"/>
            <a:ext cx="3962400" cy="2585322"/>
          </a:xfrm>
          <a:prstGeom prst="rect">
            <a:avLst/>
          </a:prstGeom>
          <a:noFill/>
          <a:ln>
            <a:noFill/>
          </a:ln>
        </p:spPr>
      </p:pic>
      <p:pic>
        <p:nvPicPr>
          <p:cNvPr descr="Screen Clipping" id="186" name="Shape 186"/>
          <p:cNvPicPr preferRelativeResize="0"/>
          <p:nvPr/>
        </p:nvPicPr>
        <p:blipFill rotWithShape="1">
          <a:blip r:embed="rId4">
            <a:alphaModFix/>
          </a:blip>
          <a:srcRect b="0" l="0" r="0" t="0"/>
          <a:stretch/>
        </p:blipFill>
        <p:spPr>
          <a:xfrm>
            <a:off x="4800600" y="1371600"/>
            <a:ext cx="3962399" cy="2583776"/>
          </a:xfrm>
          <a:prstGeom prst="rect">
            <a:avLst/>
          </a:prstGeom>
          <a:noFill/>
          <a:ln>
            <a:noFill/>
          </a:ln>
        </p:spPr>
      </p:pic>
      <p:pic>
        <p:nvPicPr>
          <p:cNvPr descr="Screen Clipping" id="187" name="Shape 187"/>
          <p:cNvPicPr preferRelativeResize="0"/>
          <p:nvPr/>
        </p:nvPicPr>
        <p:blipFill rotWithShape="1">
          <a:blip r:embed="rId5">
            <a:alphaModFix/>
          </a:blip>
          <a:srcRect b="0" l="0" r="0" t="0"/>
          <a:stretch/>
        </p:blipFill>
        <p:spPr>
          <a:xfrm>
            <a:off x="2514600" y="4133566"/>
            <a:ext cx="3962399" cy="25853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“30-100 Day MA”</a:t>
            </a:r>
          </a:p>
        </p:txBody>
      </p:sp>
      <p:sp>
        <p:nvSpPr>
          <p:cNvPr id="193" name="Shape 193"/>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94" name="Shape 194"/>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95" name="Shape 195"/>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196" name="Shape 196"/>
          <p:cNvPicPr preferRelativeResize="0"/>
          <p:nvPr/>
        </p:nvPicPr>
        <p:blipFill rotWithShape="1">
          <a:blip r:embed="rId3">
            <a:alphaModFix/>
          </a:blip>
          <a:srcRect b="0" l="0" r="0" t="0"/>
          <a:stretch/>
        </p:blipFill>
        <p:spPr>
          <a:xfrm>
            <a:off x="115531" y="1338942"/>
            <a:ext cx="4075467" cy="2617979"/>
          </a:xfrm>
          <a:prstGeom prst="rect">
            <a:avLst/>
          </a:prstGeom>
          <a:noFill/>
          <a:ln>
            <a:noFill/>
          </a:ln>
        </p:spPr>
      </p:pic>
      <p:pic>
        <p:nvPicPr>
          <p:cNvPr descr="Screen Clipping" id="197" name="Shape 197"/>
          <p:cNvPicPr preferRelativeResize="0"/>
          <p:nvPr/>
        </p:nvPicPr>
        <p:blipFill rotWithShape="1">
          <a:blip r:embed="rId4">
            <a:alphaModFix/>
          </a:blip>
          <a:srcRect b="0" l="0" r="0" t="0"/>
          <a:stretch/>
        </p:blipFill>
        <p:spPr>
          <a:xfrm>
            <a:off x="4800600" y="1371600"/>
            <a:ext cx="3962399" cy="2585322"/>
          </a:xfrm>
          <a:prstGeom prst="rect">
            <a:avLst/>
          </a:prstGeom>
          <a:noFill/>
          <a:ln>
            <a:noFill/>
          </a:ln>
        </p:spPr>
      </p:pic>
      <p:pic>
        <p:nvPicPr>
          <p:cNvPr descr="Screen Clipping" id="198" name="Shape 198"/>
          <p:cNvPicPr preferRelativeResize="0"/>
          <p:nvPr/>
        </p:nvPicPr>
        <p:blipFill rotWithShape="1">
          <a:blip r:embed="rId5">
            <a:alphaModFix/>
          </a:blip>
          <a:srcRect b="0" l="0" r="0" t="0"/>
          <a:stretch/>
        </p:blipFill>
        <p:spPr>
          <a:xfrm>
            <a:off x="2514600" y="4111794"/>
            <a:ext cx="3962399" cy="26070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“30-200 Day MA”</a:t>
            </a:r>
          </a:p>
        </p:txBody>
      </p:sp>
      <p:sp>
        <p:nvSpPr>
          <p:cNvPr id="204" name="Shape 204"/>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05" name="Shape 205"/>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06" name="Shape 206"/>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07" name="Shape 207"/>
          <p:cNvPicPr preferRelativeResize="0"/>
          <p:nvPr/>
        </p:nvPicPr>
        <p:blipFill rotWithShape="1">
          <a:blip r:embed="rId3">
            <a:alphaModFix/>
          </a:blip>
          <a:srcRect b="0" l="0" r="0" t="0"/>
          <a:stretch/>
        </p:blipFill>
        <p:spPr>
          <a:xfrm>
            <a:off x="228600" y="1371599"/>
            <a:ext cx="3962399" cy="2585322"/>
          </a:xfrm>
          <a:prstGeom prst="rect">
            <a:avLst/>
          </a:prstGeom>
          <a:noFill/>
          <a:ln>
            <a:noFill/>
          </a:ln>
        </p:spPr>
      </p:pic>
      <p:pic>
        <p:nvPicPr>
          <p:cNvPr descr="Screen Clipping" id="208" name="Shape 208"/>
          <p:cNvPicPr preferRelativeResize="0"/>
          <p:nvPr/>
        </p:nvPicPr>
        <p:blipFill rotWithShape="1">
          <a:blip r:embed="rId4">
            <a:alphaModFix/>
          </a:blip>
          <a:srcRect b="0" l="0" r="0" t="0"/>
          <a:stretch/>
        </p:blipFill>
        <p:spPr>
          <a:xfrm>
            <a:off x="4800600" y="1328057"/>
            <a:ext cx="3962399" cy="2628865"/>
          </a:xfrm>
          <a:prstGeom prst="rect">
            <a:avLst/>
          </a:prstGeom>
          <a:noFill/>
          <a:ln>
            <a:noFill/>
          </a:ln>
        </p:spPr>
      </p:pic>
      <p:pic>
        <p:nvPicPr>
          <p:cNvPr descr="Screen Clipping" id="209" name="Shape 209"/>
          <p:cNvPicPr preferRelativeResize="0"/>
          <p:nvPr/>
        </p:nvPicPr>
        <p:blipFill rotWithShape="1">
          <a:blip r:embed="rId5">
            <a:alphaModFix/>
          </a:blip>
          <a:srcRect b="0" l="0" r="0" t="0"/>
          <a:stretch/>
        </p:blipFill>
        <p:spPr>
          <a:xfrm>
            <a:off x="2514600" y="4133564"/>
            <a:ext cx="3962399" cy="25853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“50-100 Day MA”</a:t>
            </a:r>
          </a:p>
        </p:txBody>
      </p:sp>
      <p:sp>
        <p:nvSpPr>
          <p:cNvPr id="215" name="Shape 215"/>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16" name="Shape 216"/>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17" name="Shape 217"/>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18" name="Shape 218"/>
          <p:cNvPicPr preferRelativeResize="0"/>
          <p:nvPr/>
        </p:nvPicPr>
        <p:blipFill rotWithShape="1">
          <a:blip r:embed="rId3">
            <a:alphaModFix/>
          </a:blip>
          <a:srcRect b="0" l="0" r="0" t="0"/>
          <a:stretch/>
        </p:blipFill>
        <p:spPr>
          <a:xfrm>
            <a:off x="228598" y="1371599"/>
            <a:ext cx="3962400" cy="2585322"/>
          </a:xfrm>
          <a:prstGeom prst="rect">
            <a:avLst/>
          </a:prstGeom>
          <a:noFill/>
          <a:ln>
            <a:noFill/>
          </a:ln>
        </p:spPr>
      </p:pic>
      <p:pic>
        <p:nvPicPr>
          <p:cNvPr descr="Screen Clipping" id="219" name="Shape 219"/>
          <p:cNvPicPr preferRelativeResize="0"/>
          <p:nvPr/>
        </p:nvPicPr>
        <p:blipFill rotWithShape="1">
          <a:blip r:embed="rId4">
            <a:alphaModFix/>
          </a:blip>
          <a:srcRect b="0" l="0" r="0" t="0"/>
          <a:stretch/>
        </p:blipFill>
        <p:spPr>
          <a:xfrm>
            <a:off x="4800600" y="1371600"/>
            <a:ext cx="3962399" cy="2585322"/>
          </a:xfrm>
          <a:prstGeom prst="rect">
            <a:avLst/>
          </a:prstGeom>
          <a:noFill/>
          <a:ln>
            <a:noFill/>
          </a:ln>
        </p:spPr>
      </p:pic>
      <p:pic>
        <p:nvPicPr>
          <p:cNvPr descr="Screen Clipping" id="220" name="Shape 220"/>
          <p:cNvPicPr preferRelativeResize="0"/>
          <p:nvPr/>
        </p:nvPicPr>
        <p:blipFill rotWithShape="1">
          <a:blip r:embed="rId5">
            <a:alphaModFix/>
          </a:blip>
          <a:srcRect b="0" l="0" r="0" t="3064"/>
          <a:stretch/>
        </p:blipFill>
        <p:spPr>
          <a:xfrm>
            <a:off x="2514600" y="4133567"/>
            <a:ext cx="3962399" cy="25853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“20-200 Day MA”</a:t>
            </a:r>
          </a:p>
        </p:txBody>
      </p:sp>
      <p:sp>
        <p:nvSpPr>
          <p:cNvPr id="226" name="Shape 226"/>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27" name="Shape 227"/>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28" name="Shape 228"/>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29" name="Shape 229"/>
          <p:cNvPicPr preferRelativeResize="0"/>
          <p:nvPr/>
        </p:nvPicPr>
        <p:blipFill rotWithShape="1">
          <a:blip r:embed="rId3">
            <a:alphaModFix/>
          </a:blip>
          <a:srcRect b="0" l="0" r="0" t="0"/>
          <a:stretch/>
        </p:blipFill>
        <p:spPr>
          <a:xfrm>
            <a:off x="228598" y="1256612"/>
            <a:ext cx="4035678" cy="2700308"/>
          </a:xfrm>
          <a:prstGeom prst="rect">
            <a:avLst/>
          </a:prstGeom>
          <a:noFill/>
          <a:ln>
            <a:noFill/>
          </a:ln>
        </p:spPr>
      </p:pic>
      <p:pic>
        <p:nvPicPr>
          <p:cNvPr descr="Screen Clipping" id="230" name="Shape 230"/>
          <p:cNvPicPr preferRelativeResize="0"/>
          <p:nvPr/>
        </p:nvPicPr>
        <p:blipFill rotWithShape="1">
          <a:blip r:embed="rId4">
            <a:alphaModFix/>
          </a:blip>
          <a:srcRect b="0" l="0" r="0" t="0"/>
          <a:stretch/>
        </p:blipFill>
        <p:spPr>
          <a:xfrm>
            <a:off x="4800600" y="1371600"/>
            <a:ext cx="3962399" cy="2570903"/>
          </a:xfrm>
          <a:prstGeom prst="rect">
            <a:avLst/>
          </a:prstGeom>
          <a:noFill/>
          <a:ln>
            <a:noFill/>
          </a:ln>
        </p:spPr>
      </p:pic>
      <p:pic>
        <p:nvPicPr>
          <p:cNvPr descr="Screen Clipping" id="231" name="Shape 231"/>
          <p:cNvPicPr preferRelativeResize="0"/>
          <p:nvPr/>
        </p:nvPicPr>
        <p:blipFill rotWithShape="1">
          <a:blip r:embed="rId5">
            <a:alphaModFix/>
          </a:blip>
          <a:srcRect b="0" l="0" r="0" t="0"/>
          <a:stretch/>
        </p:blipFill>
        <p:spPr>
          <a:xfrm>
            <a:off x="2514600" y="4133566"/>
            <a:ext cx="3962399" cy="25600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“100-200 Day MA”</a:t>
            </a:r>
          </a:p>
        </p:txBody>
      </p:sp>
      <p:sp>
        <p:nvSpPr>
          <p:cNvPr id="237" name="Shape 237"/>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38" name="Shape 238"/>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39" name="Shape 239"/>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40" name="Shape 240"/>
          <p:cNvPicPr preferRelativeResize="0"/>
          <p:nvPr/>
        </p:nvPicPr>
        <p:blipFill rotWithShape="1">
          <a:blip r:embed="rId3">
            <a:alphaModFix/>
          </a:blip>
          <a:srcRect b="0" l="0" r="0" t="0"/>
          <a:stretch/>
        </p:blipFill>
        <p:spPr>
          <a:xfrm>
            <a:off x="228600" y="1338942"/>
            <a:ext cx="4023596" cy="2617979"/>
          </a:xfrm>
          <a:prstGeom prst="rect">
            <a:avLst/>
          </a:prstGeom>
          <a:noFill/>
          <a:ln>
            <a:noFill/>
          </a:ln>
        </p:spPr>
      </p:pic>
      <p:pic>
        <p:nvPicPr>
          <p:cNvPr descr="Screen Clipping" id="241" name="Shape 241"/>
          <p:cNvPicPr preferRelativeResize="0"/>
          <p:nvPr/>
        </p:nvPicPr>
        <p:blipFill rotWithShape="1">
          <a:blip r:embed="rId4">
            <a:alphaModFix/>
          </a:blip>
          <a:srcRect b="0" l="0" r="0" t="0"/>
          <a:stretch/>
        </p:blipFill>
        <p:spPr>
          <a:xfrm>
            <a:off x="4800600" y="1371600"/>
            <a:ext cx="3951514" cy="2570415"/>
          </a:xfrm>
          <a:prstGeom prst="rect">
            <a:avLst/>
          </a:prstGeom>
          <a:noFill/>
          <a:ln>
            <a:noFill/>
          </a:ln>
        </p:spPr>
      </p:pic>
      <p:pic>
        <p:nvPicPr>
          <p:cNvPr descr="Screen Clipping" id="242" name="Shape 242"/>
          <p:cNvPicPr preferRelativeResize="0"/>
          <p:nvPr/>
        </p:nvPicPr>
        <p:blipFill rotWithShape="1">
          <a:blip r:embed="rId5">
            <a:alphaModFix/>
          </a:blip>
          <a:srcRect b="0" l="0" r="0" t="0"/>
          <a:stretch/>
        </p:blipFill>
        <p:spPr>
          <a:xfrm>
            <a:off x="2514600" y="4100907"/>
            <a:ext cx="3962399" cy="26179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Project Background and Hypothesis</a:t>
            </a:r>
          </a:p>
        </p:txBody>
      </p:sp>
      <p:pic>
        <p:nvPicPr>
          <p:cNvPr descr="Screen Clipping" id="91" name="Shape 91"/>
          <p:cNvPicPr preferRelativeResize="0"/>
          <p:nvPr>
            <p:ph idx="1" type="body"/>
          </p:nvPr>
        </p:nvPicPr>
        <p:blipFill rotWithShape="1">
          <a:blip r:embed="rId3">
            <a:alphaModFix/>
          </a:blip>
          <a:srcRect b="0" l="0" r="0" t="0"/>
          <a:stretch/>
        </p:blipFill>
        <p:spPr>
          <a:xfrm>
            <a:off x="457200" y="1676400"/>
            <a:ext cx="8229600" cy="2153626"/>
          </a:xfrm>
          <a:prstGeom prst="rect">
            <a:avLst/>
          </a:prstGeom>
          <a:noFill/>
          <a:ln>
            <a:noFill/>
          </a:ln>
        </p:spPr>
      </p:pic>
      <p:pic>
        <p:nvPicPr>
          <p:cNvPr descr="Screen Clipping" id="92" name="Shape 92"/>
          <p:cNvPicPr preferRelativeResize="0"/>
          <p:nvPr/>
        </p:nvPicPr>
        <p:blipFill rotWithShape="1">
          <a:blip r:embed="rId4">
            <a:alphaModFix/>
          </a:blip>
          <a:srcRect b="0" l="0" r="0" t="0"/>
          <a:stretch/>
        </p:blipFill>
        <p:spPr>
          <a:xfrm>
            <a:off x="381000" y="3810000"/>
            <a:ext cx="8229600" cy="248801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“10-100 Day MA”</a:t>
            </a:r>
          </a:p>
        </p:txBody>
      </p:sp>
      <p:sp>
        <p:nvSpPr>
          <p:cNvPr id="248" name="Shape 248"/>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49" name="Shape 249"/>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50" name="Shape 250"/>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51" name="Shape 251"/>
          <p:cNvPicPr preferRelativeResize="0"/>
          <p:nvPr/>
        </p:nvPicPr>
        <p:blipFill rotWithShape="1">
          <a:blip r:embed="rId3">
            <a:alphaModFix/>
          </a:blip>
          <a:srcRect b="0" l="0" r="0" t="0"/>
          <a:stretch/>
        </p:blipFill>
        <p:spPr>
          <a:xfrm>
            <a:off x="250369" y="1359723"/>
            <a:ext cx="3940629" cy="2597199"/>
          </a:xfrm>
          <a:prstGeom prst="rect">
            <a:avLst/>
          </a:prstGeom>
          <a:noFill/>
          <a:ln>
            <a:noFill/>
          </a:ln>
        </p:spPr>
      </p:pic>
      <p:pic>
        <p:nvPicPr>
          <p:cNvPr descr="Screen Clipping" id="252" name="Shape 252"/>
          <p:cNvPicPr preferRelativeResize="0"/>
          <p:nvPr/>
        </p:nvPicPr>
        <p:blipFill rotWithShape="1">
          <a:blip r:embed="rId4">
            <a:alphaModFix/>
          </a:blip>
          <a:srcRect b="0" l="0" r="0" t="0"/>
          <a:stretch/>
        </p:blipFill>
        <p:spPr>
          <a:xfrm>
            <a:off x="4800600" y="1359721"/>
            <a:ext cx="3962399" cy="2597201"/>
          </a:xfrm>
          <a:prstGeom prst="rect">
            <a:avLst/>
          </a:prstGeom>
          <a:noFill/>
          <a:ln>
            <a:noFill/>
          </a:ln>
        </p:spPr>
      </p:pic>
      <p:pic>
        <p:nvPicPr>
          <p:cNvPr descr="Screen Clipping" id="253" name="Shape 253"/>
          <p:cNvPicPr preferRelativeResize="0"/>
          <p:nvPr/>
        </p:nvPicPr>
        <p:blipFill rotWithShape="1">
          <a:blip r:embed="rId5">
            <a:alphaModFix/>
          </a:blip>
          <a:srcRect b="0" l="0" r="0" t="0"/>
          <a:stretch/>
        </p:blipFill>
        <p:spPr>
          <a:xfrm>
            <a:off x="2547256" y="4117280"/>
            <a:ext cx="3929744" cy="26016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“10-200 Day MA”</a:t>
            </a:r>
          </a:p>
        </p:txBody>
      </p:sp>
      <p:sp>
        <p:nvSpPr>
          <p:cNvPr id="259" name="Shape 259"/>
          <p:cNvSpPr txBox="1"/>
          <p:nvPr/>
        </p:nvSpPr>
        <p:spPr>
          <a:xfrm>
            <a:off x="228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60" name="Shape 260"/>
          <p:cNvSpPr txBox="1"/>
          <p:nvPr/>
        </p:nvSpPr>
        <p:spPr>
          <a:xfrm>
            <a:off x="2514600" y="4133566"/>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61" name="Shape 261"/>
          <p:cNvSpPr txBox="1"/>
          <p:nvPr/>
        </p:nvSpPr>
        <p:spPr>
          <a:xfrm>
            <a:off x="4800600" y="1371600"/>
            <a:ext cx="3962399" cy="258532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descr="Screen Clipping" id="262" name="Shape 262"/>
          <p:cNvPicPr preferRelativeResize="0"/>
          <p:nvPr/>
        </p:nvPicPr>
        <p:blipFill rotWithShape="1">
          <a:blip r:embed="rId3">
            <a:alphaModFix/>
          </a:blip>
          <a:srcRect b="0" l="0" r="0" t="0"/>
          <a:stretch/>
        </p:blipFill>
        <p:spPr>
          <a:xfrm>
            <a:off x="239486" y="1371600"/>
            <a:ext cx="3951514" cy="2585322"/>
          </a:xfrm>
          <a:prstGeom prst="rect">
            <a:avLst/>
          </a:prstGeom>
          <a:noFill/>
          <a:ln>
            <a:noFill/>
          </a:ln>
        </p:spPr>
      </p:pic>
      <p:pic>
        <p:nvPicPr>
          <p:cNvPr descr="Screen Clipping" id="263" name="Shape 263"/>
          <p:cNvPicPr preferRelativeResize="0"/>
          <p:nvPr/>
        </p:nvPicPr>
        <p:blipFill rotWithShape="1">
          <a:blip r:embed="rId4">
            <a:alphaModFix/>
          </a:blip>
          <a:srcRect b="0" l="0" r="0" t="0"/>
          <a:stretch/>
        </p:blipFill>
        <p:spPr>
          <a:xfrm>
            <a:off x="4800600" y="1371600"/>
            <a:ext cx="3962399" cy="2585322"/>
          </a:xfrm>
          <a:prstGeom prst="rect">
            <a:avLst/>
          </a:prstGeom>
          <a:noFill/>
          <a:ln>
            <a:noFill/>
          </a:ln>
        </p:spPr>
      </p:pic>
      <p:pic>
        <p:nvPicPr>
          <p:cNvPr descr="Screen Clipping" id="264" name="Shape 264"/>
          <p:cNvPicPr preferRelativeResize="0"/>
          <p:nvPr/>
        </p:nvPicPr>
        <p:blipFill rotWithShape="1">
          <a:blip r:embed="rId5">
            <a:alphaModFix/>
          </a:blip>
          <a:srcRect b="0" l="0" r="0" t="0"/>
          <a:stretch/>
        </p:blipFill>
        <p:spPr>
          <a:xfrm>
            <a:off x="2514599" y="4133564"/>
            <a:ext cx="3962400" cy="25853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br>
              <a:rPr b="1" i="0" lang="en-US" sz="3959" u="none" cap="none" strike="noStrike">
                <a:solidFill>
                  <a:schemeClr val="dk1"/>
                </a:solidFill>
                <a:latin typeface="Calibri"/>
                <a:ea typeface="Calibri"/>
                <a:cs typeface="Calibri"/>
                <a:sym typeface="Calibri"/>
              </a:rPr>
            </a:br>
            <a:r>
              <a:rPr b="1" i="0" lang="en-US" sz="3959" u="none" cap="none" strike="noStrike">
                <a:solidFill>
                  <a:schemeClr val="dk1"/>
                </a:solidFill>
                <a:latin typeface="Calibri"/>
                <a:ea typeface="Calibri"/>
                <a:cs typeface="Calibri"/>
                <a:sym typeface="Calibri"/>
              </a:rPr>
              <a:t>RESULTS</a:t>
            </a:r>
            <a:br>
              <a:rPr b="1" i="0" lang="en-US" sz="3959" u="none" cap="none" strike="noStrike">
                <a:solidFill>
                  <a:schemeClr val="dk1"/>
                </a:solidFill>
                <a:latin typeface="Calibri"/>
                <a:ea typeface="Calibri"/>
                <a:cs typeface="Calibri"/>
                <a:sym typeface="Calibri"/>
              </a:rPr>
            </a:br>
          </a:p>
        </p:txBody>
      </p:sp>
      <p:sp>
        <p:nvSpPr>
          <p:cNvPr id="270" name="Shape 270"/>
          <p:cNvSpPr txBox="1"/>
          <p:nvPr>
            <p:ph idx="1" type="body"/>
          </p:nvPr>
        </p:nvSpPr>
        <p:spPr>
          <a:xfrm>
            <a:off x="228600" y="1600200"/>
            <a:ext cx="5562600" cy="335279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50-200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30-100 – </a:t>
            </a:r>
            <a:r>
              <a:rPr b="1" i="0" lang="en-US" sz="2400" u="none" cap="none" strike="noStrike">
                <a:solidFill>
                  <a:srgbClr val="FF0000"/>
                </a:solidFill>
                <a:latin typeface="Courier New"/>
                <a:ea typeface="Courier New"/>
                <a:cs typeface="Courier New"/>
                <a:sym typeface="Courier New"/>
              </a:rPr>
              <a:t>NEGATIVE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FF0000"/>
                </a:solidFill>
                <a:latin typeface="Courier New"/>
                <a:ea typeface="Courier New"/>
                <a:cs typeface="Courier New"/>
                <a:sym typeface="Courier New"/>
              </a:rPr>
              <a:t> 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30-200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50-100 – </a:t>
            </a:r>
            <a:r>
              <a:rPr b="1" i="0" lang="en-US" sz="2400" u="none" cap="none" strike="noStrike">
                <a:solidFill>
                  <a:srgbClr val="FF0000"/>
                </a:solidFill>
                <a:latin typeface="Courier New"/>
                <a:ea typeface="Courier New"/>
                <a:cs typeface="Courier New"/>
                <a:sym typeface="Courier New"/>
              </a:rPr>
              <a:t>NEGATIVE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20-200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100-200 - </a:t>
            </a:r>
            <a:r>
              <a:rPr b="1" i="0" lang="en-US" sz="2400" u="none" cap="none" strike="noStrike">
                <a:solidFill>
                  <a:srgbClr val="00B050"/>
                </a:solidFill>
                <a:latin typeface="Courier New"/>
                <a:ea typeface="Courier New"/>
                <a:cs typeface="Courier New"/>
                <a:sym typeface="Courier New"/>
              </a:rPr>
              <a:t>POSITIVE</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ourier New"/>
                <a:ea typeface="Courier New"/>
                <a:cs typeface="Courier New"/>
                <a:sym typeface="Courier New"/>
              </a:rPr>
              <a:t>10-100 – </a:t>
            </a:r>
            <a:r>
              <a:rPr b="1" i="0" lang="en-US" sz="2400" u="none" cap="none" strike="noStrike">
                <a:solidFill>
                  <a:srgbClr val="FF0000"/>
                </a:solidFill>
                <a:latin typeface="Courier New"/>
                <a:ea typeface="Courier New"/>
                <a:cs typeface="Courier New"/>
                <a:sym typeface="Courier New"/>
              </a:rPr>
              <a:t>NEGATIVE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a:t>
            </a:r>
            <a:r>
              <a:rPr b="1" i="0" lang="en-US" sz="2400" u="none" cap="none" strike="noStrike">
                <a:solidFill>
                  <a:srgbClr val="FF0000"/>
                </a:solidFill>
                <a:latin typeface="Courier New"/>
                <a:ea typeface="Courier New"/>
                <a:cs typeface="Courier New"/>
                <a:sym typeface="Courier New"/>
              </a:rPr>
              <a:t>NO BEAT</a:t>
            </a:r>
          </a:p>
          <a:p>
            <a:pPr indent="-342900" lvl="0" marL="342900" marR="0" rtl="0" algn="l">
              <a:lnSpc>
                <a:spcPct val="80000"/>
              </a:lnSpc>
              <a:spcBef>
                <a:spcPts val="720"/>
              </a:spcBef>
              <a:spcAft>
                <a:spcPts val="0"/>
              </a:spcAft>
              <a:buClr>
                <a:schemeClr val="dk1"/>
              </a:buClr>
              <a:buSzPct val="150000"/>
              <a:buFont typeface="Arial"/>
              <a:buChar char="•"/>
            </a:pPr>
            <a:r>
              <a:rPr b="1" i="0" lang="en-US" sz="2400" u="none" cap="none" strike="noStrike">
                <a:solidFill>
                  <a:schemeClr val="dk1"/>
                </a:solidFill>
                <a:latin typeface="Courier New"/>
                <a:ea typeface="Courier New"/>
                <a:cs typeface="Courier New"/>
                <a:sym typeface="Courier New"/>
              </a:rPr>
              <a:t>10-200 – </a:t>
            </a:r>
            <a:r>
              <a:rPr b="1" i="0" lang="en-US" sz="2400" u="none" cap="none" strike="noStrike">
                <a:solidFill>
                  <a:srgbClr val="00B050"/>
                </a:solidFill>
                <a:latin typeface="Courier New"/>
                <a:ea typeface="Courier New"/>
                <a:cs typeface="Courier New"/>
                <a:sym typeface="Courier New"/>
              </a:rPr>
              <a:t>POSITIVE </a:t>
            </a:r>
            <a:r>
              <a:rPr b="1" i="0" lang="en-US" sz="2400" u="none" cap="none" strike="noStrike">
                <a:solidFill>
                  <a:schemeClr val="dk1"/>
                </a:solidFill>
                <a:latin typeface="Courier New"/>
                <a:ea typeface="Courier New"/>
                <a:cs typeface="Courier New"/>
                <a:sym typeface="Courier New"/>
              </a:rPr>
              <a:t>–</a:t>
            </a:r>
            <a:r>
              <a:rPr b="1" i="0" lang="en-US" sz="2400" u="none" cap="none" strike="noStrike">
                <a:solidFill>
                  <a:srgbClr val="00B050"/>
                </a:solidFill>
                <a:latin typeface="Courier New"/>
                <a:ea typeface="Courier New"/>
                <a:cs typeface="Courier New"/>
                <a:sym typeface="Courier New"/>
              </a:rPr>
              <a:t> BEAT </a:t>
            </a:r>
            <a:r>
              <a:rPr b="1" i="0" lang="en-US" sz="3600" u="none" cap="none" strike="noStrike">
                <a:solidFill>
                  <a:srgbClr val="00B050"/>
                </a:solidFill>
                <a:latin typeface="Calibri"/>
                <a:ea typeface="Calibri"/>
                <a:cs typeface="Calibri"/>
                <a:sym typeface="Calibri"/>
              </a:rPr>
              <a:t>✓</a:t>
            </a:r>
          </a:p>
          <a:p>
            <a:pPr indent="-342900" lvl="0" marL="342900" marR="0" rtl="0" algn="l">
              <a:lnSpc>
                <a:spcPct val="80000"/>
              </a:lnSpc>
              <a:spcBef>
                <a:spcPts val="160"/>
              </a:spcBef>
              <a:spcAft>
                <a:spcPts val="0"/>
              </a:spcAft>
              <a:buClr>
                <a:schemeClr val="dk1"/>
              </a:buClr>
              <a:buSzPct val="100000"/>
              <a:buFont typeface="Arial"/>
              <a:buNone/>
            </a:pPr>
            <a:r>
              <a:t/>
            </a:r>
            <a:endParaRPr b="1" i="0" sz="800" u="none" cap="none" strike="noStrike">
              <a:solidFill>
                <a:srgbClr val="FF0000"/>
              </a:solidFill>
              <a:latin typeface="Calibri"/>
              <a:ea typeface="Calibri"/>
              <a:cs typeface="Calibri"/>
              <a:sym typeface="Calibri"/>
            </a:endParaRPr>
          </a:p>
          <a:p>
            <a:pPr indent="-342900" lvl="0" marL="342900" marR="0" rtl="0" algn="l">
              <a:lnSpc>
                <a:spcPct val="80000"/>
              </a:lnSpc>
              <a:spcBef>
                <a:spcPts val="160"/>
              </a:spcBef>
              <a:buClr>
                <a:schemeClr val="dk1"/>
              </a:buClr>
              <a:buSzPct val="100000"/>
              <a:buFont typeface="Arial"/>
              <a:buNone/>
            </a:pPr>
            <a:r>
              <a:t/>
            </a:r>
            <a:endParaRPr b="0" i="0" sz="800" u="none" cap="none" strike="noStrike">
              <a:solidFill>
                <a:schemeClr val="dk1"/>
              </a:solidFill>
              <a:latin typeface="Calibri"/>
              <a:ea typeface="Calibri"/>
              <a:cs typeface="Calibri"/>
              <a:sym typeface="Calibri"/>
            </a:endParaRPr>
          </a:p>
        </p:txBody>
      </p:sp>
      <p:sp>
        <p:nvSpPr>
          <p:cNvPr id="271" name="Shape 271"/>
          <p:cNvSpPr txBox="1"/>
          <p:nvPr/>
        </p:nvSpPr>
        <p:spPr>
          <a:xfrm>
            <a:off x="5791200" y="1600200"/>
            <a:ext cx="25908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909"/>
              <a:buFont typeface="Arial"/>
              <a:buChar char="•"/>
            </a:pPr>
            <a:r>
              <a:rPr b="1" lang="en-US" sz="2220">
                <a:solidFill>
                  <a:schemeClr val="dk1"/>
                </a:solidFill>
                <a:latin typeface="Courier New"/>
                <a:ea typeface="Courier New"/>
                <a:cs typeface="Courier New"/>
                <a:sym typeface="Courier New"/>
              </a:rPr>
              <a:t>Combinations with 200 day moving average produced positive results vs 100 day MA</a:t>
            </a:r>
          </a:p>
          <a:p>
            <a:pPr indent="-342900" lvl="0" marL="342900" marR="0" rtl="0" algn="l">
              <a:lnSpc>
                <a:spcPct val="80000"/>
              </a:lnSpc>
              <a:spcBef>
                <a:spcPts val="444"/>
              </a:spcBef>
              <a:buClr>
                <a:schemeClr val="dk1"/>
              </a:buClr>
              <a:buSzPct val="100909"/>
              <a:buFont typeface="Arial"/>
              <a:buChar char="•"/>
            </a:pPr>
            <a:r>
              <a:rPr b="1" lang="en-US" sz="2220">
                <a:solidFill>
                  <a:schemeClr val="dk1"/>
                </a:solidFill>
                <a:latin typeface="Courier New"/>
                <a:ea typeface="Courier New"/>
                <a:cs typeface="Courier New"/>
                <a:sym typeface="Courier New"/>
              </a:rPr>
              <a:t>10-200 strategy returns did outperform the buy and hold strategy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800" u="none" cap="none" strike="noStrike">
                <a:solidFill>
                  <a:schemeClr val="dk1"/>
                </a:solidFill>
                <a:latin typeface="Courier New"/>
                <a:ea typeface="Courier New"/>
                <a:cs typeface="Courier New"/>
                <a:sym typeface="Courier New"/>
              </a:rPr>
              <a:t>QUESTIONS???</a:t>
            </a:r>
          </a:p>
        </p:txBody>
      </p:sp>
      <p:pic>
        <p:nvPicPr>
          <p:cNvPr descr="Tasmanian devil cartoon character jpeg 500x500 monster tasmanian devil cartoon jpeg 500x500 Monster tasmanian devil cartoon" id="277" name="Shape 277"/>
          <p:cNvPicPr preferRelativeResize="0"/>
          <p:nvPr/>
        </p:nvPicPr>
        <p:blipFill rotWithShape="1">
          <a:blip r:embed="rId3">
            <a:alphaModFix/>
          </a:blip>
          <a:srcRect b="0" l="0" r="0" t="0"/>
          <a:stretch/>
        </p:blipFill>
        <p:spPr>
          <a:xfrm>
            <a:off x="2428875" y="1752600"/>
            <a:ext cx="4200524" cy="4200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381000"/>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600" u="none" cap="none" strike="noStrike">
                <a:solidFill>
                  <a:schemeClr val="dk1"/>
                </a:solidFill>
                <a:latin typeface="Courier New"/>
                <a:ea typeface="Courier New"/>
                <a:cs typeface="Courier New"/>
                <a:sym typeface="Courier New"/>
              </a:rPr>
              <a:t>Moving Average Crossover Strategy</a:t>
            </a:r>
            <a:br>
              <a:rPr b="1" i="0" lang="en-US" sz="3959" u="none" cap="none" strike="noStrike">
                <a:solidFill>
                  <a:schemeClr val="dk1"/>
                </a:solidFill>
                <a:latin typeface="Courier New"/>
                <a:ea typeface="Courier New"/>
                <a:cs typeface="Courier New"/>
                <a:sym typeface="Courier New"/>
              </a:rPr>
            </a:br>
          </a:p>
        </p:txBody>
      </p:sp>
      <p:sp>
        <p:nvSpPr>
          <p:cNvPr id="98" name="Shape 98"/>
          <p:cNvSpPr txBox="1"/>
          <p:nvPr>
            <p:ph idx="1" type="body"/>
          </p:nvPr>
        </p:nvSpPr>
        <p:spPr>
          <a:xfrm>
            <a:off x="457200" y="1143000"/>
            <a:ext cx="8229600" cy="498316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1" i="0" lang="en-US" sz="2400" u="none" cap="none" strike="noStrike">
                <a:solidFill>
                  <a:schemeClr val="dk1"/>
                </a:solidFill>
                <a:latin typeface="Courier New"/>
                <a:ea typeface="Courier New"/>
                <a:cs typeface="Courier New"/>
                <a:sym typeface="Courier New"/>
              </a:rPr>
              <a:t>The basics…</a:t>
            </a:r>
          </a:p>
          <a:p>
            <a:pPr indent="0" lvl="0" marL="0" marR="0" rtl="0" algn="ctr">
              <a:spcBef>
                <a:spcPts val="360"/>
              </a:spcBef>
              <a:spcAft>
                <a:spcPts val="0"/>
              </a:spcAft>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ctr">
              <a:spcBef>
                <a:spcPts val="360"/>
              </a:spcBef>
              <a:spcAft>
                <a:spcPts val="0"/>
              </a:spcAft>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ctr">
              <a:spcBef>
                <a:spcPts val="360"/>
              </a:spcBef>
              <a:spcAft>
                <a:spcPts val="0"/>
              </a:spcAft>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ctr">
              <a:spcBef>
                <a:spcPts val="360"/>
              </a:spcBef>
              <a:buClr>
                <a:schemeClr val="dk1"/>
              </a:buClr>
              <a:buSzPct val="25000"/>
              <a:buFont typeface="Arial"/>
              <a:buNone/>
            </a:pPr>
            <a:r>
              <a:t/>
            </a:r>
            <a:endParaRPr b="1" i="0" sz="1800" u="none" cap="none" strike="noStrike">
              <a:solidFill>
                <a:schemeClr val="dk1"/>
              </a:solidFill>
              <a:latin typeface="Courier New"/>
              <a:ea typeface="Courier New"/>
              <a:cs typeface="Courier New"/>
              <a:sym typeface="Courier New"/>
            </a:endParaRPr>
          </a:p>
        </p:txBody>
      </p:sp>
      <p:pic>
        <p:nvPicPr>
          <p:cNvPr descr="Screen Clipping" id="99" name="Shape 99"/>
          <p:cNvPicPr preferRelativeResize="0"/>
          <p:nvPr/>
        </p:nvPicPr>
        <p:blipFill rotWithShape="1">
          <a:blip r:embed="rId3">
            <a:alphaModFix/>
          </a:blip>
          <a:srcRect b="39858" l="0" r="0" t="6957"/>
          <a:stretch/>
        </p:blipFill>
        <p:spPr>
          <a:xfrm>
            <a:off x="1905000" y="1752600"/>
            <a:ext cx="5382377" cy="947450"/>
          </a:xfrm>
          <a:prstGeom prst="rect">
            <a:avLst/>
          </a:prstGeom>
          <a:noFill/>
          <a:ln>
            <a:noFill/>
          </a:ln>
        </p:spPr>
      </p:pic>
      <p:pic>
        <p:nvPicPr>
          <p:cNvPr descr="Screen Clipping" id="100" name="Shape 100"/>
          <p:cNvPicPr preferRelativeResize="0"/>
          <p:nvPr/>
        </p:nvPicPr>
        <p:blipFill rotWithShape="1">
          <a:blip r:embed="rId4">
            <a:alphaModFix/>
          </a:blip>
          <a:srcRect b="0" l="0" r="0" t="0"/>
          <a:stretch/>
        </p:blipFill>
        <p:spPr>
          <a:xfrm>
            <a:off x="1981200" y="3581400"/>
            <a:ext cx="5382377" cy="2876952"/>
          </a:xfrm>
          <a:prstGeom prst="rect">
            <a:avLst/>
          </a:prstGeom>
          <a:noFill/>
          <a:ln>
            <a:noFill/>
          </a:ln>
        </p:spPr>
      </p:pic>
      <p:pic>
        <p:nvPicPr>
          <p:cNvPr descr="Screen Clipping" id="101" name="Shape 101"/>
          <p:cNvPicPr preferRelativeResize="0"/>
          <p:nvPr/>
        </p:nvPicPr>
        <p:blipFill rotWithShape="1">
          <a:blip r:embed="rId5">
            <a:alphaModFix/>
          </a:blip>
          <a:srcRect b="0" l="0" r="0" t="0"/>
          <a:stretch/>
        </p:blipFill>
        <p:spPr>
          <a:xfrm>
            <a:off x="2334376" y="2819400"/>
            <a:ext cx="1705212" cy="885949"/>
          </a:xfrm>
          <a:prstGeom prst="rect">
            <a:avLst/>
          </a:prstGeom>
          <a:noFill/>
          <a:ln>
            <a:noFill/>
          </a:ln>
        </p:spPr>
      </p:pic>
      <p:pic>
        <p:nvPicPr>
          <p:cNvPr descr="Screen Clipping" id="102" name="Shape 102"/>
          <p:cNvPicPr preferRelativeResize="0"/>
          <p:nvPr/>
        </p:nvPicPr>
        <p:blipFill rotWithShape="1">
          <a:blip r:embed="rId6">
            <a:alphaModFix/>
          </a:blip>
          <a:srcRect b="0" l="0" r="0" t="11182"/>
          <a:stretch/>
        </p:blipFill>
        <p:spPr>
          <a:xfrm>
            <a:off x="5325058" y="2928257"/>
            <a:ext cx="1200318" cy="803801"/>
          </a:xfrm>
          <a:prstGeom prst="rect">
            <a:avLst/>
          </a:prstGeom>
          <a:noFill/>
          <a:ln>
            <a:noFill/>
          </a:ln>
        </p:spPr>
      </p:pic>
      <p:sp>
        <p:nvSpPr>
          <p:cNvPr id="103" name="Shape 103"/>
          <p:cNvSpPr txBox="1"/>
          <p:nvPr/>
        </p:nvSpPr>
        <p:spPr>
          <a:xfrm>
            <a:off x="1905000" y="6581745"/>
            <a:ext cx="5534776" cy="2000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700" u="none" cap="none" strike="noStrike">
                <a:solidFill>
                  <a:schemeClr val="dk1"/>
                </a:solidFill>
                <a:latin typeface="Calibri"/>
                <a:ea typeface="Calibri"/>
                <a:cs typeface="Calibri"/>
                <a:sym typeface="Calibri"/>
              </a:rPr>
              <a:t>https://forexuseful.com/new/members/21812-forex-guide/trading-strategy-ideas/the-moving-average-crossover-strategy/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Data Dictionary</a:t>
            </a:r>
          </a:p>
        </p:txBody>
      </p:sp>
      <p:pic>
        <p:nvPicPr>
          <p:cNvPr descr="Screen Clipping" id="109" name="Shape 109"/>
          <p:cNvPicPr preferRelativeResize="0"/>
          <p:nvPr>
            <p:ph idx="1" type="body"/>
          </p:nvPr>
        </p:nvPicPr>
        <p:blipFill rotWithShape="1">
          <a:blip r:embed="rId3">
            <a:alphaModFix/>
          </a:blip>
          <a:srcRect b="0" l="0" r="0" t="0"/>
          <a:stretch/>
        </p:blipFill>
        <p:spPr>
          <a:xfrm>
            <a:off x="228600" y="1447800"/>
            <a:ext cx="8610599" cy="4038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Data Dictionary</a:t>
            </a:r>
          </a:p>
        </p:txBody>
      </p:sp>
      <p:graphicFrame>
        <p:nvGraphicFramePr>
          <p:cNvPr id="115" name="Shape 115"/>
          <p:cNvGraphicFramePr/>
          <p:nvPr/>
        </p:nvGraphicFramePr>
        <p:xfrm>
          <a:off x="228600" y="1400491"/>
          <a:ext cx="3000000" cy="3000000"/>
        </p:xfrm>
        <a:graphic>
          <a:graphicData uri="http://schemas.openxmlformats.org/drawingml/2006/table">
            <a:tbl>
              <a:tblPr bandRow="1" firstCol="1" firstRow="1">
                <a:noFill/>
                <a:tableStyleId>{B4EA36FC-CBCD-4A6D-9562-73470FF00AC6}</a:tableStyleId>
              </a:tblPr>
              <a:tblGrid>
                <a:gridCol w="1170200"/>
                <a:gridCol w="1109675"/>
                <a:gridCol w="4730525"/>
                <a:gridCol w="1600200"/>
              </a:tblGrid>
              <a:tr h="265150">
                <a:tc>
                  <a:txBody>
                    <a:bodyPr>
                      <a:noAutofit/>
                    </a:bodyPr>
                    <a:lstStyle/>
                    <a:p>
                      <a:pPr indent="0" lvl="0" marL="0" marR="0" rtl="0" algn="ctr">
                        <a:spcBef>
                          <a:spcPts val="0"/>
                        </a:spcBef>
                        <a:spcAft>
                          <a:spcPts val="0"/>
                        </a:spcAft>
                        <a:buSzPct val="25000"/>
                        <a:buNone/>
                      </a:pPr>
                      <a:r>
                        <a:rPr lang="en-US" sz="1000" u="none" cap="none" strike="noStrike"/>
                        <a:t>VARIABLE NAME</a:t>
                      </a:r>
                    </a:p>
                  </a:txBody>
                  <a:tcPr marT="0" marB="0" marR="68575" marL="68575"/>
                </a:tc>
                <a:tc>
                  <a:txBody>
                    <a:bodyPr>
                      <a:noAutofit/>
                    </a:bodyPr>
                    <a:lstStyle/>
                    <a:p>
                      <a:pPr indent="0" lvl="0" marL="0" marR="0" rtl="0" algn="ctr">
                        <a:spcBef>
                          <a:spcPts val="0"/>
                        </a:spcBef>
                        <a:spcAft>
                          <a:spcPts val="0"/>
                        </a:spcAft>
                        <a:buSzPct val="25000"/>
                        <a:buNone/>
                      </a:pPr>
                      <a:r>
                        <a:rPr lang="en-US" sz="1000" u="none" cap="none" strike="noStrike"/>
                        <a:t>VARIABLE TYPE</a:t>
                      </a:r>
                    </a:p>
                  </a:txBody>
                  <a:tcPr marT="0" marB="0" marR="68575" marL="68575"/>
                </a:tc>
                <a:tc>
                  <a:txBody>
                    <a:bodyPr>
                      <a:noAutofit/>
                    </a:bodyPr>
                    <a:lstStyle/>
                    <a:p>
                      <a:pPr indent="0" lvl="0" marL="0" marR="0" rtl="0" algn="ctr">
                        <a:spcBef>
                          <a:spcPts val="0"/>
                        </a:spcBef>
                        <a:spcAft>
                          <a:spcPts val="0"/>
                        </a:spcAft>
                        <a:buSzPct val="25000"/>
                        <a:buNone/>
                      </a:pPr>
                      <a:r>
                        <a:rPr lang="en-US" sz="1000" u="none" cap="none" strike="noStrike"/>
                        <a:t>DESCRIPTION</a:t>
                      </a:r>
                    </a:p>
                  </a:txBody>
                  <a:tcPr marT="0" marB="0" marR="68575" marL="68575"/>
                </a:tc>
                <a:tc>
                  <a:txBody>
                    <a:bodyPr>
                      <a:noAutofit/>
                    </a:bodyPr>
                    <a:lstStyle/>
                    <a:p>
                      <a:pPr indent="0" lvl="0" marL="0" marR="0" rtl="0" algn="ctr">
                        <a:spcBef>
                          <a:spcPts val="0"/>
                        </a:spcBef>
                        <a:spcAft>
                          <a:spcPts val="0"/>
                        </a:spcAft>
                        <a:buSzPct val="25000"/>
                        <a:buNone/>
                      </a:pPr>
                      <a:r>
                        <a:rPr lang="en-US" sz="1100" u="none" cap="none" strike="noStrike">
                          <a:latin typeface="Arial"/>
                          <a:ea typeface="Arial"/>
                          <a:cs typeface="Arial"/>
                          <a:sym typeface="Arial"/>
                        </a:rPr>
                        <a:t>SOURCE</a:t>
                      </a:r>
                    </a:p>
                  </a:txBody>
                  <a:tcPr marT="0" marB="0" marR="68575" marL="68575"/>
                </a:tc>
              </a:tr>
              <a:tr h="86277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SPX</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Standard and Poor's 500 Index is a capitalization-weighted index of 500 stocks. The index is  designed to measure performance of the broad domestic economy through changes in the  aggregate market value of 500 stocks representing all major industries. The index was developed with a base level of 10 for the 1941-43 base period.</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739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10D</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(10-day)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607150">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20D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(20-day)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30D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(30-day)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50D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(50-day)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100D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(100-day)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r h="520425">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200D</a:t>
                      </a:r>
                    </a:p>
                  </a:txBody>
                  <a:tcPr marT="0" marB="0" marR="68575" marL="68575"/>
                </a:tc>
                <a:tc>
                  <a:txBody>
                    <a:bodyPr>
                      <a:noAutofit/>
                    </a:bodyPr>
                    <a:lstStyle/>
                    <a:p>
                      <a:pPr indent="0" lvl="0" marL="0" marR="0" rtl="0" algn="l">
                        <a:lnSpc>
                          <a:spcPct val="100000"/>
                        </a:lnSpc>
                        <a:spcBef>
                          <a:spcPts val="0"/>
                        </a:spcBef>
                        <a:spcAft>
                          <a:spcPts val="0"/>
                        </a:spcAft>
                        <a:buClr>
                          <a:schemeClr val="dk1"/>
                        </a:buClr>
                        <a:buSzPct val="25000"/>
                        <a:buFont typeface="Courier New"/>
                        <a:buNone/>
                      </a:pPr>
                      <a:r>
                        <a:rPr lang="en-US" sz="1050" u="none" cap="none" strike="noStrike">
                          <a:latin typeface="Courier New"/>
                          <a:ea typeface="Courier New"/>
                          <a:cs typeface="Courier New"/>
                          <a:sym typeface="Courier New"/>
                        </a:rPr>
                        <a:t>Discrete</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A simple moving average is constructed by taking a mean average of a time series (200-day) over a given period of time. Moving average often serves as support or resistance points. </a:t>
                      </a:r>
                    </a:p>
                  </a:txBody>
                  <a:tcPr marT="0" marB="0" marR="68575" marL="68575"/>
                </a:tc>
                <a:tc>
                  <a:txBody>
                    <a:bodyPr>
                      <a:noAutofit/>
                    </a:bodyPr>
                    <a:lstStyle/>
                    <a:p>
                      <a:pPr indent="0" lvl="0" marL="0" marR="0" rtl="0" algn="l">
                        <a:spcBef>
                          <a:spcPts val="0"/>
                        </a:spcBef>
                        <a:spcAft>
                          <a:spcPts val="0"/>
                        </a:spcAft>
                        <a:buSzPct val="25000"/>
                        <a:buNone/>
                      </a:pPr>
                      <a:r>
                        <a:rPr lang="en-US" sz="1050" u="none" cap="none" strike="noStrike">
                          <a:latin typeface="Courier New"/>
                          <a:ea typeface="Courier New"/>
                          <a:cs typeface="Courier New"/>
                          <a:sym typeface="Courier New"/>
                        </a:rPr>
                        <a:t>Bloomberg</a:t>
                      </a: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3959" u="none" cap="none" strike="noStrike">
                <a:solidFill>
                  <a:schemeClr val="dk1"/>
                </a:solidFill>
                <a:latin typeface="Courier New"/>
                <a:ea typeface="Courier New"/>
                <a:cs typeface="Courier New"/>
                <a:sym typeface="Courier New"/>
              </a:rPr>
              <a:t>PRELIMINARY DATA EXPLORATION</a:t>
            </a:r>
          </a:p>
        </p:txBody>
      </p:sp>
      <p:pic>
        <p:nvPicPr>
          <p:cNvPr descr="Screen Clipping" id="121" name="Shape 121"/>
          <p:cNvPicPr preferRelativeResize="0"/>
          <p:nvPr>
            <p:ph idx="1" type="body"/>
          </p:nvPr>
        </p:nvPicPr>
        <p:blipFill rotWithShape="1">
          <a:blip r:embed="rId3">
            <a:alphaModFix/>
          </a:blip>
          <a:srcRect b="0" l="0" r="0" t="0"/>
          <a:stretch/>
        </p:blipFill>
        <p:spPr>
          <a:xfrm>
            <a:off x="959711" y="1752600"/>
            <a:ext cx="7224577" cy="45259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Model Code</a:t>
            </a:r>
          </a:p>
        </p:txBody>
      </p:sp>
      <p:sp>
        <p:nvSpPr>
          <p:cNvPr id="127" name="Shape 12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t/>
            </a:r>
            <a:endParaRPr b="0" i="0" sz="1050" u="none" cap="none" strike="noStrike">
              <a:solidFill>
                <a:srgbClr val="333333"/>
              </a:solidFill>
              <a:latin typeface="Courier New"/>
              <a:ea typeface="Courier New"/>
              <a:cs typeface="Courier New"/>
              <a:sym typeface="Courier New"/>
            </a:endParaRPr>
          </a:p>
          <a:p>
            <a:pPr indent="0" lvl="0" marL="0" marR="0" rtl="0" algn="l">
              <a:spcBef>
                <a:spcPts val="210"/>
              </a:spcBef>
              <a:buClr>
                <a:schemeClr val="dk1"/>
              </a:buClr>
              <a:buSzPct val="25000"/>
              <a:buFont typeface="Arial"/>
              <a:buNone/>
            </a:pPr>
            <a:r>
              <a:t/>
            </a:r>
            <a:endParaRPr b="0" i="0" sz="1050" u="none" cap="none" strike="noStrike">
              <a:solidFill>
                <a:schemeClr val="dk1"/>
              </a:solidFill>
              <a:latin typeface="Calibri"/>
              <a:ea typeface="Calibri"/>
              <a:cs typeface="Calibri"/>
              <a:sym typeface="Calibri"/>
            </a:endParaRPr>
          </a:p>
        </p:txBody>
      </p:sp>
      <p:pic>
        <p:nvPicPr>
          <p:cNvPr descr="Screen Clipping" id="128" name="Shape 128"/>
          <p:cNvPicPr preferRelativeResize="0"/>
          <p:nvPr/>
        </p:nvPicPr>
        <p:blipFill rotWithShape="1">
          <a:blip r:embed="rId3">
            <a:alphaModFix/>
          </a:blip>
          <a:srcRect b="0" l="0" r="0" t="0"/>
          <a:stretch/>
        </p:blipFill>
        <p:spPr>
          <a:xfrm>
            <a:off x="609045" y="1151780"/>
            <a:ext cx="7925906" cy="53252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5 Step Trading Model</a:t>
            </a:r>
          </a:p>
        </p:txBody>
      </p:sp>
      <p:sp>
        <p:nvSpPr>
          <p:cNvPr id="134" name="Shape 13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Visualize buy and hold S&amp;P 500 Index</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Visualize Index and Moving Average Combinations</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Establish and develop trading parameters and signals</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Visualize and plot the signals</a:t>
            </a:r>
          </a:p>
          <a:p>
            <a:pPr indent="-514350" lvl="0" marL="514350" marR="0" rtl="0" algn="l">
              <a:spcBef>
                <a:spcPts val="560"/>
              </a:spcBef>
              <a:spcAft>
                <a:spcPts val="0"/>
              </a:spcAft>
              <a:buClr>
                <a:schemeClr val="dk1"/>
              </a:buClr>
              <a:buSzPct val="100000"/>
              <a:buFont typeface="Calibri"/>
              <a:buAutoNum type="arabicPeriod"/>
            </a:pPr>
            <a:r>
              <a:rPr b="1" i="0" lang="en-US" sz="2800" u="none" cap="none" strike="noStrike">
                <a:solidFill>
                  <a:schemeClr val="dk1"/>
                </a:solidFill>
                <a:latin typeface="Courier New"/>
                <a:ea typeface="Courier New"/>
                <a:cs typeface="Courier New"/>
                <a:sym typeface="Courier New"/>
              </a:rPr>
              <a:t>Plot market returns vs Strategy Returns</a:t>
            </a:r>
          </a:p>
          <a:p>
            <a:pPr indent="-342900" lvl="0" marL="342900" marR="0" rtl="0" algn="l">
              <a:spcBef>
                <a:spcPts val="560"/>
              </a:spcBef>
              <a:buClr>
                <a:schemeClr val="dk1"/>
              </a:buClr>
              <a:buSzPct val="100000"/>
              <a:buFont typeface="Arial"/>
              <a:buNone/>
            </a:pPr>
            <a:r>
              <a:t/>
            </a:r>
            <a:endParaRPr b="1"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ourier New"/>
              <a:buNone/>
            </a:pPr>
            <a:r>
              <a:rPr b="1" i="0" lang="en-US" sz="4400" u="none" cap="none" strike="noStrike">
                <a:solidFill>
                  <a:schemeClr val="dk1"/>
                </a:solidFill>
                <a:latin typeface="Courier New"/>
                <a:ea typeface="Courier New"/>
                <a:cs typeface="Courier New"/>
                <a:sym typeface="Courier New"/>
              </a:rPr>
              <a:t>STEP I - S&amp;P 500 </a:t>
            </a:r>
          </a:p>
        </p:txBody>
      </p:sp>
      <p:sp>
        <p:nvSpPr>
          <p:cNvPr id="140" name="Shape 140"/>
          <p:cNvSpPr txBox="1"/>
          <p:nvPr/>
        </p:nvSpPr>
        <p:spPr>
          <a:xfrm>
            <a:off x="457200" y="1516025"/>
            <a:ext cx="8077199"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br>
              <a:rPr b="0" i="0" lang="en-US" sz="1800" u="none" cap="none" strike="noStrike">
                <a:solidFill>
                  <a:srgbClr val="333333"/>
                </a:solidFill>
                <a:latin typeface="Courier New"/>
                <a:ea typeface="Courier New"/>
                <a:cs typeface="Courier New"/>
                <a:sym typeface="Courier New"/>
              </a:rPr>
            </a:br>
            <a:r>
              <a:rPr b="0" i="0" lang="en-US" sz="1800" u="none" cap="none" strike="noStrike">
                <a:solidFill>
                  <a:srgbClr val="333333"/>
                </a:solidFill>
                <a:latin typeface="Courier New"/>
                <a:ea typeface="Courier New"/>
                <a:cs typeface="Courier New"/>
                <a:sym typeface="Courier New"/>
              </a:rPr>
              <a:t>df[</a:t>
            </a:r>
            <a:r>
              <a:rPr b="0" i="0" lang="en-US" sz="1800" u="none" cap="none" strike="noStrike">
                <a:solidFill>
                  <a:srgbClr val="BA2121"/>
                </a:solidFill>
                <a:latin typeface="Courier New"/>
                <a:ea typeface="Courier New"/>
                <a:cs typeface="Courier New"/>
                <a:sym typeface="Courier New"/>
              </a:rPr>
              <a:t>'SPX'</a:t>
            </a:r>
            <a:r>
              <a:rPr b="0" i="0" lang="en-US" sz="1800" u="none" cap="none" strike="noStrike">
                <a:solidFill>
                  <a:srgbClr val="333333"/>
                </a:solidFill>
                <a:latin typeface="Courier New"/>
                <a:ea typeface="Courier New"/>
                <a:cs typeface="Courier New"/>
                <a:sym typeface="Courier New"/>
              </a:rPr>
              <a:t>]</a:t>
            </a:r>
            <a:r>
              <a:rPr b="0" i="0" lang="en-US" sz="1800" u="none" cap="none" strike="noStrike">
                <a:solidFill>
                  <a:srgbClr val="666666"/>
                </a:solidFill>
                <a:latin typeface="Courier New"/>
                <a:ea typeface="Courier New"/>
                <a:cs typeface="Courier New"/>
                <a:sym typeface="Courier New"/>
              </a:rPr>
              <a:t>.</a:t>
            </a:r>
            <a:r>
              <a:rPr b="0" i="0" lang="en-US" sz="1800" u="none" cap="none" strike="noStrike">
                <a:solidFill>
                  <a:srgbClr val="333333"/>
                </a:solidFill>
                <a:latin typeface="Courier New"/>
                <a:ea typeface="Courier New"/>
                <a:cs typeface="Courier New"/>
                <a:sym typeface="Courier New"/>
              </a:rPr>
              <a:t>plot(grid</a:t>
            </a:r>
            <a:r>
              <a:rPr b="0" i="0" lang="en-US" sz="1800" u="none" cap="none" strike="noStrike">
                <a:solidFill>
                  <a:srgbClr val="666666"/>
                </a:solidFill>
                <a:latin typeface="Courier New"/>
                <a:ea typeface="Courier New"/>
                <a:cs typeface="Courier New"/>
                <a:sym typeface="Courier New"/>
              </a:rPr>
              <a:t>=</a:t>
            </a:r>
            <a:r>
              <a:rPr b="0" i="0" lang="en-US" sz="1800" u="none" cap="none" strike="noStrike">
                <a:solidFill>
                  <a:srgbClr val="008000"/>
                </a:solidFill>
                <a:latin typeface="Courier New"/>
                <a:ea typeface="Courier New"/>
                <a:cs typeface="Courier New"/>
                <a:sym typeface="Courier New"/>
              </a:rPr>
              <a:t>True</a:t>
            </a:r>
            <a:r>
              <a:rPr b="0" i="0" lang="en-US" sz="1800" u="none" cap="none" strike="noStrike">
                <a:solidFill>
                  <a:srgbClr val="333333"/>
                </a:solidFill>
                <a:latin typeface="Courier New"/>
                <a:ea typeface="Courier New"/>
                <a:cs typeface="Courier New"/>
                <a:sym typeface="Courier New"/>
              </a:rPr>
              <a:t>,figsize</a:t>
            </a:r>
            <a:r>
              <a:rPr b="0" i="0" lang="en-US" sz="1800" u="none" cap="none" strike="noStrike">
                <a:solidFill>
                  <a:srgbClr val="666666"/>
                </a:solidFill>
                <a:latin typeface="Courier New"/>
                <a:ea typeface="Courier New"/>
                <a:cs typeface="Courier New"/>
                <a:sym typeface="Courier New"/>
              </a:rPr>
              <a:t>=</a:t>
            </a:r>
            <a:r>
              <a:rPr b="0" i="0" lang="en-US" sz="1800" u="none" cap="none" strike="noStrike">
                <a:solidFill>
                  <a:srgbClr val="333333"/>
                </a:solidFill>
                <a:latin typeface="Courier New"/>
                <a:ea typeface="Courier New"/>
                <a:cs typeface="Courier New"/>
                <a:sym typeface="Courier New"/>
              </a:rPr>
              <a:t>(</a:t>
            </a:r>
            <a:r>
              <a:rPr b="0" i="0" lang="en-US" sz="1800" u="none" cap="none" strike="noStrike">
                <a:solidFill>
                  <a:srgbClr val="666666"/>
                </a:solidFill>
                <a:latin typeface="Courier New"/>
                <a:ea typeface="Courier New"/>
                <a:cs typeface="Courier New"/>
                <a:sym typeface="Courier New"/>
              </a:rPr>
              <a:t>8</a:t>
            </a:r>
            <a:r>
              <a:rPr b="0" i="0" lang="en-US" sz="1800" u="none" cap="none" strike="noStrike">
                <a:solidFill>
                  <a:srgbClr val="333333"/>
                </a:solidFill>
                <a:latin typeface="Courier New"/>
                <a:ea typeface="Courier New"/>
                <a:cs typeface="Courier New"/>
                <a:sym typeface="Courier New"/>
              </a:rPr>
              <a:t>,</a:t>
            </a:r>
            <a:r>
              <a:rPr b="0" i="0" lang="en-US" sz="1800" u="none" cap="none" strike="noStrike">
                <a:solidFill>
                  <a:srgbClr val="666666"/>
                </a:solidFill>
                <a:latin typeface="Courier New"/>
                <a:ea typeface="Courier New"/>
                <a:cs typeface="Courier New"/>
                <a:sym typeface="Courier New"/>
              </a:rPr>
              <a:t>5</a:t>
            </a:r>
            <a:r>
              <a:rPr b="0" i="0" lang="en-US" sz="1800" u="none" cap="none" strike="noStrike">
                <a:solidFill>
                  <a:srgbClr val="333333"/>
                </a:solidFill>
                <a:latin typeface="Courier New"/>
                <a:ea typeface="Courier New"/>
                <a:cs typeface="Courier New"/>
                <a:sym typeface="Courier New"/>
              </a:rPr>
              <a:t>))</a:t>
            </a:r>
          </a:p>
        </p:txBody>
      </p:sp>
      <p:sp>
        <p:nvSpPr>
          <p:cNvPr id="141" name="Shape 141"/>
          <p:cNvSpPr txBox="1"/>
          <p:nvPr/>
        </p:nvSpPr>
        <p:spPr>
          <a:xfrm>
            <a:off x="609600" y="2438400"/>
            <a:ext cx="3124200" cy="3123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ourier New"/>
                <a:ea typeface="Courier New"/>
                <a:cs typeface="Courier New"/>
                <a:sym typeface="Courier New"/>
              </a:rPr>
              <a:t>Explain:  This is the S&amp;P 500 Index, the data that will be used as the overall market index.  The index value is calculated for a 10 year period from 01 JAN 2007 to 28 APR 2017</a:t>
            </a:r>
          </a:p>
        </p:txBody>
      </p:sp>
      <p:pic>
        <p:nvPicPr>
          <p:cNvPr descr="Screen Clipping" id="142" name="Shape 142"/>
          <p:cNvPicPr preferRelativeResize="0"/>
          <p:nvPr>
            <p:ph idx="1" type="body"/>
          </p:nvPr>
        </p:nvPicPr>
        <p:blipFill rotWithShape="1">
          <a:blip r:embed="rId3">
            <a:alphaModFix/>
          </a:blip>
          <a:srcRect b="0" l="0" r="0" t="0"/>
          <a:stretch/>
        </p:blipFill>
        <p:spPr>
          <a:xfrm>
            <a:off x="3703685" y="2623066"/>
            <a:ext cx="4820322" cy="34199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