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7" r:id="rId2"/>
    <p:sldId id="650" r:id="rId3"/>
    <p:sldId id="698" r:id="rId4"/>
    <p:sldId id="606" r:id="rId5"/>
    <p:sldId id="721" r:id="rId6"/>
    <p:sldId id="722" r:id="rId7"/>
    <p:sldId id="723" r:id="rId8"/>
    <p:sldId id="733" r:id="rId9"/>
    <p:sldId id="734" r:id="rId10"/>
    <p:sldId id="724" r:id="rId11"/>
    <p:sldId id="725" r:id="rId12"/>
    <p:sldId id="726" r:id="rId13"/>
    <p:sldId id="727" r:id="rId14"/>
    <p:sldId id="728" r:id="rId15"/>
    <p:sldId id="729" r:id="rId16"/>
    <p:sldId id="730" r:id="rId17"/>
    <p:sldId id="731" r:id="rId18"/>
    <p:sldId id="732" r:id="rId19"/>
    <p:sldId id="735" r:id="rId20"/>
    <p:sldId id="736" r:id="rId21"/>
    <p:sldId id="737" r:id="rId22"/>
    <p:sldId id="738" r:id="rId23"/>
    <p:sldId id="739" r:id="rId24"/>
    <p:sldId id="740" r:id="rId25"/>
    <p:sldId id="741" r:id="rId26"/>
    <p:sldId id="742" r:id="rId27"/>
    <p:sldId id="743" r:id="rId28"/>
    <p:sldId id="744" r:id="rId2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3825" autoAdjust="0"/>
  </p:normalViewPr>
  <p:slideViewPr>
    <p:cSldViewPr>
      <p:cViewPr varScale="1">
        <p:scale>
          <a:sx n="62" d="100"/>
          <a:sy n="62" d="100"/>
        </p:scale>
        <p:origin x="616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8D8B74A-6E5E-468A-80B2-9B24B7069840}" type="datetimeFigureOut">
              <a:rPr lang="en-US" smtClean="0"/>
              <a:pPr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FCA70BC-9FB9-4AA7-8A2A-827C74EE789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0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702256C-C956-4C53-A3C5-499E3491123A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8C81B81-F266-43F7-BBFF-24E9DF9873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5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1ED9-3D08-4E8F-A333-AC80F87524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81B81-F266-43F7-BBFF-24E9DF9873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5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6613-D117-4B26-8716-A79E5DF21F9D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2B18-7484-4826-ACD0-DBE1F7E0A9E7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63A4-F03F-451C-A7A7-135C5E49F01A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2B59-D736-4086-94C8-80A1D7DE9550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F689-6857-46E2-BACD-C2204C0370F2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C386-5CA8-418B-B72C-00E8278FF0A1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236F-5AB6-4687-9A54-EFB78614D5F0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84B9-FBF0-4E35-99CE-76417C9E91A7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1169-DA89-40FD-8F16-B8F5E2062F2F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637C-FFC0-40FE-8E96-0A2E712387D9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6762-23A5-4C17-A786-A464CEB04628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5EF4-C28D-489C-BE85-C8807AA9012C}" type="datetime1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DEE-2235-41B4-99BD-23420315949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MSIPCMContentMarking" descr="{&quot;HashCode&quot;:1186230005,&quot;Placement&quot;:&quot;Footer&quot;,&quot;Top&quot;:519.343,&quot;Left&quot;:445.0312,&quot;SlideWidth&quot;:960,&quot;SlideHeight&quot;:540}">
            <a:extLst>
              <a:ext uri="{FF2B5EF4-FFF2-40B4-BE49-F238E27FC236}">
                <a16:creationId xmlns:a16="http://schemas.microsoft.com/office/drawing/2014/main" id="{01F01AC9-F621-4DEE-8ECB-BF0A8EF310DE}"/>
              </a:ext>
            </a:extLst>
          </p:cNvPr>
          <p:cNvSpPr txBox="1"/>
          <p:nvPr userDrawn="1"/>
        </p:nvSpPr>
        <p:spPr>
          <a:xfrm>
            <a:off x="5651896" y="6595656"/>
            <a:ext cx="88820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CR" sz="1000">
                <a:solidFill>
                  <a:srgbClr val="000000"/>
                </a:solidFill>
                <a:latin typeface="Calibri" panose="020F0502020204030204" pitchFamily="34" charset="0"/>
              </a:rPr>
              <a:t>Uso Interno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60020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/>
              <a:t>Teoría</a:t>
            </a:r>
            <a:r>
              <a:rPr lang="en-US" dirty="0"/>
              <a:t> </a:t>
            </a:r>
            <a:r>
              <a:rPr lang="en-US" dirty="0" err="1"/>
              <a:t>Macroeconómica</a:t>
            </a:r>
            <a:br>
              <a:rPr lang="en-US" dirty="0"/>
            </a:br>
            <a:r>
              <a:rPr lang="en-US" sz="2800" dirty="0"/>
              <a:t>I </a:t>
            </a:r>
            <a:r>
              <a:rPr lang="en-US" sz="2800" dirty="0" err="1"/>
              <a:t>Semestre</a:t>
            </a:r>
            <a:r>
              <a:rPr lang="en-US" sz="2800" dirty="0"/>
              <a:t>, 2023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898989"/>
                </a:solidFill>
              </a:rPr>
              <a:t>Profesor</a:t>
            </a:r>
            <a:r>
              <a:rPr lang="en-US" dirty="0">
                <a:solidFill>
                  <a:srgbClr val="898989"/>
                </a:solidFill>
              </a:rPr>
              <a:t>: J</a:t>
            </a:r>
            <a:r>
              <a:rPr lang="is-IS" dirty="0">
                <a:solidFill>
                  <a:srgbClr val="898989"/>
                </a:solidFill>
              </a:rPr>
              <a:t>onathan Garita</a:t>
            </a:r>
          </a:p>
          <a:p>
            <a:r>
              <a:rPr lang="is-IS" dirty="0">
                <a:solidFill>
                  <a:srgbClr val="898989"/>
                </a:solidFill>
              </a:rPr>
              <a:t>Oferta laboral</a:t>
            </a:r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31AE-7228-459E-930D-280FCF4EE67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4A52-845A-135A-DA16-948E3FFF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Evolución de las tasas de participación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0191B7-78FB-4B72-2A63-65A0E9C1D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637" y="1395226"/>
            <a:ext cx="6834727" cy="50057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B4EFA-341A-CDA4-57F3-F27797EB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B26F19-DD9F-0FEE-F07E-880B3224FE68}"/>
              </a:ext>
            </a:extLst>
          </p:cNvPr>
          <p:cNvSpPr txBox="1">
            <a:spLocks/>
          </p:cNvSpPr>
          <p:nvPr/>
        </p:nvSpPr>
        <p:spPr>
          <a:xfrm>
            <a:off x="1790700" y="5610691"/>
            <a:ext cx="8610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087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9CF5-ADE3-079E-999A-1DC92B8B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Con heterogeneidad entre mujeres y hombres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9982-AA2B-105B-F378-3498A72E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EBBE9-45AB-7D0F-BC6C-29C04477F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34"/>
          <a:stretch/>
        </p:blipFill>
        <p:spPr>
          <a:xfrm>
            <a:off x="1559859" y="2158210"/>
            <a:ext cx="3854214" cy="3457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15566E-61E2-5559-C606-B6D1C6930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859" y="2158210"/>
            <a:ext cx="4794494" cy="34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3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6DBA3-2F7C-2F74-C17F-5ED9042D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0BDF27-F765-2DF0-DA2B-E1EC97A1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71" y="152401"/>
            <a:ext cx="8452465" cy="327659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156884-D1CB-EE79-9831-5BD5EA4C7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68336" y="2667000"/>
            <a:ext cx="3124200" cy="3980266"/>
          </a:xfrm>
        </p:spPr>
      </p:pic>
    </p:spTree>
    <p:extLst>
      <p:ext uri="{BB962C8B-B14F-4D97-AF65-F5344CB8AC3E}">
        <p14:creationId xmlns:p14="http://schemas.microsoft.com/office/powerpoint/2010/main" val="329475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CDEB-2383-89E4-2E06-BE9C51D7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s-CR" dirty="0"/>
              <a:t>Aunque todavía falta camino en muchas economías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C340A-5A54-E1C8-D40E-1873BB0A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5DB3F-8902-E236-67AC-3DF2CA341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2601"/>
            <a:ext cx="9677400" cy="466764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908F34-08A2-BC78-7068-7E0E84CF5CD8}"/>
              </a:ext>
            </a:extLst>
          </p:cNvPr>
          <p:cNvSpPr txBox="1">
            <a:spLocks/>
          </p:cNvSpPr>
          <p:nvPr/>
        </p:nvSpPr>
        <p:spPr>
          <a:xfrm>
            <a:off x="1981200" y="1336230"/>
            <a:ext cx="7924800" cy="416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sz="2000" dirty="0"/>
              <a:t>Porcentaje de la fuerza laboral mujeres (% del total fuerza laboral)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745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691F-7706-A2C0-3F0E-2F0468F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Ocio y producción doméstica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BE98-C752-1C1F-DFF5-2E1D65E7D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668000" cy="3048000"/>
          </a:xfrm>
        </p:spPr>
        <p:txBody>
          <a:bodyPr>
            <a:normAutofit/>
          </a:bodyPr>
          <a:lstStyle/>
          <a:p>
            <a:r>
              <a:rPr lang="es-CR" sz="2400" dirty="0"/>
              <a:t>Dada la tendencia decreciente en horas ¿se dedica más tiempo al ocio y otras actividades?</a:t>
            </a:r>
          </a:p>
          <a:p>
            <a:r>
              <a:rPr lang="es-CR" sz="2400" dirty="0"/>
              <a:t>Francis y Ramey (2009): el incremento en ocio en EE.UU. ha sido limitado 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D7005-44E9-9556-E8C8-881481BD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16F49-3F2D-2F29-B0F6-6FCA5E02C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098" y="2650686"/>
            <a:ext cx="5639003" cy="39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3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691F-7706-A2C0-3F0E-2F0468FD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Ocio y producción doméstica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BE98-C752-1C1F-DFF5-2E1D65E7D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39043"/>
            <a:ext cx="11582400" cy="2775758"/>
          </a:xfrm>
        </p:spPr>
        <p:txBody>
          <a:bodyPr>
            <a:normAutofit/>
          </a:bodyPr>
          <a:lstStyle/>
          <a:p>
            <a:r>
              <a:rPr lang="es-CR" sz="2400" dirty="0"/>
              <a:t>Hombres: mayor producción doméstica, ocio relativamente estable</a:t>
            </a:r>
          </a:p>
          <a:p>
            <a:r>
              <a:rPr lang="es-CR" sz="2400" dirty="0"/>
              <a:t>Mujeres: mayor trabajo, menos ocio y mucho menos producción doméstica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D7005-44E9-9556-E8C8-881481BD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61C6B-CBB4-844E-A24A-E69AFBCD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83229"/>
            <a:ext cx="5526262" cy="3764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931B2A-B52C-4194-A6C1-60BA9636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3" y="2571027"/>
            <a:ext cx="5181600" cy="36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3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4133FEA7-1BAC-4E59-97F1-A3A789C82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6572"/>
            <a:ext cx="6096000" cy="65314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98B16-57B8-ADDA-1E49-E281262B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8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A8377-18C7-9DEC-BF5C-67BFCA96F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381000"/>
            <a:ext cx="11008586" cy="5562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2453E-D6A8-92E5-F097-48158C28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E02888-DC19-364C-24FA-4935CA1C3133}"/>
              </a:ext>
            </a:extLst>
          </p:cNvPr>
          <p:cNvSpPr txBox="1">
            <a:spLocks/>
          </p:cNvSpPr>
          <p:nvPr/>
        </p:nvSpPr>
        <p:spPr>
          <a:xfrm>
            <a:off x="4114800" y="5939980"/>
            <a:ext cx="7924800" cy="416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sz="1600" dirty="0"/>
              <a:t>Fuente: Cuenta satélite del trabajo doméstico no remunerado 2017 del BCCR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19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2453E-D6A8-92E5-F097-48158C28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E02888-DC19-364C-24FA-4935CA1C3133}"/>
              </a:ext>
            </a:extLst>
          </p:cNvPr>
          <p:cNvSpPr txBox="1">
            <a:spLocks/>
          </p:cNvSpPr>
          <p:nvPr/>
        </p:nvSpPr>
        <p:spPr>
          <a:xfrm>
            <a:off x="4114800" y="5939980"/>
            <a:ext cx="7924800" cy="416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R" sz="1600" dirty="0"/>
              <a:t>Fuente: Cuenta satélite del trabajo doméstico no remunerado 2017 del BCCR</a:t>
            </a:r>
            <a:endParaRPr lang="en-US" sz="1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D9D6E7-9184-3BFC-3FFB-32CDCA6BB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866" y="309209"/>
            <a:ext cx="10432267" cy="5654978"/>
          </a:xfrm>
        </p:spPr>
      </p:pic>
    </p:spTree>
    <p:extLst>
      <p:ext uri="{BB962C8B-B14F-4D97-AF65-F5344CB8AC3E}">
        <p14:creationId xmlns:p14="http://schemas.microsoft.com/office/powerpoint/2010/main" val="380411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3730-5619-FBD8-CEC6-8111B201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¿Está Europa en una recesión prolongada?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ACFD-EA55-4CE9-7997-AFC5FEA1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58" y="1295400"/>
            <a:ext cx="10972800" cy="4525963"/>
          </a:xfrm>
        </p:spPr>
        <p:txBody>
          <a:bodyPr/>
          <a:lstStyle/>
          <a:p>
            <a:r>
              <a:rPr lang="es-CR" dirty="0"/>
              <a:t>Las horas trabajadas por persona son mucho más bajas que en EE.UU.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008F1-1FB8-AD1F-49CA-AA5CA3B8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C95CD-B396-B9D5-2318-A5B63AE2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1" y="2089333"/>
            <a:ext cx="5174089" cy="476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1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Dinámica</a:t>
            </a:r>
            <a:r>
              <a:rPr lang="en-US" dirty="0"/>
              <a:t> de </a:t>
            </a:r>
            <a:r>
              <a:rPr lang="en-US" dirty="0" err="1"/>
              <a:t>corto</a:t>
            </a:r>
            <a:r>
              <a:rPr lang="en-US" dirty="0"/>
              <a:t> y largo </a:t>
            </a:r>
            <a:r>
              <a:rPr lang="en-US" dirty="0" err="1"/>
              <a:t>plazo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17638"/>
                <a:ext cx="11201400" cy="50593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En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corto</a:t>
                </a:r>
                <a:r>
                  <a:rPr lang="en-US" dirty="0"/>
                  <a:t> </a:t>
                </a:r>
                <a:r>
                  <a:rPr lang="en-US" dirty="0" err="1"/>
                  <a:t>plazo</a:t>
                </a:r>
                <a:r>
                  <a:rPr lang="en-US" dirty="0"/>
                  <a:t>, </a:t>
                </a:r>
                <a:r>
                  <a:rPr lang="en-US" dirty="0" err="1"/>
                  <a:t>cambios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salarios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Tienen </a:t>
                </a:r>
                <a:r>
                  <a:rPr lang="en-US" dirty="0" err="1"/>
                  <a:t>efecto</a:t>
                </a:r>
                <a:r>
                  <a:rPr lang="en-US" dirty="0"/>
                  <a:t> </a:t>
                </a:r>
                <a:r>
                  <a:rPr lang="en-US" dirty="0" err="1"/>
                  <a:t>pequeño</a:t>
                </a:r>
                <a:r>
                  <a:rPr lang="en-US" dirty="0"/>
                  <a:t> </a:t>
                </a:r>
                <a:r>
                  <a:rPr lang="en-US" dirty="0" err="1"/>
                  <a:t>sobre</a:t>
                </a:r>
                <a:r>
                  <a:rPr lang="en-US" dirty="0"/>
                  <a:t> la </a:t>
                </a:r>
                <a:r>
                  <a:rPr lang="en-US" dirty="0" err="1"/>
                  <a:t>riqueza</a:t>
                </a:r>
                <a:r>
                  <a:rPr lang="en-US" dirty="0"/>
                  <a:t> </a:t>
                </a:r>
                <a:r>
                  <a:rPr lang="en-US" dirty="0" err="1"/>
                  <a:t>vitalicia</a:t>
                </a:r>
                <a:endParaRPr lang="en-US" dirty="0"/>
              </a:p>
              <a:p>
                <a:pPr lvl="1"/>
                <a:r>
                  <a:rPr lang="en-US" dirty="0" err="1"/>
                  <a:t>Efecto</a:t>
                </a:r>
                <a:r>
                  <a:rPr lang="en-US" dirty="0"/>
                  <a:t> </a:t>
                </a:r>
                <a:r>
                  <a:rPr lang="en-US" dirty="0" err="1"/>
                  <a:t>ingreso</a:t>
                </a:r>
                <a:r>
                  <a:rPr lang="en-US" dirty="0"/>
                  <a:t> es </a:t>
                </a:r>
                <a:r>
                  <a:rPr lang="en-US" dirty="0" err="1"/>
                  <a:t>pequeño</a:t>
                </a:r>
                <a:endParaRPr lang="en-US" dirty="0"/>
              </a:p>
              <a:p>
                <a:pPr lvl="1"/>
                <a:r>
                  <a:rPr lang="en-US" dirty="0" err="1"/>
                  <a:t>Efecto</a:t>
                </a:r>
                <a:r>
                  <a:rPr lang="en-US" dirty="0"/>
                  <a:t> </a:t>
                </a:r>
                <a:r>
                  <a:rPr lang="en-US" dirty="0" err="1"/>
                  <a:t>sustitución</a:t>
                </a:r>
                <a:r>
                  <a:rPr lang="en-US" dirty="0"/>
                  <a:t> </a:t>
                </a:r>
                <a:r>
                  <a:rPr lang="en-US" dirty="0" err="1"/>
                  <a:t>domina</a:t>
                </a:r>
                <a:endParaRPr lang="en-US" dirty="0"/>
              </a:p>
              <a:p>
                <a:r>
                  <a:rPr lang="en-US" dirty="0"/>
                  <a:t>En </a:t>
                </a:r>
                <a:r>
                  <a:rPr lang="en-US" dirty="0" err="1"/>
                  <a:t>el</a:t>
                </a:r>
                <a:r>
                  <a:rPr lang="en-US" dirty="0"/>
                  <a:t> largo </a:t>
                </a:r>
                <a:r>
                  <a:rPr lang="en-US" dirty="0" err="1"/>
                  <a:t>plazo</a:t>
                </a:r>
                <a:r>
                  <a:rPr lang="en-US" dirty="0"/>
                  <a:t>, </a:t>
                </a:r>
                <a:r>
                  <a:rPr lang="en-US" dirty="0" err="1"/>
                  <a:t>cambios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salarios</a:t>
                </a:r>
                <a:endParaRPr lang="en-US" dirty="0"/>
              </a:p>
              <a:p>
                <a:pPr lvl="1"/>
                <a:r>
                  <a:rPr lang="en-US" dirty="0"/>
                  <a:t>Tienen </a:t>
                </a:r>
                <a:r>
                  <a:rPr lang="en-US" dirty="0" err="1"/>
                  <a:t>efectos</a:t>
                </a:r>
                <a:r>
                  <a:rPr lang="en-US" dirty="0"/>
                  <a:t> considerable </a:t>
                </a:r>
                <a:r>
                  <a:rPr lang="en-US" dirty="0" err="1"/>
                  <a:t>en</a:t>
                </a:r>
                <a:r>
                  <a:rPr lang="en-US" dirty="0"/>
                  <a:t> la </a:t>
                </a:r>
                <a:r>
                  <a:rPr lang="en-US" dirty="0" err="1"/>
                  <a:t>riqueza</a:t>
                </a:r>
                <a:r>
                  <a:rPr lang="en-US" dirty="0"/>
                  <a:t> </a:t>
                </a:r>
                <a:r>
                  <a:rPr lang="en-US" dirty="0" err="1"/>
                  <a:t>vitalicia</a:t>
                </a:r>
                <a:endParaRPr lang="en-US" dirty="0"/>
              </a:p>
              <a:p>
                <a:pPr lvl="1"/>
                <a:r>
                  <a:rPr lang="en-US" dirty="0"/>
                  <a:t>El </a:t>
                </a:r>
                <a:r>
                  <a:rPr lang="en-US" dirty="0" err="1"/>
                  <a:t>efecto</a:t>
                </a:r>
                <a:r>
                  <a:rPr lang="en-US" dirty="0"/>
                  <a:t> </a:t>
                </a:r>
                <a:r>
                  <a:rPr lang="en-US" dirty="0" err="1"/>
                  <a:t>ingreso</a:t>
                </a:r>
                <a:r>
                  <a:rPr lang="en-US" dirty="0"/>
                  <a:t> es </a:t>
                </a:r>
                <a:r>
                  <a:rPr lang="en-US" dirty="0" err="1"/>
                  <a:t>sustancial</a:t>
                </a:r>
                <a:endParaRPr lang="en-US" dirty="0"/>
              </a:p>
              <a:p>
                <a:pPr lvl="1"/>
                <a:r>
                  <a:rPr lang="en-US" dirty="0"/>
                  <a:t>No es claro </a:t>
                </a:r>
                <a:r>
                  <a:rPr lang="en-US" dirty="0" err="1"/>
                  <a:t>cuál</a:t>
                </a:r>
                <a:r>
                  <a:rPr lang="en-US" dirty="0"/>
                  <a:t> </a:t>
                </a:r>
                <a:r>
                  <a:rPr lang="en-US" dirty="0" err="1"/>
                  <a:t>efecto</a:t>
                </a:r>
                <a:r>
                  <a:rPr lang="en-US" dirty="0"/>
                  <a:t> </a:t>
                </a:r>
                <a:r>
                  <a:rPr lang="en-US" dirty="0" err="1"/>
                  <a:t>domina</a:t>
                </a:r>
                <a:r>
                  <a:rPr lang="en-US" dirty="0"/>
                  <a:t> (</a:t>
                </a:r>
                <a:r>
                  <a:rPr lang="en-US" dirty="0" err="1"/>
                  <a:t>depende</a:t>
                </a:r>
                <a:r>
                  <a:rPr lang="en-US" dirty="0"/>
                  <a:t> de la forma de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17638"/>
                <a:ext cx="11201400" cy="5059362"/>
              </a:xfrm>
              <a:blipFill>
                <a:blip r:embed="rId2"/>
                <a:stretch>
                  <a:fillRect l="-1252" t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3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86C1-333B-49D5-4BA3-FC3BE779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¿Está Europa en una recesión prolongada?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09014-B417-CB96-77ED-588FBD1CE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R" dirty="0"/>
                  <a:t>Prescott (2002) argumenta que Europa está en una depresión relativo a EE.UU.</a:t>
                </a:r>
              </a:p>
              <a:p>
                <a:pPr lvl="1"/>
                <a:r>
                  <a:rPr lang="es-CR" dirty="0"/>
                  <a:t>El PIB europeo es 30% por debajo de EE.UU.</a:t>
                </a:r>
              </a:p>
              <a:p>
                <a:r>
                  <a:rPr lang="es-CR" dirty="0"/>
                  <a:t>Marco contable: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s-CR" i="1" u="sng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R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i="1" u="sng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R" i="1" u="sng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R" i="1" u="sng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i="1" u="sng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R" i="1" u="sng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i="1" u="sng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s-CR" i="1" u="sng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i="1" u="sng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CR" i="1" u="sng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i="1" u="sng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s-CR" i="1" u="sng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R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i="1" u="sng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R" i="1" u="sng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u="sng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i="1" u="sng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R" i="1" u="sng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i="1" u="sng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u="sng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sng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u="sng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u="sng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u="sng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u="sng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i="1" u="sng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s-CR" i="1" u="sng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R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R" i="1" u="sng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CR" i="1" u="sng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CR" i="1" u="sng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R" i="1" u="sng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R" i="1" u="sng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R" i="1" u="sng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CR" i="1" u="sng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CR" i="1" u="sng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s-CR" i="1" u="sng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R" i="1" u="sng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s-CR" i="1" u="sng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CR" b="0" i="1" u="sng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s-CR" i="1" u="sng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s-CR" i="1" u="sng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R" i="1" u="sng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CR" i="1" u="sng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s-CR" i="1" u="sng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s-CR" i="1" u="sng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CR" i="1" u="sng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s-CR" b="0" i="1" u="sng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s-CR" i="1" u="sng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u="sng" dirty="0">
                  <a:latin typeface="Cambria Math" panose="02040503050406030204" pitchFamily="18" charset="0"/>
                </a:endParaRPr>
              </a:p>
              <a:p>
                <a:r>
                  <a:rPr lang="es-CR" dirty="0"/>
                  <a:t>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CR" dirty="0"/>
                  <a:t> el crecimiento tendencial.</a:t>
                </a:r>
              </a:p>
              <a:p>
                <a:r>
                  <a:rPr lang="es-CR" dirty="0"/>
                  <a:t>Descompone el crecimiento económico en diferentes factores</a:t>
                </a:r>
                <a:endParaRPr lang="es-CR" i="1" dirty="0">
                  <a:latin typeface="Cambria Math" panose="02040503050406030204" pitchFamily="18" charset="0"/>
                </a:endParaRPr>
              </a:p>
              <a:p>
                <a:endParaRPr lang="es-C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09014-B417-CB96-77ED-588FBD1CE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3504" b="-215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B10D3-E0E0-5816-C8CB-4CCF017D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3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D70A76-A4D7-492A-9465-09C69951D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300" y="259683"/>
            <a:ext cx="6375400" cy="65983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FB111-54C8-02BC-5956-E0A8B201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16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48CF-E5BE-CAE6-AA1D-46870ED1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Horas trabajadas en Europa vs. EE.UU.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AD3E05-7ACB-6D37-BE8C-7702F4EB4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295400"/>
            <a:ext cx="8925622" cy="5181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2754B-0FE6-A271-C42D-783D49FC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90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85BF-BFE3-D0D8-7084-613D679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La brecha en horas no parece ser explicada por aumentos de desempleo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855015-F994-3ED0-ACAB-5C3C964F0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301" y="1830388"/>
            <a:ext cx="5211397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5AC48-FE1F-EB66-83E6-6104C71A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20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728A9B-4076-687C-AD4D-BCF8DB18E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876" y="0"/>
            <a:ext cx="7125124" cy="6629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E324C-1A34-0F7A-96DC-2948C64E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3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90B2-3A87-E76E-8925-5579D394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La mayoría de la diferencia en la estructura laboral en trabajadores jóvenes y viejos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5FA143-F8CD-C1FB-C849-1CA180B8E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953" y="1600200"/>
            <a:ext cx="4626094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02013-6552-CDCB-282B-BCDDDA86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83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A6FC-6E8E-B2FD-6F98-CB35B90F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Entonces: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B52E-54E2-1E7C-A79A-05E8DB1EF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Las horas per cápita son 30% menores en Europa</a:t>
            </a:r>
          </a:p>
          <a:p>
            <a:pPr lvl="1"/>
            <a:r>
              <a:rPr lang="es-CR" dirty="0"/>
              <a:t>Las personas trabajadoras europeas trabajan menos</a:t>
            </a:r>
          </a:p>
          <a:p>
            <a:pPr lvl="1"/>
            <a:r>
              <a:rPr lang="es-CR" dirty="0"/>
              <a:t>El desempleo europeo es más alto (pero no explica mucho)</a:t>
            </a:r>
          </a:p>
          <a:p>
            <a:pPr lvl="1"/>
            <a:r>
              <a:rPr lang="es-CR" dirty="0"/>
              <a:t>Hay una menor participación laboral relativa a EE.UU.</a:t>
            </a:r>
          </a:p>
          <a:p>
            <a:pPr lvl="1"/>
            <a:r>
              <a:rPr lang="es-CR" dirty="0"/>
              <a:t>Hay una fuerza laboral más pequeña relativa a la población</a:t>
            </a:r>
          </a:p>
          <a:p>
            <a:r>
              <a:rPr lang="es-CR" dirty="0"/>
              <a:t>Hay diferencias en la estructura de empleo concentrada en personas jóvenes y viejas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68092-4B57-A8EF-D316-C80CDB59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86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3819-1989-6C3B-0E9C-AEA02A69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Posibles explicaciones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8970-2354-7846-D03B-4C35639A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66018"/>
            <a:ext cx="10972800" cy="5310982"/>
          </a:xfrm>
        </p:spPr>
        <p:txBody>
          <a:bodyPr>
            <a:normAutofit fontScale="85000" lnSpcReduction="10000"/>
          </a:bodyPr>
          <a:lstStyle/>
          <a:p>
            <a:r>
              <a:rPr lang="es-CR" dirty="0"/>
              <a:t>Diferencias de preferencias y cultura</a:t>
            </a:r>
          </a:p>
          <a:p>
            <a:r>
              <a:rPr lang="es-CR" dirty="0"/>
              <a:t>Diferentes normas sociales</a:t>
            </a:r>
          </a:p>
          <a:p>
            <a:pPr lvl="1"/>
            <a:r>
              <a:rPr lang="es-CR" dirty="0"/>
              <a:t>Problema de coordinación: trabajo menos si vos también</a:t>
            </a:r>
          </a:p>
          <a:p>
            <a:pPr lvl="1"/>
            <a:r>
              <a:rPr lang="es-CR" dirty="0"/>
              <a:t>Posiblemente los sindicatos han ayudado a resolver este problema</a:t>
            </a:r>
          </a:p>
          <a:p>
            <a:r>
              <a:rPr lang="es-CR" dirty="0"/>
              <a:t>Una red de seguridad social más generosa (seguro de desempleo, salud)</a:t>
            </a:r>
          </a:p>
          <a:p>
            <a:pPr lvl="1"/>
            <a:r>
              <a:rPr lang="es-CR" dirty="0"/>
              <a:t>Menor incentivo para trabajar</a:t>
            </a:r>
          </a:p>
          <a:p>
            <a:r>
              <a:rPr lang="es-CR" dirty="0"/>
              <a:t>Un salario mínimo alto</a:t>
            </a:r>
          </a:p>
          <a:p>
            <a:pPr lvl="1"/>
            <a:r>
              <a:rPr lang="es-CR" dirty="0"/>
              <a:t>Los trabajadores de baja productividad (jóvenes y viejos) excluidos del mercado</a:t>
            </a:r>
          </a:p>
          <a:p>
            <a:r>
              <a:rPr lang="es-CR" dirty="0"/>
              <a:t>Costos de contratación y despido generan costos de ajuste</a:t>
            </a:r>
          </a:p>
          <a:p>
            <a:r>
              <a:rPr lang="es-CR" dirty="0"/>
              <a:t>Impuestos más altos</a:t>
            </a:r>
          </a:p>
          <a:p>
            <a:pPr lvl="1"/>
            <a:r>
              <a:rPr lang="es-CR" dirty="0"/>
              <a:t>Distorsionan la elección de ocio/consumo del hogar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8CB8A-634F-71FD-CFF0-88FEE5D1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67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8FB6-9A3D-E07E-051E-70B8E39F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1F12-ABF7-26C6-7749-7BDBEE75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95D7A-507C-B300-86AC-CBD997E8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9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7571"/>
                <a:ext cx="11582400" cy="52857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Suponga: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En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caso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Que </a:t>
                </a:r>
                <a:r>
                  <a:rPr lang="en-US" dirty="0" err="1"/>
                  <a:t>simplifica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El </a:t>
                </a:r>
                <a:r>
                  <a:rPr lang="en-US" dirty="0" err="1"/>
                  <a:t>efecto</a:t>
                </a:r>
                <a:r>
                  <a:rPr lang="en-US" dirty="0"/>
                  <a:t> </a:t>
                </a:r>
                <a:r>
                  <a:rPr lang="en-US" dirty="0" err="1"/>
                  <a:t>ingreso</a:t>
                </a:r>
                <a:r>
                  <a:rPr lang="en-US" dirty="0"/>
                  <a:t> y </a:t>
                </a:r>
                <a:r>
                  <a:rPr lang="en-US" dirty="0" err="1"/>
                  <a:t>sustituci</a:t>
                </a:r>
                <a:r>
                  <a:rPr lang="es-CR" dirty="0" err="1"/>
                  <a:t>ón</a:t>
                </a:r>
                <a:r>
                  <a:rPr lang="es-CR" dirty="0"/>
                  <a:t> son exactamente iguales, por lo que la oferta laboral no se afecta por cambios en el salario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7571"/>
                <a:ext cx="11582400" cy="5285791"/>
              </a:xfrm>
              <a:blipFill>
                <a:blip r:embed="rId2"/>
                <a:stretch>
                  <a:fillRect l="-1211" t="-1499" r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1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definiciones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0788"/>
            <a:ext cx="10972800" cy="5362573"/>
          </a:xfrm>
        </p:spPr>
        <p:txBody>
          <a:bodyPr>
            <a:normAutofit/>
          </a:bodyPr>
          <a:lstStyle/>
          <a:p>
            <a:r>
              <a:rPr lang="en-US" b="1" dirty="0" err="1"/>
              <a:t>Fuerza</a:t>
            </a:r>
            <a:r>
              <a:rPr lang="en-US" b="1" dirty="0"/>
              <a:t> </a:t>
            </a:r>
            <a:r>
              <a:rPr lang="en-US" b="1" dirty="0" err="1"/>
              <a:t>laboral</a:t>
            </a:r>
            <a:r>
              <a:rPr lang="en-US" b="1" dirty="0"/>
              <a:t>: </a:t>
            </a:r>
            <a:r>
              <a:rPr lang="en-US" dirty="0"/>
              <a:t>personas </a:t>
            </a:r>
            <a:r>
              <a:rPr lang="en-US" dirty="0" err="1"/>
              <a:t>empleadas</a:t>
            </a:r>
            <a:r>
              <a:rPr lang="en-US" dirty="0"/>
              <a:t> y </a:t>
            </a:r>
            <a:r>
              <a:rPr lang="en-US" dirty="0" err="1"/>
              <a:t>desempleadas</a:t>
            </a:r>
            <a:r>
              <a:rPr lang="en-US" dirty="0"/>
              <a:t> (</a:t>
            </a:r>
            <a:r>
              <a:rPr lang="en-US" dirty="0" err="1"/>
              <a:t>buscan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).</a:t>
            </a:r>
          </a:p>
          <a:p>
            <a:r>
              <a:rPr lang="en-US" b="1" dirty="0"/>
              <a:t>Tasa de </a:t>
            </a:r>
            <a:r>
              <a:rPr lang="en-US" b="1" dirty="0" err="1"/>
              <a:t>participación</a:t>
            </a:r>
            <a:r>
              <a:rPr lang="en-US" b="1" dirty="0"/>
              <a:t>: </a:t>
            </a:r>
            <a:r>
              <a:rPr lang="en-US" dirty="0" err="1"/>
              <a:t>Fuerza</a:t>
            </a:r>
            <a:r>
              <a:rPr lang="en-US" dirty="0"/>
              <a:t> </a:t>
            </a:r>
            <a:r>
              <a:rPr lang="en-US" dirty="0" err="1"/>
              <a:t>laboral</a:t>
            </a:r>
            <a:r>
              <a:rPr lang="en-US" dirty="0"/>
              <a:t>/PEA.</a:t>
            </a:r>
          </a:p>
          <a:p>
            <a:r>
              <a:rPr lang="en-US" b="1" dirty="0" err="1"/>
              <a:t>Margen</a:t>
            </a:r>
            <a:r>
              <a:rPr lang="en-US" b="1" dirty="0"/>
              <a:t> </a:t>
            </a:r>
            <a:r>
              <a:rPr lang="en-US" b="1" dirty="0" err="1"/>
              <a:t>extensivo</a:t>
            </a:r>
            <a:r>
              <a:rPr lang="en-US" b="1" dirty="0"/>
              <a:t>: </a:t>
            </a:r>
            <a:r>
              <a:rPr lang="en-US" dirty="0" err="1"/>
              <a:t>número</a:t>
            </a:r>
            <a:r>
              <a:rPr lang="en-US" dirty="0"/>
              <a:t> de personas </a:t>
            </a:r>
            <a:r>
              <a:rPr lang="en-US" dirty="0" err="1"/>
              <a:t>empleadas</a:t>
            </a:r>
            <a:endParaRPr lang="en-US" dirty="0"/>
          </a:p>
          <a:p>
            <a:r>
              <a:rPr lang="en-US" b="1" dirty="0" err="1"/>
              <a:t>Margen</a:t>
            </a:r>
            <a:r>
              <a:rPr lang="en-US" b="1" dirty="0"/>
              <a:t> </a:t>
            </a:r>
            <a:r>
              <a:rPr lang="en-US" b="1" dirty="0" err="1"/>
              <a:t>intensivo</a:t>
            </a:r>
            <a:r>
              <a:rPr lang="en-US" b="1" dirty="0"/>
              <a:t>: </a:t>
            </a:r>
            <a:r>
              <a:rPr lang="en-US" dirty="0"/>
              <a:t>horas </a:t>
            </a:r>
            <a:r>
              <a:rPr lang="en-US" dirty="0" err="1"/>
              <a:t>trabajadas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personas </a:t>
            </a:r>
            <a:r>
              <a:rPr lang="en-US" dirty="0" err="1"/>
              <a:t>ocupadas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8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986B-BAE0-CBFA-1FA0-83570FA5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R" dirty="0"/>
              <a:t>Tendencias de oferta laboral (horas)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1829D-E3CB-25C9-B64D-3CA6C176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CF042A-244B-BC16-3D1B-BF866296F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1" y="1066801"/>
            <a:ext cx="6839905" cy="3962953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CA59D1-B0A1-E561-8E68-DAB3D2C9B9A4}"/>
              </a:ext>
            </a:extLst>
          </p:cNvPr>
          <p:cNvSpPr txBox="1">
            <a:spLocks/>
          </p:cNvSpPr>
          <p:nvPr/>
        </p:nvSpPr>
        <p:spPr>
          <a:xfrm>
            <a:off x="609600" y="5257800"/>
            <a:ext cx="10972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R" sz="2800" dirty="0"/>
              <a:t>Tendencia decreciente en el número de horas trabajadas vs. Productividad laboral creciente (salarios).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83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A4B9-DFC1-4B98-59A2-8882868E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Alguna heterogeneidad entre países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768106-5EB3-EC10-62E9-2B1F61127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897" y="1600201"/>
            <a:ext cx="6342206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55EFB-12A4-7379-F50A-70790E57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3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1DCB-BFC2-4E16-6658-60EF6ED8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Más evidente en economías en desarrollo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F6970-CF1B-5EEA-658E-D2AB815D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4CF077-F1F5-F5F3-2F20-052224C51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317" y="1417638"/>
            <a:ext cx="8587366" cy="5165724"/>
          </a:xfrm>
        </p:spPr>
      </p:pic>
    </p:spTree>
    <p:extLst>
      <p:ext uri="{BB962C8B-B14F-4D97-AF65-F5344CB8AC3E}">
        <p14:creationId xmlns:p14="http://schemas.microsoft.com/office/powerpoint/2010/main" val="68793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AD10-7100-70FD-1355-F3DD785B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Keynes y el efecto ingreso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4F2B-D41D-6CDF-D4F3-DC21F99D2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Keynes en 1930:</a:t>
            </a:r>
          </a:p>
          <a:p>
            <a:pPr lvl="1"/>
            <a:r>
              <a:rPr lang="es-CR" dirty="0"/>
              <a:t>“Suponga que en cien años todos, en promedio, estamos ocho veces mejor en términos económicos que ahora” (es decir, un crecimiento anual de 2%)</a:t>
            </a:r>
          </a:p>
          <a:p>
            <a:r>
              <a:rPr lang="es-CR" dirty="0"/>
              <a:t>Entonces el efecto ingreso debe dominar en el largo plazo:</a:t>
            </a:r>
          </a:p>
          <a:p>
            <a:pPr lvl="1"/>
            <a:r>
              <a:rPr lang="es-CR" dirty="0"/>
              <a:t>“las necesidades absolutas…satisfechas”</a:t>
            </a:r>
          </a:p>
          <a:p>
            <a:pPr lvl="1"/>
            <a:r>
              <a:rPr lang="es-CR" dirty="0"/>
              <a:t>“se preferiría destinar energías a propósitos no económicos”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EFE5-7923-8819-9022-42CB6C70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2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0CBB-A5B1-4B1D-2272-E6AEA58C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El ocio se ha vuelto más atractivo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036A-2D06-F95B-0EF5-5ED6A849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Aguiar et al. (JPE, 2020): la calidad de los videojuegos ha aumentado considerablemente </a:t>
            </a:r>
          </a:p>
          <a:p>
            <a:r>
              <a:rPr lang="es-CR" dirty="0"/>
              <a:t>Este progreso tecnológico en la producción de ocio ha afectado el costo de oportunidad del trabajo (ocio)</a:t>
            </a:r>
          </a:p>
          <a:p>
            <a:pPr lvl="1"/>
            <a:r>
              <a:rPr lang="es-CR" dirty="0"/>
              <a:t>Hombres entre 21 a 30 años muestran una clara reducción en horas trabajo (absoluto y relativo a otros grupos)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2000</a:t>
            </a:r>
            <a:r>
              <a:rPr lang="es-CR" dirty="0"/>
              <a:t>.</a:t>
            </a:r>
          </a:p>
          <a:p>
            <a:pPr lvl="1"/>
            <a:r>
              <a:rPr lang="es-CR" dirty="0"/>
              <a:t>Paralelamente, el tiempo dedicado al ocio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AFDAE-7792-EB0B-DE91-5212ADDE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DEE-2235-41B4-99BD-23420315949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3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22804</TotalTime>
  <Words>777</Words>
  <Application>Microsoft Office PowerPoint</Application>
  <PresentationFormat>Panorámica</PresentationFormat>
  <Paragraphs>114</Paragraphs>
  <Slides>28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Office Theme</vt:lpstr>
      <vt:lpstr>Teoría Macroeconómica I Semestre, 2023</vt:lpstr>
      <vt:lpstr>Dinámica de corto y largo plazo</vt:lpstr>
      <vt:lpstr>Ejemplo</vt:lpstr>
      <vt:lpstr>Algunas definiciones</vt:lpstr>
      <vt:lpstr>Tendencias de oferta laboral (horas)</vt:lpstr>
      <vt:lpstr>Alguna heterogeneidad entre países</vt:lpstr>
      <vt:lpstr>Más evidente en economías en desarrollo</vt:lpstr>
      <vt:lpstr>Keynes y el efecto ingreso</vt:lpstr>
      <vt:lpstr>El ocio se ha vuelto más atractivo</vt:lpstr>
      <vt:lpstr>Evolución de las tasas de participación</vt:lpstr>
      <vt:lpstr>Con heterogeneidad entre mujeres y hombres </vt:lpstr>
      <vt:lpstr>Presentación de PowerPoint</vt:lpstr>
      <vt:lpstr>Aunque todavía falta camino en muchas economías</vt:lpstr>
      <vt:lpstr>Ocio y producción doméstica</vt:lpstr>
      <vt:lpstr>Ocio y producción doméstica</vt:lpstr>
      <vt:lpstr>Presentación de PowerPoint</vt:lpstr>
      <vt:lpstr>Presentación de PowerPoint</vt:lpstr>
      <vt:lpstr>Presentación de PowerPoint</vt:lpstr>
      <vt:lpstr>¿Está Europa en una recesión prolongada?</vt:lpstr>
      <vt:lpstr>¿Está Europa en una recesión prolongada?</vt:lpstr>
      <vt:lpstr>Presentación de PowerPoint</vt:lpstr>
      <vt:lpstr>Horas trabajadas en Europa vs. EE.UU.</vt:lpstr>
      <vt:lpstr>La brecha en horas no parece ser explicada por aumentos de desempleo</vt:lpstr>
      <vt:lpstr>Presentación de PowerPoint</vt:lpstr>
      <vt:lpstr>La mayoría de la diferencia en la estructura laboral en trabajadores jóvenes y viejos</vt:lpstr>
      <vt:lpstr>Entonces:</vt:lpstr>
      <vt:lpstr>Posibles explicaciones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Jon Steinsson</dc:creator>
  <cp:lastModifiedBy>GARITA GARITA JONATHAN</cp:lastModifiedBy>
  <cp:revision>1017</cp:revision>
  <cp:lastPrinted>2017-01-26T18:53:53Z</cp:lastPrinted>
  <dcterms:created xsi:type="dcterms:W3CDTF">2009-02-16T13:46:11Z</dcterms:created>
  <dcterms:modified xsi:type="dcterms:W3CDTF">2023-04-13T20:15:13Z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b4be34-365a-4a68-b9fb-75c1b6874315_Enabled">
    <vt:lpwstr>true</vt:lpwstr>
  </property>
  <property fmtid="{D5CDD505-2E9C-101B-9397-08002B2CF9AE}" pid="3" name="MSIP_Label_b8b4be34-365a-4a68-b9fb-75c1b6874315_SetDate">
    <vt:lpwstr>2023-04-13T20:15:13Z</vt:lpwstr>
  </property>
  <property fmtid="{D5CDD505-2E9C-101B-9397-08002B2CF9AE}" pid="4" name="MSIP_Label_b8b4be34-365a-4a68-b9fb-75c1b6874315_Method">
    <vt:lpwstr>Standard</vt:lpwstr>
  </property>
  <property fmtid="{D5CDD505-2E9C-101B-9397-08002B2CF9AE}" pid="5" name="MSIP_Label_b8b4be34-365a-4a68-b9fb-75c1b6874315_Name">
    <vt:lpwstr>b8b4be34-365a-4a68-b9fb-75c1b6874315</vt:lpwstr>
  </property>
  <property fmtid="{D5CDD505-2E9C-101B-9397-08002B2CF9AE}" pid="6" name="MSIP_Label_b8b4be34-365a-4a68-b9fb-75c1b6874315_SiteId">
    <vt:lpwstr>618d0a45-25a6-4618-9f80-8f70a435ee52</vt:lpwstr>
  </property>
  <property fmtid="{D5CDD505-2E9C-101B-9397-08002B2CF9AE}" pid="7" name="MSIP_Label_b8b4be34-365a-4a68-b9fb-75c1b6874315_ActionId">
    <vt:lpwstr>7e9895f5-4f09-4d3d-bce2-1baa7e48b3db</vt:lpwstr>
  </property>
  <property fmtid="{D5CDD505-2E9C-101B-9397-08002B2CF9AE}" pid="8" name="MSIP_Label_b8b4be34-365a-4a68-b9fb-75c1b6874315_ContentBits">
    <vt:lpwstr>2</vt:lpwstr>
  </property>
</Properties>
</file>