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7" r:id="rId2"/>
    <p:sldId id="556" r:id="rId3"/>
    <p:sldId id="558" r:id="rId4"/>
    <p:sldId id="559" r:id="rId5"/>
    <p:sldId id="566" r:id="rId6"/>
    <p:sldId id="567" r:id="rId7"/>
    <p:sldId id="589" r:id="rId8"/>
    <p:sldId id="590" r:id="rId9"/>
    <p:sldId id="568" r:id="rId10"/>
    <p:sldId id="58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83942" autoAdjust="0"/>
  </p:normalViewPr>
  <p:slideViewPr>
    <p:cSldViewPr>
      <p:cViewPr varScale="1">
        <p:scale>
          <a:sx n="64" d="100"/>
          <a:sy n="64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0DA98C2-FD87-4D1B-AC8F-1ED8006DCF99}" type="datetimeFigureOut">
              <a:rPr lang="is-IS" smtClean="0"/>
              <a:pPr/>
              <a:t>30.3.2023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C61E41-E389-4E45-A4F1-9F937F14FB5A}" type="slidenum">
              <a:rPr lang="is-IS" smtClean="0"/>
              <a:pPr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814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C9348F0-3840-4312-B263-6E9EBFF3BAAA}" type="datetimeFigureOut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A3E4E65-4971-49A8-AD20-CBEFD73C7B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7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s-I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A3B37D-829D-43C3-B6C2-EE2CFA474DF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6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7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F4132-9046-4154-B86B-981055689941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7F0E-8A50-4163-99AA-A58651E77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00F5D-CD3E-44BD-89E0-8EB97FB19723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BC441-6960-45CD-8303-467E3C86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C6D2-E118-4B0F-A5D9-89CE7BA9093F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D62AC-461E-4AB2-955E-CBB445F7E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260AD-7AE1-4DE9-9EEB-58AD6B833D9D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DC675-25E1-4250-B002-698ED1A28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2A487-A7E4-43FA-A6B8-289D3B4E08B4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81E53-6FD1-4D1D-9FFF-A0B6F0086F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1948-382A-4CCC-BB5F-8B793B4DA7EC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A5AD-3701-488D-8337-65701EB767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8708A-1C42-4883-A8CD-D7F6A3F59E27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8387-EA07-4C5C-A9FB-AF36F5DF7F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748-2FB3-496D-A60B-CD4920320A1E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5CB4E-B479-4A95-9914-7C2E49B30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FC122-20BC-4632-84CA-2E11BF0B558E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87554-FE11-4ECA-A7B1-EE4FBDEA6E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8E33F-414F-4A74-A0CA-836565F5AF4C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50015-2366-4A1F-8D26-26AA101C93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C9D9F-25AD-418D-AE19-7D042F1EBFEE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133D4-909F-42AF-92EE-6A26B1C56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BBD0A-89D6-4A5A-AE3A-8060EEDE2C17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FA335-917C-4C35-8E92-8041495DE1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95D2-FE54-4067-9A84-75FBA4B51101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B9290-53BE-4F6C-9737-187894914D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AC1A9E-C0C6-4159-8F26-2C68EB2411C5}" type="datetime1">
              <a:rPr lang="en-US"/>
              <a:pPr>
                <a:defRPr/>
              </a:pPr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55A897-4E2E-46A6-86BA-026321F101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  <p:sldLayoutId id="2147483684" r:id="rId12"/>
    <p:sldLayoutId id="2147483685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err="1"/>
              <a:t>Teoría</a:t>
            </a:r>
            <a:r>
              <a:rPr lang="en-US" dirty="0"/>
              <a:t> </a:t>
            </a:r>
            <a:r>
              <a:rPr lang="en-US" dirty="0" err="1"/>
              <a:t>Macroeconómica</a:t>
            </a:r>
            <a:br>
              <a:rPr lang="en-US" dirty="0"/>
            </a:br>
            <a:r>
              <a:rPr lang="en-US" sz="2800" dirty="0"/>
              <a:t>I </a:t>
            </a:r>
            <a:r>
              <a:rPr lang="en-US" sz="2800" dirty="0" err="1"/>
              <a:t>Semestre</a:t>
            </a:r>
            <a:r>
              <a:rPr lang="en-US" sz="2800" dirty="0"/>
              <a:t>, 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98989"/>
                </a:solidFill>
              </a:rPr>
              <a:t>Profesor</a:t>
            </a:r>
            <a:r>
              <a:rPr lang="en-US" dirty="0">
                <a:solidFill>
                  <a:srgbClr val="898989"/>
                </a:solidFill>
              </a:rPr>
              <a:t>: J</a:t>
            </a:r>
            <a:r>
              <a:rPr lang="is-IS" dirty="0">
                <a:solidFill>
                  <a:srgbClr val="898989"/>
                </a:solidFill>
              </a:rPr>
              <a:t>onathan Garita</a:t>
            </a:r>
          </a:p>
          <a:p>
            <a:r>
              <a:rPr lang="is-IS" dirty="0">
                <a:solidFill>
                  <a:srgbClr val="898989"/>
                </a:solidFill>
              </a:rPr>
              <a:t>Consumo y ahorro</a:t>
            </a:r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980EC-EEAA-41E5-A30C-A8FFA38B94D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5025-7228-F2C6-B8B6-25A5DD45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Restricciones de endeudamiento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21FF-7495-ECCB-AC66-33C11ADF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sz="2800" dirty="0"/>
              <a:t>La </a:t>
            </a:r>
            <a:r>
              <a:rPr lang="en-US" sz="2800" dirty="0" err="1"/>
              <a:t>gente</a:t>
            </a:r>
            <a:r>
              <a:rPr lang="en-US" sz="2800" dirty="0"/>
              <a:t> </a:t>
            </a:r>
            <a:r>
              <a:rPr lang="en-US" sz="2800" dirty="0" err="1"/>
              <a:t>joven</a:t>
            </a:r>
            <a:r>
              <a:rPr lang="en-US" sz="2800" dirty="0"/>
              <a:t>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dirty="0" err="1"/>
              <a:t>muchos</a:t>
            </a:r>
            <a:r>
              <a:rPr lang="en-US" sz="2800" dirty="0"/>
              <a:t> </a:t>
            </a:r>
            <a:r>
              <a:rPr lang="en-US" sz="2800" dirty="0" err="1"/>
              <a:t>activos</a:t>
            </a:r>
            <a:endParaRPr lang="en-US" sz="2800" dirty="0"/>
          </a:p>
          <a:p>
            <a:pPr lvl="1"/>
            <a:r>
              <a:rPr lang="en-US" sz="2400" dirty="0" err="1"/>
              <a:t>Su</a:t>
            </a:r>
            <a:r>
              <a:rPr lang="en-US" sz="2400" dirty="0"/>
              <a:t> “</a:t>
            </a:r>
            <a:r>
              <a:rPr lang="en-US" sz="2400" dirty="0" err="1"/>
              <a:t>riqueza</a:t>
            </a:r>
            <a:r>
              <a:rPr lang="en-US" sz="2400" dirty="0"/>
              <a:t> </a:t>
            </a:r>
            <a:r>
              <a:rPr lang="en-US" sz="2400" dirty="0" err="1"/>
              <a:t>humana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Es </a:t>
            </a:r>
            <a:r>
              <a:rPr lang="en-US" sz="2400" dirty="0" err="1"/>
              <a:t>decir</a:t>
            </a:r>
            <a:r>
              <a:rPr lang="en-US" sz="2400" dirty="0"/>
              <a:t>, </a:t>
            </a:r>
            <a:r>
              <a:rPr lang="en-US" sz="2400" dirty="0" err="1"/>
              <a:t>el</a:t>
            </a:r>
            <a:r>
              <a:rPr lang="en-US" sz="2400" dirty="0"/>
              <a:t> valor </a:t>
            </a:r>
            <a:r>
              <a:rPr lang="en-US" sz="2400" dirty="0" err="1"/>
              <a:t>presente</a:t>
            </a:r>
            <a:r>
              <a:rPr lang="en-US" sz="2400" dirty="0"/>
              <a:t> </a:t>
            </a:r>
            <a:r>
              <a:rPr lang="en-US" sz="2400" dirty="0" err="1"/>
              <a:t>neto</a:t>
            </a:r>
            <a:r>
              <a:rPr lang="en-US" sz="2400" dirty="0"/>
              <a:t> de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ingreso</a:t>
            </a:r>
            <a:r>
              <a:rPr lang="en-US" sz="2400" dirty="0"/>
              <a:t> </a:t>
            </a:r>
            <a:r>
              <a:rPr lang="en-US" sz="2400" dirty="0" err="1"/>
              <a:t>futuro</a:t>
            </a:r>
            <a:endParaRPr lang="en-US" sz="2400" dirty="0"/>
          </a:p>
          <a:p>
            <a:r>
              <a:rPr lang="en-US" sz="2800" dirty="0"/>
              <a:t>¿Por </a:t>
            </a:r>
            <a:r>
              <a:rPr lang="en-US" sz="2800" dirty="0" err="1"/>
              <a:t>qué</a:t>
            </a:r>
            <a:r>
              <a:rPr lang="en-US" sz="2800" dirty="0"/>
              <a:t> la </a:t>
            </a:r>
            <a:r>
              <a:rPr lang="en-US" sz="2800" dirty="0" err="1"/>
              <a:t>gente</a:t>
            </a:r>
            <a:r>
              <a:rPr lang="en-US" sz="2800" dirty="0"/>
              <a:t> </a:t>
            </a:r>
            <a:r>
              <a:rPr lang="en-US" sz="2800" dirty="0" err="1"/>
              <a:t>joven</a:t>
            </a:r>
            <a:r>
              <a:rPr lang="en-US" sz="2800" dirty="0"/>
              <a:t> no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endeudarse</a:t>
            </a:r>
            <a:r>
              <a:rPr lang="en-US" sz="2800" dirty="0"/>
              <a:t> contra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activo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No es viable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garantía</a:t>
            </a:r>
            <a:r>
              <a:rPr lang="en-US" sz="2400" dirty="0"/>
              <a:t> (collateral) </a:t>
            </a:r>
            <a:r>
              <a:rPr lang="en-US" sz="2400" dirty="0" err="1"/>
              <a:t>porque</a:t>
            </a:r>
            <a:r>
              <a:rPr lang="en-US" sz="2400" dirty="0"/>
              <a:t> no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obligar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persona a </a:t>
            </a:r>
            <a:r>
              <a:rPr lang="en-US" sz="2400" dirty="0" err="1"/>
              <a:t>trabajar</a:t>
            </a:r>
            <a:endParaRPr lang="en-US" sz="2400" dirty="0"/>
          </a:p>
          <a:p>
            <a:pPr lvl="1"/>
            <a:r>
              <a:rPr lang="en-US" sz="2400" dirty="0"/>
              <a:t>El derecho a no </a:t>
            </a:r>
            <a:r>
              <a:rPr lang="en-US" sz="2400" dirty="0" err="1"/>
              <a:t>trabajar</a:t>
            </a:r>
            <a:r>
              <a:rPr lang="en-US" sz="2400" dirty="0"/>
              <a:t> es un derecho </a:t>
            </a:r>
            <a:r>
              <a:rPr lang="en-US" sz="2400" dirty="0" err="1"/>
              <a:t>básico</a:t>
            </a:r>
            <a:endParaRPr lang="en-US" sz="2400" dirty="0"/>
          </a:p>
          <a:p>
            <a:pPr lvl="1"/>
            <a:r>
              <a:rPr lang="en-US" sz="2400" dirty="0" err="1"/>
              <a:t>Entonces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contratos</a:t>
            </a:r>
            <a:r>
              <a:rPr lang="en-US" sz="2400" dirty="0"/>
              <a:t> que </a:t>
            </a:r>
            <a:r>
              <a:rPr lang="en-US" sz="2400" dirty="0" err="1"/>
              <a:t>busquen</a:t>
            </a:r>
            <a:r>
              <a:rPr lang="en-US" sz="2400" dirty="0"/>
              <a:t> </a:t>
            </a:r>
            <a:r>
              <a:rPr lang="en-US" sz="2400" dirty="0" err="1"/>
              <a:t>obligar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persona a </a:t>
            </a:r>
            <a:r>
              <a:rPr lang="en-US" sz="2400" dirty="0" err="1"/>
              <a:t>trabajar</a:t>
            </a:r>
            <a:r>
              <a:rPr lang="en-US" sz="2400" dirty="0"/>
              <a:t> no son </a:t>
            </a:r>
            <a:r>
              <a:rPr lang="en-US" sz="2400" dirty="0" err="1"/>
              <a:t>ejecutables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C926C-3F62-61C0-AC17-CA4DD34F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2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conciliar la </a:t>
            </a:r>
            <a:r>
              <a:rPr lang="en-US" dirty="0" err="1"/>
              <a:t>evidencia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76400"/>
                <a:ext cx="45720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Gourinchas and Parker (2002):</a:t>
                </a:r>
              </a:p>
              <a:p>
                <a:r>
                  <a:rPr lang="en-US" dirty="0"/>
                  <a:t>Las personas son </a:t>
                </a:r>
                <a:r>
                  <a:rPr lang="en-US" dirty="0" err="1"/>
                  <a:t>impacientes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&lt;1+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Por lo que </a:t>
                </a:r>
                <a:r>
                  <a:rPr lang="en-US" dirty="0" err="1"/>
                  <a:t>quieren</a:t>
                </a:r>
                <a:r>
                  <a:rPr lang="en-US" dirty="0"/>
                  <a:t> un </a:t>
                </a:r>
                <a:r>
                  <a:rPr lang="en-US" dirty="0" err="1"/>
                  <a:t>perfil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 </a:t>
                </a:r>
                <a:r>
                  <a:rPr lang="en-US" dirty="0" err="1"/>
                  <a:t>decreciente</a:t>
                </a:r>
                <a:endParaRPr lang="en-US" dirty="0"/>
              </a:p>
              <a:p>
                <a:r>
                  <a:rPr lang="en-US" dirty="0"/>
                  <a:t>Pero </a:t>
                </a:r>
                <a:r>
                  <a:rPr lang="en-US" dirty="0" err="1"/>
                  <a:t>tienen</a:t>
                </a:r>
                <a:r>
                  <a:rPr lang="en-US" dirty="0"/>
                  <a:t> </a:t>
                </a:r>
                <a:r>
                  <a:rPr lang="en-US" dirty="0" err="1"/>
                  <a:t>restricciones</a:t>
                </a:r>
                <a:r>
                  <a:rPr lang="en-US" dirty="0"/>
                  <a:t> de </a:t>
                </a:r>
                <a:r>
                  <a:rPr lang="en-US" dirty="0" err="1"/>
                  <a:t>endeudamiento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etapas</a:t>
                </a:r>
                <a:r>
                  <a:rPr lang="en-US" dirty="0"/>
                  <a:t> </a:t>
                </a:r>
                <a:r>
                  <a:rPr lang="en-US" dirty="0" err="1"/>
                  <a:t>tempranas</a:t>
                </a:r>
                <a:r>
                  <a:rPr lang="en-US" dirty="0"/>
                  <a:t> de </a:t>
                </a:r>
                <a:r>
                  <a:rPr lang="en-US" dirty="0" err="1"/>
                  <a:t>vida</a:t>
                </a:r>
                <a:endParaRPr lang="en-US" dirty="0"/>
              </a:p>
              <a:p>
                <a:r>
                  <a:rPr lang="en-US" dirty="0" err="1"/>
                  <a:t>Además</a:t>
                </a:r>
                <a:r>
                  <a:rPr lang="en-US" dirty="0"/>
                  <a:t>, </a:t>
                </a:r>
                <a:r>
                  <a:rPr lang="en-US" dirty="0" err="1"/>
                  <a:t>buscan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ahorro</a:t>
                </a:r>
                <a:r>
                  <a:rPr lang="en-US" dirty="0"/>
                  <a:t> </a:t>
                </a:r>
                <a:r>
                  <a:rPr lang="en-US" dirty="0" err="1"/>
                  <a:t>precautorio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etapas</a:t>
                </a:r>
                <a:r>
                  <a:rPr lang="en-US" dirty="0"/>
                  <a:t> </a:t>
                </a:r>
                <a:r>
                  <a:rPr lang="en-US" dirty="0" err="1"/>
                  <a:t>tempranas</a:t>
                </a:r>
                <a:r>
                  <a:rPr lang="en-US" dirty="0"/>
                  <a:t> de </a:t>
                </a:r>
                <a:r>
                  <a:rPr lang="en-US" dirty="0" err="1"/>
                  <a:t>vida</a:t>
                </a:r>
                <a:endParaRPr lang="en-US" dirty="0"/>
              </a:p>
              <a:p>
                <a:r>
                  <a:rPr lang="en-US" dirty="0"/>
                  <a:t>Y </a:t>
                </a:r>
                <a:r>
                  <a:rPr lang="en-US" dirty="0" err="1"/>
                  <a:t>ahorran</a:t>
                </a:r>
                <a:r>
                  <a:rPr lang="en-US" dirty="0"/>
                  <a:t> para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jubilación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76400"/>
                <a:ext cx="4572000" cy="4876800"/>
              </a:xfrm>
              <a:blipFill>
                <a:blip r:embed="rId2"/>
                <a:stretch>
                  <a:fillRect l="-2400" t="-1875" r="-133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79" y="2133600"/>
            <a:ext cx="4614811" cy="3657600"/>
          </a:xfrm>
        </p:spPr>
      </p:pic>
      <p:sp>
        <p:nvSpPr>
          <p:cNvPr id="9" name="TextBox 8"/>
          <p:cNvSpPr txBox="1"/>
          <p:nvPr/>
        </p:nvSpPr>
        <p:spPr>
          <a:xfrm>
            <a:off x="4648200" y="58674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Gourinchas</a:t>
            </a:r>
            <a:r>
              <a:rPr lang="en-US" dirty="0"/>
              <a:t> and Parker (2002)</a:t>
            </a:r>
          </a:p>
        </p:txBody>
      </p:sp>
    </p:spTree>
    <p:extLst>
      <p:ext uri="{BB962C8B-B14F-4D97-AF65-F5344CB8AC3E}">
        <p14:creationId xmlns:p14="http://schemas.microsoft.com/office/powerpoint/2010/main" val="37409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Consumo-ahorro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Tres ideas </a:t>
            </a:r>
            <a:r>
              <a:rPr lang="en-US" dirty="0" err="1"/>
              <a:t>importantes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Suavizamiento</a:t>
            </a:r>
            <a:r>
              <a:rPr lang="en-US" dirty="0"/>
              <a:t> del </a:t>
            </a:r>
            <a:r>
              <a:rPr lang="en-US" dirty="0" err="1"/>
              <a:t>consumo</a:t>
            </a:r>
            <a:endParaRPr lang="en-US" dirty="0"/>
          </a:p>
          <a:p>
            <a:pPr marL="1371600" lvl="2" indent="-514350"/>
            <a:r>
              <a:rPr lang="en-US" dirty="0"/>
              <a:t>La </a:t>
            </a:r>
            <a:r>
              <a:rPr lang="en-US" dirty="0" err="1"/>
              <a:t>utilidad</a:t>
            </a:r>
            <a:r>
              <a:rPr lang="en-US" dirty="0"/>
              <a:t> marginal </a:t>
            </a:r>
            <a:r>
              <a:rPr lang="en-US" dirty="0" err="1"/>
              <a:t>decreciente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hogares</a:t>
            </a:r>
            <a:r>
              <a:rPr lang="en-US" dirty="0"/>
              <a:t> </a:t>
            </a:r>
            <a:r>
              <a:rPr lang="en-US" dirty="0" err="1"/>
              <a:t>quieren</a:t>
            </a:r>
            <a:r>
              <a:rPr lang="en-US" dirty="0"/>
              <a:t> </a:t>
            </a:r>
            <a:r>
              <a:rPr lang="en-US" dirty="0" err="1"/>
              <a:t>ahorrar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es alto y </a:t>
            </a:r>
            <a:r>
              <a:rPr lang="en-US" dirty="0" err="1"/>
              <a:t>endeudarse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es bajo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Restricciones</a:t>
            </a:r>
            <a:r>
              <a:rPr lang="en-US" dirty="0"/>
              <a:t> de </a:t>
            </a:r>
            <a:r>
              <a:rPr lang="en-US" dirty="0" err="1"/>
              <a:t>endeudamiento</a:t>
            </a:r>
            <a:endParaRPr lang="en-US" dirty="0"/>
          </a:p>
          <a:p>
            <a:pPr marL="1371600" lvl="2" indent="-514350"/>
            <a:r>
              <a:rPr lang="en-US" dirty="0" err="1"/>
              <a:t>Previene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hogares</a:t>
            </a:r>
            <a:r>
              <a:rPr lang="en-US" dirty="0"/>
              <a:t> de </a:t>
            </a:r>
            <a:r>
              <a:rPr lang="en-US" dirty="0" err="1"/>
              <a:t>suavizar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precautorio</a:t>
            </a:r>
            <a:endParaRPr lang="en-US" dirty="0"/>
          </a:p>
          <a:p>
            <a:pPr marL="1371600" lvl="2" indent="-514350"/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es bajo,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querer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stock de </a:t>
            </a:r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precaución</a:t>
            </a:r>
            <a:r>
              <a:rPr lang="en-US" dirty="0"/>
              <a:t> a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adversos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D539-6BF2-4C53-B330-167D4393E1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dirty="0"/>
              <a:t>Historia del </a:t>
            </a:r>
            <a:r>
              <a:rPr lang="en-US" dirty="0" err="1"/>
              <a:t>Pensamiento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41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John Maynard Keynes </a:t>
                </a:r>
                <a:r>
                  <a:rPr lang="en-US" dirty="0" err="1"/>
                  <a:t>introdujo</a:t>
                </a:r>
                <a:r>
                  <a:rPr lang="en-US" dirty="0"/>
                  <a:t> la idea de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función</a:t>
                </a:r>
                <a:r>
                  <a:rPr lang="en-US" dirty="0">
                    <a:solidFill>
                      <a:schemeClr val="accent2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consumo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1930’s</a:t>
                </a:r>
              </a:p>
              <a:p>
                <a:pPr lvl="1"/>
                <a:r>
                  <a:rPr lang="en-US" dirty="0" err="1"/>
                  <a:t>Consumo</a:t>
                </a:r>
                <a:r>
                  <a:rPr lang="en-US" dirty="0"/>
                  <a:t> es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función</a:t>
                </a:r>
                <a:r>
                  <a:rPr lang="en-US" dirty="0"/>
                  <a:t> del </a:t>
                </a:r>
                <a:r>
                  <a:rPr lang="en-US" dirty="0" err="1"/>
                  <a:t>ingreso</a:t>
                </a:r>
                <a:r>
                  <a:rPr lang="en-US" dirty="0"/>
                  <a:t> </a:t>
                </a:r>
                <a:r>
                  <a:rPr lang="en-US" dirty="0" err="1"/>
                  <a:t>presente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es la PMC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endParaRPr lang="es-CR" b="0" dirty="0"/>
              </a:p>
              <a:p>
                <a:pPr lvl="1"/>
                <a:r>
                  <a:rPr lang="en-US" dirty="0" err="1"/>
                  <a:t>Argumentaba</a:t>
                </a:r>
                <a:r>
                  <a:rPr lang="en-US" dirty="0"/>
                  <a:t> que la </a:t>
                </a:r>
                <a:r>
                  <a:rPr lang="en-US" dirty="0" err="1"/>
                  <a:t>tasa</a:t>
                </a:r>
                <a:r>
                  <a:rPr lang="en-US" dirty="0"/>
                  <a:t> de </a:t>
                </a:r>
                <a:r>
                  <a:rPr lang="en-US" dirty="0" err="1"/>
                  <a:t>interés</a:t>
                </a:r>
                <a:r>
                  <a:rPr lang="en-US" dirty="0"/>
                  <a:t> no era </a:t>
                </a:r>
                <a:r>
                  <a:rPr lang="en-US" dirty="0" err="1"/>
                  <a:t>importante</a:t>
                </a:r>
                <a:endParaRPr lang="en-US" dirty="0"/>
              </a:p>
              <a:p>
                <a:r>
                  <a:rPr lang="en-US" dirty="0" err="1"/>
                  <a:t>Tryggve</a:t>
                </a:r>
                <a:r>
                  <a:rPr lang="en-US" dirty="0"/>
                  <a:t> </a:t>
                </a:r>
                <a:r>
                  <a:rPr lang="en-US" dirty="0" err="1"/>
                  <a:t>Haavelmo</a:t>
                </a:r>
                <a:r>
                  <a:rPr lang="en-US" dirty="0"/>
                  <a:t> y Paul Samuelson </a:t>
                </a:r>
                <a:r>
                  <a:rPr lang="en-US" dirty="0" err="1"/>
                  <a:t>estimaron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PM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&gt;2/3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¿</a:t>
                </a:r>
                <a:r>
                  <a:rPr lang="en-US" dirty="0" err="1"/>
                  <a:t>Correlación</a:t>
                </a:r>
                <a:r>
                  <a:rPr lang="en-US" dirty="0"/>
                  <a:t> vs. </a:t>
                </a:r>
                <a:r>
                  <a:rPr lang="en-US" dirty="0" err="1"/>
                  <a:t>causalidad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410200"/>
              </a:xfrm>
              <a:blipFill>
                <a:blip r:embed="rId2"/>
                <a:stretch>
                  <a:fillRect l="-1704" t="-236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del </a:t>
            </a:r>
            <a:r>
              <a:rPr lang="en-US" dirty="0" err="1"/>
              <a:t>Pensamiento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consumo</a:t>
            </a:r>
            <a:r>
              <a:rPr lang="en-US" dirty="0"/>
              <a:t> de Keynes </a:t>
            </a:r>
            <a:r>
              <a:rPr lang="en-US" dirty="0" err="1"/>
              <a:t>implicaba</a:t>
            </a:r>
            <a:r>
              <a:rPr lang="en-US" dirty="0"/>
              <a:t> que: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incrementar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país</a:t>
            </a:r>
            <a:r>
              <a:rPr lang="en-US" dirty="0"/>
              <a:t> 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rico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: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alcanzarse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dirty="0" err="1"/>
              <a:t>donde</a:t>
            </a:r>
            <a:r>
              <a:rPr lang="en-US" dirty="0"/>
              <a:t> no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oportunidades</a:t>
            </a:r>
            <a:r>
              <a:rPr lang="en-US" dirty="0"/>
              <a:t> </a:t>
            </a:r>
            <a:r>
              <a:rPr lang="en-US" dirty="0" err="1"/>
              <a:t>rentables</a:t>
            </a:r>
            <a:r>
              <a:rPr lang="en-US" dirty="0"/>
              <a:t> de inversion para absorber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ahorro</a:t>
            </a:r>
            <a:r>
              <a:rPr lang="en-US" dirty="0"/>
              <a:t>, </a:t>
            </a:r>
            <a:r>
              <a:rPr lang="en-US" dirty="0" err="1"/>
              <a:t>llevando</a:t>
            </a:r>
            <a:r>
              <a:rPr lang="en-US" dirty="0"/>
              <a:t> al </a:t>
            </a:r>
            <a:r>
              <a:rPr lang="en-US" dirty="0" err="1"/>
              <a:t>estancamiento</a:t>
            </a:r>
            <a:r>
              <a:rPr lang="en-US" dirty="0"/>
              <a:t>.</a:t>
            </a:r>
          </a:p>
          <a:p>
            <a:r>
              <a:rPr lang="en-US" dirty="0"/>
              <a:t>En 1940’s Simon </a:t>
            </a:r>
            <a:r>
              <a:rPr lang="en-US" dirty="0" err="1"/>
              <a:t>Kuznetz</a:t>
            </a:r>
            <a:r>
              <a:rPr lang="en-US" dirty="0"/>
              <a:t> </a:t>
            </a:r>
            <a:r>
              <a:rPr lang="en-US" dirty="0" err="1"/>
              <a:t>recolectó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del PIB y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 hasta 1860’s. </a:t>
            </a:r>
          </a:p>
          <a:p>
            <a:pPr lvl="1"/>
            <a:r>
              <a:rPr lang="en-US" dirty="0" err="1"/>
              <a:t>Consumo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fracción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del PIB, </a:t>
            </a:r>
            <a:r>
              <a:rPr lang="en-US" dirty="0" err="1"/>
              <a:t>pero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ahorro</a:t>
            </a:r>
            <a:r>
              <a:rPr lang="en-US" dirty="0"/>
              <a:t> no </a:t>
            </a:r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incrementar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la </a:t>
            </a:r>
            <a:r>
              <a:rPr lang="en-US" dirty="0" err="1"/>
              <a:t>economía</a:t>
            </a:r>
            <a:r>
              <a:rPr lang="en-US" dirty="0"/>
              <a:t> </a:t>
            </a:r>
            <a:r>
              <a:rPr lang="en-US" dirty="0" err="1"/>
              <a:t>crece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0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del </a:t>
            </a:r>
            <a:r>
              <a:rPr lang="en-US" dirty="0" err="1"/>
              <a:t>Pensamiento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En the 1950’s Franco </a:t>
            </a:r>
            <a:r>
              <a:rPr lang="en-US" dirty="0" err="1"/>
              <a:t>Modigliano</a:t>
            </a:r>
            <a:r>
              <a:rPr lang="en-US" dirty="0"/>
              <a:t> (y </a:t>
            </a:r>
            <a:r>
              <a:rPr lang="en-US" dirty="0" err="1"/>
              <a:t>coautores</a:t>
            </a:r>
            <a:r>
              <a:rPr lang="en-US" dirty="0"/>
              <a:t>) </a:t>
            </a:r>
            <a:r>
              <a:rPr lang="en-US" dirty="0" err="1"/>
              <a:t>propusieron</a:t>
            </a:r>
            <a:r>
              <a:rPr lang="en-US" dirty="0"/>
              <a:t> la </a:t>
            </a:r>
            <a:r>
              <a:rPr lang="en-US" dirty="0" err="1">
                <a:solidFill>
                  <a:schemeClr val="accent2"/>
                </a:solidFill>
              </a:rPr>
              <a:t>hipótesis</a:t>
            </a:r>
            <a:r>
              <a:rPr lang="en-US" dirty="0">
                <a:solidFill>
                  <a:schemeClr val="accent2"/>
                </a:solidFill>
              </a:rPr>
              <a:t> del </a:t>
            </a:r>
            <a:r>
              <a:rPr lang="en-US" dirty="0" err="1">
                <a:solidFill>
                  <a:schemeClr val="accent2"/>
                </a:solidFill>
              </a:rPr>
              <a:t>ciclo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vida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Consumidores</a:t>
            </a:r>
            <a:r>
              <a:rPr lang="en-US" dirty="0"/>
              <a:t> </a:t>
            </a:r>
            <a:r>
              <a:rPr lang="en-US" dirty="0" err="1"/>
              <a:t>suavizan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 </a:t>
            </a:r>
            <a:r>
              <a:rPr lang="en-US" dirty="0" err="1"/>
              <a:t>ingreso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., </a:t>
            </a:r>
            <a:r>
              <a:rPr lang="en-US" dirty="0" err="1"/>
              <a:t>ahorran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retiro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Consumidores</a:t>
            </a:r>
            <a:r>
              <a:rPr lang="en-US" dirty="0"/>
              <a:t> son </a:t>
            </a:r>
            <a:r>
              <a:rPr lang="en-US" dirty="0" err="1"/>
              <a:t>prospectivos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ahorro</a:t>
            </a:r>
            <a:r>
              <a:rPr lang="en-US" dirty="0"/>
              <a:t> no se </a:t>
            </a:r>
            <a:r>
              <a:rPr lang="en-US" dirty="0" err="1"/>
              <a:t>relaciona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del </a:t>
            </a:r>
            <a:r>
              <a:rPr lang="en-US" dirty="0" err="1"/>
              <a:t>ingreso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al </a:t>
            </a:r>
            <a:r>
              <a:rPr lang="en-US" dirty="0" err="1"/>
              <a:t>ingreso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relative al </a:t>
            </a:r>
            <a:r>
              <a:rPr lang="en-US" dirty="0" err="1"/>
              <a:t>ingreso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ahorro</a:t>
            </a:r>
            <a:r>
              <a:rPr lang="en-US" dirty="0"/>
              <a:t> no </a:t>
            </a:r>
            <a:r>
              <a:rPr lang="en-US" dirty="0" err="1"/>
              <a:t>incrementa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</a:t>
            </a:r>
            <a:r>
              <a:rPr lang="en-US" dirty="0" err="1"/>
              <a:t>vitalicio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del </a:t>
            </a:r>
            <a:r>
              <a:rPr lang="en-US" dirty="0" err="1"/>
              <a:t>Pensamiento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 1957, Milton Friedman </a:t>
            </a:r>
            <a:r>
              <a:rPr lang="en-US" dirty="0" err="1"/>
              <a:t>propuso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efecto</a:t>
            </a:r>
            <a:r>
              <a:rPr lang="en-US" dirty="0">
                <a:solidFill>
                  <a:schemeClr val="accent2"/>
                </a:solidFill>
              </a:rPr>
              <a:t> del </a:t>
            </a:r>
            <a:r>
              <a:rPr lang="en-US" dirty="0" err="1">
                <a:solidFill>
                  <a:schemeClr val="accent2"/>
                </a:solidFill>
              </a:rPr>
              <a:t>ingreso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permanente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err="1"/>
              <a:t>Consumo</a:t>
            </a:r>
            <a:r>
              <a:rPr lang="en-US" dirty="0"/>
              <a:t> no </a:t>
            </a:r>
            <a:r>
              <a:rPr lang="en-US" dirty="0" err="1"/>
              <a:t>relacionado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con un “</a:t>
            </a:r>
            <a:r>
              <a:rPr lang="en-US" dirty="0" err="1"/>
              <a:t>ingreso</a:t>
            </a:r>
            <a:r>
              <a:rPr lang="en-US" dirty="0"/>
              <a:t> </a:t>
            </a:r>
            <a:r>
              <a:rPr lang="en-US" dirty="0" err="1"/>
              <a:t>permanente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La PMC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a la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Keynesiana</a:t>
            </a:r>
            <a:r>
              <a:rPr lang="en-US" dirty="0"/>
              <a:t>, </a:t>
            </a:r>
            <a:r>
              <a:rPr lang="en-US" dirty="0" err="1"/>
              <a:t>alrededor</a:t>
            </a:r>
            <a:r>
              <a:rPr lang="en-US" dirty="0"/>
              <a:t> de 1/3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del </a:t>
            </a:r>
            <a:r>
              <a:rPr lang="en-US" dirty="0" err="1"/>
              <a:t>Pensamiento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empírica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1950’s y 1960’s: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pagos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1950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veteranos</a:t>
            </a:r>
            <a:r>
              <a:rPr lang="en-US" dirty="0"/>
              <a:t> </a:t>
            </a:r>
            <a:r>
              <a:rPr lang="en-US" dirty="0" err="1"/>
              <a:t>estadounidenses</a:t>
            </a:r>
            <a:r>
              <a:rPr lang="en-US" dirty="0"/>
              <a:t> que </a:t>
            </a:r>
            <a:r>
              <a:rPr lang="en-US" dirty="0" err="1"/>
              <a:t>tenían</a:t>
            </a:r>
            <a:r>
              <a:rPr lang="en-US" dirty="0"/>
              <a:t> National Service Life Insurance </a:t>
            </a:r>
            <a:r>
              <a:rPr lang="en-US" dirty="0" err="1"/>
              <a:t>fue</a:t>
            </a:r>
            <a:r>
              <a:rPr lang="en-US" dirty="0"/>
              <a:t> entre 0.3 y 0.5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compensación</a:t>
            </a:r>
            <a:r>
              <a:rPr lang="en-US" dirty="0"/>
              <a:t> que realize </a:t>
            </a:r>
            <a:r>
              <a:rPr lang="en-US" dirty="0" err="1"/>
              <a:t>Alemania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Israelíes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1957-58 </a:t>
            </a:r>
            <a:r>
              <a:rPr lang="en-US" dirty="0" err="1"/>
              <a:t>fue</a:t>
            </a:r>
            <a:r>
              <a:rPr lang="en-US" dirty="0"/>
              <a:t> de 0.2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del </a:t>
            </a:r>
            <a:r>
              <a:rPr lang="en-US" dirty="0" err="1"/>
              <a:t>Pensamiento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 1978, Robert Hall escribe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vimos</a:t>
            </a:r>
            <a:r>
              <a:rPr lang="en-US" dirty="0"/>
              <a:t> y argumenta </a:t>
            </a:r>
            <a:r>
              <a:rPr lang="en-US" dirty="0" err="1"/>
              <a:t>una</a:t>
            </a:r>
            <a:r>
              <a:rPr lang="en-US" dirty="0"/>
              <a:t> PMC de 0.05.</a:t>
            </a:r>
          </a:p>
          <a:p>
            <a:pPr lvl="1"/>
            <a:r>
              <a:rPr lang="en-US" dirty="0" err="1"/>
              <a:t>Además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ser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caminata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aleatoria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(con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tendencia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no </a:t>
            </a:r>
            <a:r>
              <a:rPr lang="en-US" dirty="0" err="1"/>
              <a:t>anticipados</a:t>
            </a:r>
            <a:r>
              <a:rPr lang="en-US" dirty="0"/>
              <a:t> de </a:t>
            </a:r>
            <a:r>
              <a:rPr lang="en-US" dirty="0" err="1"/>
              <a:t>ingreso</a:t>
            </a:r>
            <a:r>
              <a:rPr lang="en-US" dirty="0"/>
              <a:t> </a:t>
            </a:r>
            <a:r>
              <a:rPr lang="en-US" dirty="0" err="1"/>
              <a:t>afectarían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(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anticipados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incorporados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decisions de </a:t>
            </a:r>
            <a:r>
              <a:rPr lang="en-US" dirty="0" err="1"/>
              <a:t>consumo</a:t>
            </a:r>
            <a:r>
              <a:rPr lang="en-US" dirty="0"/>
              <a:t>, dado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hogares</a:t>
            </a:r>
            <a:r>
              <a:rPr lang="en-US" dirty="0"/>
              <a:t> son </a:t>
            </a:r>
            <a:r>
              <a:rPr lang="en-US" dirty="0" err="1"/>
              <a:t>prospectivos</a:t>
            </a:r>
            <a:r>
              <a:rPr lang="en-US" dirty="0"/>
              <a:t>)</a:t>
            </a:r>
          </a:p>
          <a:p>
            <a:r>
              <a:rPr lang="en-US" dirty="0"/>
              <a:t>En 1982, Hall y Mishkin (1982) </a:t>
            </a:r>
            <a:r>
              <a:rPr lang="en-US" dirty="0" err="1"/>
              <a:t>estiman</a:t>
            </a:r>
            <a:r>
              <a:rPr lang="en-US" dirty="0"/>
              <a:t>  </a:t>
            </a:r>
            <a:r>
              <a:rPr lang="en-US" dirty="0" err="1"/>
              <a:t>una</a:t>
            </a:r>
            <a:r>
              <a:rPr lang="en-US" dirty="0"/>
              <a:t> PMC de 0.2 y </a:t>
            </a:r>
            <a:r>
              <a:rPr lang="en-US" dirty="0" err="1"/>
              <a:t>concluyen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mal </a:t>
            </a:r>
            <a:r>
              <a:rPr lang="en-US" dirty="0" err="1"/>
              <a:t>porque</a:t>
            </a:r>
            <a:r>
              <a:rPr lang="en-US" dirty="0"/>
              <a:t> la PMC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alta.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del </a:t>
            </a:r>
            <a:r>
              <a:rPr lang="en-US" dirty="0" err="1"/>
              <a:t>Pensamiento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1980:</a:t>
            </a:r>
          </a:p>
          <a:p>
            <a:pPr lvl="1"/>
            <a:r>
              <a:rPr lang="en-US" dirty="0" err="1"/>
              <a:t>Economistas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incorporado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restricciones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crediticias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y </a:t>
            </a:r>
            <a:r>
              <a:rPr lang="en-US" dirty="0" err="1">
                <a:solidFill>
                  <a:schemeClr val="accent2"/>
                </a:solidFill>
              </a:rPr>
              <a:t>ahorro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precautorio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asociado</a:t>
            </a:r>
            <a:r>
              <a:rPr lang="en-US" dirty="0"/>
              <a:t> a la </a:t>
            </a:r>
            <a:r>
              <a:rPr lang="en-US" dirty="0" err="1"/>
              <a:t>incertidumbre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endParaRPr lang="en-US" dirty="0"/>
          </a:p>
          <a:p>
            <a:pPr lvl="1"/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incrementa</a:t>
            </a:r>
            <a:r>
              <a:rPr lang="en-US" dirty="0"/>
              <a:t> la PMC del </a:t>
            </a:r>
            <a:r>
              <a:rPr lang="en-US" dirty="0" err="1"/>
              <a:t>modelo</a:t>
            </a:r>
            <a:r>
              <a:rPr lang="en-US" dirty="0"/>
              <a:t> a </a:t>
            </a:r>
            <a:r>
              <a:rPr lang="en-US" dirty="0" err="1"/>
              <a:t>valores</a:t>
            </a:r>
            <a:r>
              <a:rPr lang="en-US" dirty="0"/>
              <a:t> entre 0.2-0.4</a:t>
            </a:r>
          </a:p>
          <a:p>
            <a:pPr lvl="1"/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economistas</a:t>
            </a:r>
            <a:r>
              <a:rPr lang="en-US" dirty="0"/>
              <a:t> </a:t>
            </a:r>
            <a:r>
              <a:rPr lang="en-US" dirty="0" err="1"/>
              <a:t>prominentes</a:t>
            </a:r>
            <a:r>
              <a:rPr lang="en-US" dirty="0"/>
              <a:t>: Stephen </a:t>
            </a:r>
            <a:r>
              <a:rPr lang="en-US" dirty="0" err="1"/>
              <a:t>Zeldes</a:t>
            </a:r>
            <a:r>
              <a:rPr lang="en-US" dirty="0"/>
              <a:t>, Christopher Carrol, Pierre-Olivier </a:t>
            </a:r>
            <a:r>
              <a:rPr lang="en-US" dirty="0" err="1"/>
              <a:t>Gourinchas</a:t>
            </a:r>
            <a:r>
              <a:rPr lang="en-US" dirty="0"/>
              <a:t> and Jonathan Parker.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prospectivo</a:t>
            </a:r>
            <a:r>
              <a:rPr lang="en-US" dirty="0"/>
              <a:t> (forward-looking)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Hipótesis</a:t>
            </a:r>
            <a:r>
              <a:rPr lang="en-US" dirty="0"/>
              <a:t> del </a:t>
            </a:r>
            <a:r>
              <a:rPr lang="en-US" dirty="0" err="1"/>
              <a:t>Ingreso</a:t>
            </a:r>
            <a:r>
              <a:rPr lang="en-US" dirty="0"/>
              <a:t> Permanente</a:t>
            </a:r>
          </a:p>
          <a:p>
            <a:pPr lvl="1"/>
            <a:r>
              <a:rPr lang="es-ES" dirty="0"/>
              <a:t>El consumo es proporcional al ingreso permanente en cada período. </a:t>
            </a:r>
          </a:p>
          <a:p>
            <a:pPr lvl="1"/>
            <a:r>
              <a:rPr lang="es-ES" dirty="0"/>
              <a:t>El ingreso permanente es la mejor estimación, dada la información disponible actualmente, de los recursos vitalicios del individuo (tanto financieros como humanos).</a:t>
            </a:r>
          </a:p>
          <a:p>
            <a:r>
              <a:rPr lang="en-US" dirty="0"/>
              <a:t>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prospectivo</a:t>
            </a:r>
            <a:r>
              <a:rPr lang="en-US" dirty="0"/>
              <a:t> es algo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intrínseco</a:t>
            </a:r>
            <a:r>
              <a:rPr lang="en-US" dirty="0"/>
              <a:t> de la </a:t>
            </a:r>
            <a:r>
              <a:rPr lang="en-US" dirty="0" err="1"/>
              <a:t>economía</a:t>
            </a:r>
            <a:r>
              <a:rPr lang="en-US" dirty="0"/>
              <a:t> (</a:t>
            </a:r>
            <a:r>
              <a:rPr lang="en-US" dirty="0" err="1"/>
              <a:t>difícil</a:t>
            </a:r>
            <a:r>
              <a:rPr lang="en-US" dirty="0"/>
              <a:t> de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física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prospectivo</a:t>
            </a:r>
            <a:r>
              <a:rPr lang="en-US" dirty="0"/>
              <a:t> (forward-looking)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60 </a:t>
            </a:r>
            <a:r>
              <a:rPr lang="en-US" dirty="0" err="1"/>
              <a:t>años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, la literature </a:t>
            </a:r>
            <a:r>
              <a:rPr lang="en-US" dirty="0" err="1"/>
              <a:t>modelaba</a:t>
            </a:r>
            <a:r>
              <a:rPr lang="en-US" dirty="0"/>
              <a:t> a las personas </a:t>
            </a:r>
            <a:r>
              <a:rPr lang="en-US" dirty="0" err="1"/>
              <a:t>pensando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consume depend</a:t>
            </a:r>
            <a:r>
              <a:rPr lang="es-CR" dirty="0"/>
              <a:t>í</a:t>
            </a:r>
            <a:r>
              <a:rPr lang="en-US" dirty="0"/>
              <a:t>a del </a:t>
            </a:r>
            <a:r>
              <a:rPr lang="en-US" dirty="0" err="1"/>
              <a:t>pasado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actual.</a:t>
            </a:r>
          </a:p>
          <a:p>
            <a:r>
              <a:rPr lang="en-US" dirty="0"/>
              <a:t>La idea del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prospectivo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de las ideas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de la </a:t>
            </a:r>
            <a:r>
              <a:rPr lang="en-US" dirty="0" err="1"/>
              <a:t>macroeconomía</a:t>
            </a:r>
            <a:r>
              <a:rPr lang="en-US" dirty="0"/>
              <a:t> del </a:t>
            </a:r>
            <a:r>
              <a:rPr lang="en-US" dirty="0" err="1"/>
              <a:t>siglo</a:t>
            </a:r>
            <a:r>
              <a:rPr lang="en-US" dirty="0"/>
              <a:t> 20</a:t>
            </a:r>
          </a:p>
          <a:p>
            <a:pPr lvl="1"/>
            <a:r>
              <a:rPr lang="en-US" dirty="0" err="1"/>
              <a:t>Iniciado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Milton Friedman, Robert Lucas y </a:t>
            </a:r>
            <a:r>
              <a:rPr lang="en-US" dirty="0" err="1"/>
              <a:t>otros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D539-6BF2-4C53-B330-167D4393E1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Expectativas</a:t>
            </a:r>
            <a:r>
              <a:rPr lang="en-US" dirty="0"/>
              <a:t> </a:t>
            </a:r>
            <a:r>
              <a:rPr lang="en-US" dirty="0" err="1"/>
              <a:t>racionales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Actualmente</a:t>
            </a:r>
            <a:r>
              <a:rPr lang="en-US" dirty="0"/>
              <a:t>, la </a:t>
            </a:r>
            <a:r>
              <a:rPr lang="en-US" dirty="0" err="1"/>
              <a:t>mayoría</a:t>
            </a:r>
            <a:r>
              <a:rPr lang="en-US" dirty="0"/>
              <a:t> de la literature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formando</a:t>
            </a:r>
            <a:r>
              <a:rPr lang="en-US" dirty="0"/>
              <a:t> “</a:t>
            </a:r>
            <a:r>
              <a:rPr lang="en-US" dirty="0" err="1">
                <a:solidFill>
                  <a:schemeClr val="accent2"/>
                </a:solidFill>
              </a:rPr>
              <a:t>expectativas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racionales</a:t>
            </a:r>
            <a:r>
              <a:rPr lang="en-US" dirty="0"/>
              <a:t>”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y </a:t>
            </a:r>
            <a:r>
              <a:rPr lang="en-US" dirty="0" err="1"/>
              <a:t>comportándose</a:t>
            </a:r>
            <a:r>
              <a:rPr lang="en-US" dirty="0"/>
              <a:t> </a:t>
            </a:r>
            <a:r>
              <a:rPr lang="en-US" dirty="0" err="1"/>
              <a:t>óptimamente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expectativas</a:t>
            </a:r>
            <a:r>
              <a:rPr lang="en-US" dirty="0"/>
              <a:t>.</a:t>
            </a:r>
          </a:p>
          <a:p>
            <a:r>
              <a:rPr lang="en-US" dirty="0" err="1"/>
              <a:t>Expectativas</a:t>
            </a:r>
            <a:r>
              <a:rPr lang="en-US" dirty="0"/>
              <a:t> </a:t>
            </a:r>
            <a:r>
              <a:rPr lang="en-US" dirty="0" err="1"/>
              <a:t>racionales</a:t>
            </a:r>
            <a:r>
              <a:rPr lang="en-US" dirty="0"/>
              <a:t>: La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pronósticos</a:t>
            </a:r>
            <a:r>
              <a:rPr lang="en-US" dirty="0"/>
              <a:t> </a:t>
            </a:r>
            <a:r>
              <a:rPr lang="en-US" dirty="0" err="1"/>
              <a:t>óptimos</a:t>
            </a:r>
            <a:r>
              <a:rPr lang="en-US" dirty="0"/>
              <a:t> dada la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tienen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deberían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sistemáticos</a:t>
            </a:r>
            <a:r>
              <a:rPr lang="en-US" dirty="0"/>
              <a:t> (</a:t>
            </a:r>
            <a:r>
              <a:rPr lang="en-US" dirty="0" err="1"/>
              <a:t>errores</a:t>
            </a:r>
            <a:r>
              <a:rPr lang="en-US" dirty="0"/>
              <a:t> 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haberse</a:t>
            </a:r>
            <a:r>
              <a:rPr lang="en-US" dirty="0"/>
              <a:t> </a:t>
            </a:r>
            <a:r>
              <a:rPr lang="en-US" dirty="0" err="1"/>
              <a:t>evitado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set de </a:t>
            </a:r>
            <a:r>
              <a:rPr lang="en-US" dirty="0" err="1"/>
              <a:t>información</a:t>
            </a:r>
            <a:r>
              <a:rPr lang="en-US" dirty="0"/>
              <a:t> disponible)</a:t>
            </a:r>
          </a:p>
          <a:p>
            <a:r>
              <a:rPr lang="en-US" dirty="0"/>
              <a:t>Es un </a:t>
            </a:r>
            <a:r>
              <a:rPr lang="en-US" dirty="0" err="1"/>
              <a:t>supuesto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fuerte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D539-6BF2-4C53-B330-167D4393E1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r>
              <a:rPr lang="en-US" dirty="0"/>
              <a:t>¿El </a:t>
            </a:r>
            <a:r>
              <a:rPr lang="en-US" dirty="0" err="1"/>
              <a:t>modelo</a:t>
            </a:r>
            <a:r>
              <a:rPr lang="en-US" dirty="0"/>
              <a:t> se </a:t>
            </a:r>
            <a:r>
              <a:rPr lang="en-US" dirty="0" err="1"/>
              <a:t>ajusta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3852"/>
            <a:ext cx="7239000" cy="57374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2578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Gourinchas</a:t>
            </a:r>
            <a:r>
              <a:rPr lang="en-US" dirty="0"/>
              <a:t> and Parker (2002)</a:t>
            </a:r>
          </a:p>
        </p:txBody>
      </p:sp>
    </p:spTree>
    <p:extLst>
      <p:ext uri="{BB962C8B-B14F-4D97-AF65-F5344CB8AC3E}">
        <p14:creationId xmlns:p14="http://schemas.microsoft.com/office/powerpoint/2010/main" val="251876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¿El </a:t>
            </a:r>
            <a:r>
              <a:rPr lang="en-US" dirty="0" err="1"/>
              <a:t>modelo</a:t>
            </a:r>
            <a:r>
              <a:rPr lang="en-US" dirty="0"/>
              <a:t> se </a:t>
            </a:r>
            <a:r>
              <a:rPr lang="en-US" dirty="0" err="1"/>
              <a:t>ajusta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falla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crecimiento</a:t>
            </a:r>
            <a:r>
              <a:rPr lang="en-US" dirty="0"/>
              <a:t> del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(</a:t>
            </a:r>
            <a:r>
              <a:rPr lang="en-US" dirty="0" err="1"/>
              <a:t>Ecuación</a:t>
            </a:r>
            <a:r>
              <a:rPr lang="en-US" dirty="0"/>
              <a:t> de Euler)</a:t>
            </a:r>
          </a:p>
          <a:p>
            <a:pPr lvl="1"/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sugieren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forma de </a:t>
            </a:r>
            <a:r>
              <a:rPr lang="en-US" dirty="0" err="1"/>
              <a:t>joroba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del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imitar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del </a:t>
            </a:r>
            <a:r>
              <a:rPr lang="en-US" dirty="0" err="1"/>
              <a:t>ingreso</a:t>
            </a:r>
            <a:r>
              <a:rPr lang="en-US" dirty="0"/>
              <a:t>,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dice que </a:t>
            </a:r>
            <a:r>
              <a:rPr lang="en-US" dirty="0" err="1"/>
              <a:t>esto</a:t>
            </a:r>
            <a:r>
              <a:rPr lang="en-US" dirty="0"/>
              <a:t> no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ocurrir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3E9C-FF24-52FB-F9DA-9A48279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Evidencia empírica adicional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75C4-C265-6D89-5F8F-3D2A91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Shapiro y </a:t>
            </a:r>
            <a:r>
              <a:rPr lang="es-CR" dirty="0" err="1"/>
              <a:t>Slemrod</a:t>
            </a:r>
            <a:r>
              <a:rPr lang="es-CR" dirty="0"/>
              <a:t> (2003) </a:t>
            </a:r>
          </a:p>
          <a:p>
            <a:pPr lvl="1"/>
            <a:r>
              <a:rPr lang="es-CR" dirty="0"/>
              <a:t>Recortes tributario de Bush en 2001</a:t>
            </a:r>
          </a:p>
          <a:p>
            <a:pPr lvl="1"/>
            <a:r>
              <a:rPr lang="es-CR" dirty="0"/>
              <a:t>Hogares recibieron reembolsos entre $300 y $600</a:t>
            </a:r>
          </a:p>
          <a:p>
            <a:pPr lvl="1"/>
            <a:r>
              <a:rPr lang="es-CR" dirty="0"/>
              <a:t>Reembolsos percibidos como casi permanentes, como un plan de 10 años </a:t>
            </a:r>
          </a:p>
          <a:p>
            <a:pPr lvl="1"/>
            <a:r>
              <a:rPr lang="es-CR" dirty="0"/>
              <a:t>Modelo: esto tendría efectos considerables en el consumo</a:t>
            </a:r>
          </a:p>
          <a:p>
            <a:pPr lvl="1"/>
            <a:r>
              <a:rPr lang="es-CR" dirty="0"/>
              <a:t>El </a:t>
            </a:r>
            <a:r>
              <a:rPr lang="es-CR" dirty="0" err="1"/>
              <a:t>paper</a:t>
            </a:r>
            <a:r>
              <a:rPr lang="es-CR" dirty="0"/>
              <a:t> no lo encuentra: solo 22% de los hogares gastó sus reembolsos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C1A5-9EFB-DACB-4F6B-3FE7F5FF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7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3E9C-FF24-52FB-F9DA-9A48279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Evidencia empírica adicional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75C4-C265-6D89-5F8F-3D2A91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Shapiro y </a:t>
            </a:r>
            <a:r>
              <a:rPr lang="es-CR" dirty="0" err="1"/>
              <a:t>Slemrod</a:t>
            </a:r>
            <a:r>
              <a:rPr lang="es-CR" dirty="0"/>
              <a:t> (2009) </a:t>
            </a:r>
          </a:p>
          <a:p>
            <a:pPr lvl="1"/>
            <a:r>
              <a:rPr lang="es-CR" dirty="0"/>
              <a:t>Reembolsos tributarios de 2008 para combatir los efectos de la Gran Recesión</a:t>
            </a:r>
          </a:p>
          <a:p>
            <a:pPr lvl="1"/>
            <a:r>
              <a:rPr lang="es-CR" dirty="0"/>
              <a:t>Solo 1/5 de los encuestados planeaban gastar sus reembolsos</a:t>
            </a:r>
          </a:p>
          <a:p>
            <a:pPr lvl="1"/>
            <a:r>
              <a:rPr lang="es-CR" dirty="0"/>
              <a:t>Pero este reembolso era percibido como temporal</a:t>
            </a:r>
          </a:p>
          <a:p>
            <a:pPr lvl="1"/>
            <a:r>
              <a:rPr lang="es-CR" dirty="0"/>
              <a:t>En este caso, el resultado empírico es coherente con el modelo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C1A5-9EFB-DACB-4F6B-3FE7F5FF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mal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¿La </a:t>
            </a:r>
            <a:r>
              <a:rPr lang="en-US" dirty="0" err="1"/>
              <a:t>gente</a:t>
            </a:r>
            <a:r>
              <a:rPr lang="en-US" dirty="0"/>
              <a:t> no es </a:t>
            </a:r>
            <a:r>
              <a:rPr lang="en-US" dirty="0" err="1"/>
              <a:t>prospectiva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ahorra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jubilación</a:t>
            </a:r>
            <a:r>
              <a:rPr lang="en-US" dirty="0"/>
              <a:t> e </a:t>
            </a:r>
            <a:r>
              <a:rPr lang="en-US" dirty="0" err="1"/>
              <a:t>incorpora</a:t>
            </a:r>
            <a:r>
              <a:rPr lang="en-US" dirty="0"/>
              <a:t> </a:t>
            </a:r>
            <a:r>
              <a:rPr lang="en-US" dirty="0" err="1"/>
              <a:t>choques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ingreso</a:t>
            </a:r>
            <a:endParaRPr lang="en-US" dirty="0"/>
          </a:p>
          <a:p>
            <a:r>
              <a:rPr lang="en-US" dirty="0"/>
              <a:t>¿Las </a:t>
            </a:r>
            <a:r>
              <a:rPr lang="en-US" dirty="0" err="1"/>
              <a:t>preferencias</a:t>
            </a:r>
            <a:r>
              <a:rPr lang="en-US" dirty="0"/>
              <a:t> al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cambian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hijos</a:t>
            </a:r>
            <a:r>
              <a:rPr lang="en-US" dirty="0"/>
              <a:t> (</a:t>
            </a:r>
            <a:r>
              <a:rPr lang="en-US" dirty="0" err="1"/>
              <a:t>Gourinchas</a:t>
            </a:r>
            <a:r>
              <a:rPr lang="en-US" dirty="0"/>
              <a:t>-Parker lo </a:t>
            </a:r>
            <a:r>
              <a:rPr lang="en-US" dirty="0" err="1"/>
              <a:t>incorporan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) </a:t>
            </a:r>
          </a:p>
          <a:p>
            <a:r>
              <a:rPr lang="en-US" dirty="0"/>
              <a:t>¿</a:t>
            </a:r>
            <a:r>
              <a:rPr lang="en-US" dirty="0" err="1"/>
              <a:t>Restricciones</a:t>
            </a:r>
            <a:r>
              <a:rPr lang="en-US" dirty="0"/>
              <a:t> de </a:t>
            </a:r>
            <a:r>
              <a:rPr lang="en-US" dirty="0" err="1"/>
              <a:t>endeudamiento</a:t>
            </a:r>
            <a:r>
              <a:rPr lang="en-US" dirty="0"/>
              <a:t>?</a:t>
            </a:r>
          </a:p>
          <a:p>
            <a:r>
              <a:rPr lang="en-US" dirty="0"/>
              <a:t>¿La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jóven</a:t>
            </a:r>
            <a:r>
              <a:rPr lang="en-US" dirty="0"/>
              <a:t>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acumular</a:t>
            </a:r>
            <a:r>
              <a:rPr lang="en-US" dirty="0"/>
              <a:t> un stock de </a:t>
            </a:r>
            <a:r>
              <a:rPr lang="en-US" dirty="0" err="1"/>
              <a:t>ahorros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precaución</a:t>
            </a:r>
            <a:r>
              <a:rPr lang="en-US" dirty="0"/>
              <a:t> (“rainy day fund”)?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D539-6BF2-4C53-B330-167D4393E1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24172</TotalTime>
  <Words>1147</Words>
  <Application>Microsoft Office PowerPoint</Application>
  <PresentationFormat>On-screen Show (4:3)</PresentationFormat>
  <Paragraphs>131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Teoría Macroeconómica I Semestre, 2023</vt:lpstr>
      <vt:lpstr>Comportamiento prospectivo (forward-looking)</vt:lpstr>
      <vt:lpstr>Comportamiento prospectivo (forward-looking)</vt:lpstr>
      <vt:lpstr>Expectativas racionales</vt:lpstr>
      <vt:lpstr>¿El modelo se ajusta a los datos?</vt:lpstr>
      <vt:lpstr>¿El modelo se ajusta a los datos?</vt:lpstr>
      <vt:lpstr>Evidencia empírica adicional </vt:lpstr>
      <vt:lpstr>Evidencia empírica adicional </vt:lpstr>
      <vt:lpstr>¿Qué está mal en el modelo?</vt:lpstr>
      <vt:lpstr>Restricciones de endeudamiento</vt:lpstr>
      <vt:lpstr>¿Cómo conciliar la evidencia?</vt:lpstr>
      <vt:lpstr>Consumo-ahorro</vt:lpstr>
      <vt:lpstr>Historia del Pensamiento</vt:lpstr>
      <vt:lpstr>Historia del Pensamiento</vt:lpstr>
      <vt:lpstr>Historia del Pensamiento</vt:lpstr>
      <vt:lpstr>Historia del Pensamiento</vt:lpstr>
      <vt:lpstr>Historia del Pensamiento</vt:lpstr>
      <vt:lpstr>Historia del Pensamiento</vt:lpstr>
      <vt:lpstr>Historia del Pensamiento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Jon Steinsson</dc:creator>
  <cp:lastModifiedBy>JONATHAN GARITA GARITA</cp:lastModifiedBy>
  <cp:revision>1329</cp:revision>
  <cp:lastPrinted>2018-03-06T17:19:18Z</cp:lastPrinted>
  <dcterms:created xsi:type="dcterms:W3CDTF">2009-02-16T13:46:11Z</dcterms:created>
  <dcterms:modified xsi:type="dcterms:W3CDTF">2023-03-30T21:09:29Z</dcterms:modified>
</cp:coreProperties>
</file>