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340" r:id="rId3"/>
    <p:sldId id="341" r:id="rId4"/>
    <p:sldId id="258" r:id="rId5"/>
    <p:sldId id="305" r:id="rId6"/>
    <p:sldId id="306" r:id="rId7"/>
    <p:sldId id="307" r:id="rId8"/>
    <p:sldId id="308" r:id="rId9"/>
    <p:sldId id="309" r:id="rId10"/>
    <p:sldId id="310" r:id="rId11"/>
    <p:sldId id="311" r:id="rId12"/>
    <p:sldId id="313" r:id="rId13"/>
    <p:sldId id="314" r:id="rId14"/>
    <p:sldId id="315" r:id="rId15"/>
    <p:sldId id="316" r:id="rId16"/>
    <p:sldId id="337" r:id="rId17"/>
    <p:sldId id="317" r:id="rId18"/>
    <p:sldId id="318" r:id="rId19"/>
    <p:sldId id="319" r:id="rId20"/>
    <p:sldId id="320" r:id="rId21"/>
    <p:sldId id="321" r:id="rId22"/>
    <p:sldId id="322" r:id="rId23"/>
    <p:sldId id="323" r:id="rId24"/>
    <p:sldId id="324" r:id="rId25"/>
    <p:sldId id="325" r:id="rId26"/>
    <p:sldId id="326" r:id="rId27"/>
    <p:sldId id="327" r:id="rId28"/>
    <p:sldId id="330" r:id="rId29"/>
    <p:sldId id="328" r:id="rId30"/>
    <p:sldId id="329" r:id="rId31"/>
    <p:sldId id="331" r:id="rId32"/>
    <p:sldId id="332" r:id="rId33"/>
    <p:sldId id="342" r:id="rId34"/>
    <p:sldId id="333" r:id="rId35"/>
    <p:sldId id="338" r:id="rId36"/>
    <p:sldId id="339" r:id="rId37"/>
    <p:sldId id="334" r:id="rId38"/>
    <p:sldId id="335" r:id="rId39"/>
    <p:sldId id="33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67" d="100"/>
          <a:sy n="67" d="100"/>
        </p:scale>
        <p:origin x="53" y="163"/>
      </p:cViewPr>
      <p:guideLst/>
    </p:cSldViewPr>
  </p:slideViewPr>
  <p:notesTextViewPr>
    <p:cViewPr>
      <p:scale>
        <a:sx n="1" d="1"/>
        <a:sy n="1" d="1"/>
      </p:scale>
      <p:origin x="0" y="0"/>
    </p:cViewPr>
  </p:notesTextViewPr>
  <p:sorterViewPr>
    <p:cViewPr varScale="1">
      <p:scale>
        <a:sx n="1" d="1"/>
        <a:sy n="1" d="1"/>
      </p:scale>
      <p:origin x="0" y="-1208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 Ashby" userId="7ea038798d9d2dfe" providerId="LiveId" clId="{16BE60C0-3DC2-44B1-9FE0-469946009231}"/>
    <pc:docChg chg="undo custSel addSld modSld">
      <pc:chgData name="Greg Ashby" userId="7ea038798d9d2dfe" providerId="LiveId" clId="{16BE60C0-3DC2-44B1-9FE0-469946009231}" dt="2021-02-02T17:01:14.552" v="638"/>
      <pc:docMkLst>
        <pc:docMk/>
      </pc:docMkLst>
      <pc:sldChg chg="addSp modSp modAnim">
        <pc:chgData name="Greg Ashby" userId="7ea038798d9d2dfe" providerId="LiveId" clId="{16BE60C0-3DC2-44B1-9FE0-469946009231}" dt="2021-01-28T15:54:08.199" v="318"/>
        <pc:sldMkLst>
          <pc:docMk/>
          <pc:sldMk cId="2966431159" sldId="258"/>
        </pc:sldMkLst>
        <pc:spChg chg="add mod">
          <ac:chgData name="Greg Ashby" userId="7ea038798d9d2dfe" providerId="LiveId" clId="{16BE60C0-3DC2-44B1-9FE0-469946009231}" dt="2021-01-28T15:53:54.095" v="317" actId="164"/>
          <ac:spMkLst>
            <pc:docMk/>
            <pc:sldMk cId="2966431159" sldId="258"/>
            <ac:spMk id="18" creationId="{0F0027F1-B02F-4F29-85CE-5A15B698DE16}"/>
          </ac:spMkLst>
        </pc:spChg>
        <pc:grpChg chg="add mod">
          <ac:chgData name="Greg Ashby" userId="7ea038798d9d2dfe" providerId="LiveId" clId="{16BE60C0-3DC2-44B1-9FE0-469946009231}" dt="2021-01-28T15:53:54.095" v="317" actId="164"/>
          <ac:grpSpMkLst>
            <pc:docMk/>
            <pc:sldMk cId="2966431159" sldId="258"/>
            <ac:grpSpMk id="2" creationId="{3F2CE4BF-49E1-4FDE-B440-AE59E7511BC7}"/>
          </ac:grpSpMkLst>
        </pc:grpChg>
        <pc:grpChg chg="mod">
          <ac:chgData name="Greg Ashby" userId="7ea038798d9d2dfe" providerId="LiveId" clId="{16BE60C0-3DC2-44B1-9FE0-469946009231}" dt="2021-01-28T15:53:54.095" v="317" actId="164"/>
          <ac:grpSpMkLst>
            <pc:docMk/>
            <pc:sldMk cId="2966431159" sldId="258"/>
            <ac:grpSpMk id="26" creationId="{00000000-0000-0000-0000-000000000000}"/>
          </ac:grpSpMkLst>
        </pc:grpChg>
      </pc:sldChg>
      <pc:sldChg chg="addSp delSp modSp">
        <pc:chgData name="Greg Ashby" userId="7ea038798d9d2dfe" providerId="LiveId" clId="{16BE60C0-3DC2-44B1-9FE0-469946009231}" dt="2021-02-02T16:56:09.766" v="542" actId="1076"/>
        <pc:sldMkLst>
          <pc:docMk/>
          <pc:sldMk cId="524222990" sldId="332"/>
        </pc:sldMkLst>
        <pc:spChg chg="del mod topLvl">
          <ac:chgData name="Greg Ashby" userId="7ea038798d9d2dfe" providerId="LiveId" clId="{16BE60C0-3DC2-44B1-9FE0-469946009231}" dt="2021-02-01T22:43:57.593" v="348" actId="478"/>
          <ac:spMkLst>
            <pc:docMk/>
            <pc:sldMk cId="524222990" sldId="332"/>
            <ac:spMk id="2" creationId="{00000000-0000-0000-0000-000000000000}"/>
          </ac:spMkLst>
        </pc:spChg>
        <pc:spChg chg="mod">
          <ac:chgData name="Greg Ashby" userId="7ea038798d9d2dfe" providerId="LiveId" clId="{16BE60C0-3DC2-44B1-9FE0-469946009231}" dt="2021-02-01T22:40:46.173" v="321" actId="164"/>
          <ac:spMkLst>
            <pc:docMk/>
            <pc:sldMk cId="524222990" sldId="332"/>
            <ac:spMk id="9" creationId="{00000000-0000-0000-0000-000000000000}"/>
          </ac:spMkLst>
        </pc:spChg>
        <pc:spChg chg="add del mod">
          <ac:chgData name="Greg Ashby" userId="7ea038798d9d2dfe" providerId="LiveId" clId="{16BE60C0-3DC2-44B1-9FE0-469946009231}" dt="2021-02-02T16:55:40.969" v="537" actId="478"/>
          <ac:spMkLst>
            <pc:docMk/>
            <pc:sldMk cId="524222990" sldId="332"/>
            <ac:spMk id="10" creationId="{DA914F4D-D98D-4E19-BE00-19B5C8945A4D}"/>
          </ac:spMkLst>
        </pc:spChg>
        <pc:spChg chg="add del mod">
          <ac:chgData name="Greg Ashby" userId="7ea038798d9d2dfe" providerId="LiveId" clId="{16BE60C0-3DC2-44B1-9FE0-469946009231}" dt="2021-02-02T16:55:39.920" v="536" actId="478"/>
          <ac:spMkLst>
            <pc:docMk/>
            <pc:sldMk cId="524222990" sldId="332"/>
            <ac:spMk id="12" creationId="{139EF7DC-7E7C-4CFD-AD85-EB2167DD5EAE}"/>
          </ac:spMkLst>
        </pc:spChg>
        <pc:spChg chg="add del mod">
          <ac:chgData name="Greg Ashby" userId="7ea038798d9d2dfe" providerId="LiveId" clId="{16BE60C0-3DC2-44B1-9FE0-469946009231}" dt="2021-02-02T16:55:42.318" v="538" actId="478"/>
          <ac:spMkLst>
            <pc:docMk/>
            <pc:sldMk cId="524222990" sldId="332"/>
            <ac:spMk id="13" creationId="{79A9C3BD-C74F-4361-912E-7F1385E836A9}"/>
          </ac:spMkLst>
        </pc:spChg>
        <pc:spChg chg="mod">
          <ac:chgData name="Greg Ashby" userId="7ea038798d9d2dfe" providerId="LiveId" clId="{16BE60C0-3DC2-44B1-9FE0-469946009231}" dt="2021-02-01T22:40:46.173" v="321" actId="164"/>
          <ac:spMkLst>
            <pc:docMk/>
            <pc:sldMk cId="524222990" sldId="332"/>
            <ac:spMk id="17" creationId="{00000000-0000-0000-0000-000000000000}"/>
          </ac:spMkLst>
        </pc:spChg>
        <pc:spChg chg="mod">
          <ac:chgData name="Greg Ashby" userId="7ea038798d9d2dfe" providerId="LiveId" clId="{16BE60C0-3DC2-44B1-9FE0-469946009231}" dt="2021-02-01T22:40:46.173" v="321" actId="164"/>
          <ac:spMkLst>
            <pc:docMk/>
            <pc:sldMk cId="524222990" sldId="332"/>
            <ac:spMk id="18" creationId="{00000000-0000-0000-0000-000000000000}"/>
          </ac:spMkLst>
        </pc:spChg>
        <pc:spChg chg="mod">
          <ac:chgData name="Greg Ashby" userId="7ea038798d9d2dfe" providerId="LiveId" clId="{16BE60C0-3DC2-44B1-9FE0-469946009231}" dt="2021-02-01T22:40:46.173" v="321" actId="164"/>
          <ac:spMkLst>
            <pc:docMk/>
            <pc:sldMk cId="524222990" sldId="332"/>
            <ac:spMk id="19" creationId="{00000000-0000-0000-0000-000000000000}"/>
          </ac:spMkLst>
        </pc:spChg>
        <pc:spChg chg="mod">
          <ac:chgData name="Greg Ashby" userId="7ea038798d9d2dfe" providerId="LiveId" clId="{16BE60C0-3DC2-44B1-9FE0-469946009231}" dt="2021-02-01T22:40:46.173" v="321" actId="164"/>
          <ac:spMkLst>
            <pc:docMk/>
            <pc:sldMk cId="524222990" sldId="332"/>
            <ac:spMk id="20" creationId="{00000000-0000-0000-0000-000000000000}"/>
          </ac:spMkLst>
        </pc:spChg>
        <pc:spChg chg="mod">
          <ac:chgData name="Greg Ashby" userId="7ea038798d9d2dfe" providerId="LiveId" clId="{16BE60C0-3DC2-44B1-9FE0-469946009231}" dt="2021-02-01T22:40:46.173" v="321" actId="164"/>
          <ac:spMkLst>
            <pc:docMk/>
            <pc:sldMk cId="524222990" sldId="332"/>
            <ac:spMk id="22" creationId="{00000000-0000-0000-0000-000000000000}"/>
          </ac:spMkLst>
        </pc:spChg>
        <pc:spChg chg="mod">
          <ac:chgData name="Greg Ashby" userId="7ea038798d9d2dfe" providerId="LiveId" clId="{16BE60C0-3DC2-44B1-9FE0-469946009231}" dt="2021-02-01T22:40:46.173" v="321" actId="164"/>
          <ac:spMkLst>
            <pc:docMk/>
            <pc:sldMk cId="524222990" sldId="332"/>
            <ac:spMk id="24" creationId="{00000000-0000-0000-0000-000000000000}"/>
          </ac:spMkLst>
        </pc:spChg>
        <pc:spChg chg="add mod">
          <ac:chgData name="Greg Ashby" userId="7ea038798d9d2dfe" providerId="LiveId" clId="{16BE60C0-3DC2-44B1-9FE0-469946009231}" dt="2021-02-02T16:56:09.766" v="542" actId="1076"/>
          <ac:spMkLst>
            <pc:docMk/>
            <pc:sldMk cId="524222990" sldId="332"/>
            <ac:spMk id="29" creationId="{8F972042-4964-4C2F-86D2-7D07C34FE09A}"/>
          </ac:spMkLst>
        </pc:spChg>
        <pc:spChg chg="mod">
          <ac:chgData name="Greg Ashby" userId="7ea038798d9d2dfe" providerId="LiveId" clId="{16BE60C0-3DC2-44B1-9FE0-469946009231}" dt="2021-02-01T22:40:46.173" v="321" actId="164"/>
          <ac:spMkLst>
            <pc:docMk/>
            <pc:sldMk cId="524222990" sldId="332"/>
            <ac:spMk id="31" creationId="{00000000-0000-0000-0000-000000000000}"/>
          </ac:spMkLst>
        </pc:spChg>
        <pc:spChg chg="mod">
          <ac:chgData name="Greg Ashby" userId="7ea038798d9d2dfe" providerId="LiveId" clId="{16BE60C0-3DC2-44B1-9FE0-469946009231}" dt="2021-02-01T22:40:46.173" v="321" actId="164"/>
          <ac:spMkLst>
            <pc:docMk/>
            <pc:sldMk cId="524222990" sldId="332"/>
            <ac:spMk id="32" creationId="{00000000-0000-0000-0000-000000000000}"/>
          </ac:spMkLst>
        </pc:spChg>
        <pc:spChg chg="mod">
          <ac:chgData name="Greg Ashby" userId="7ea038798d9d2dfe" providerId="LiveId" clId="{16BE60C0-3DC2-44B1-9FE0-469946009231}" dt="2021-02-01T22:40:46.173" v="321" actId="164"/>
          <ac:spMkLst>
            <pc:docMk/>
            <pc:sldMk cId="524222990" sldId="332"/>
            <ac:spMk id="33" creationId="{00000000-0000-0000-0000-000000000000}"/>
          </ac:spMkLst>
        </pc:spChg>
        <pc:spChg chg="mod">
          <ac:chgData name="Greg Ashby" userId="7ea038798d9d2dfe" providerId="LiveId" clId="{16BE60C0-3DC2-44B1-9FE0-469946009231}" dt="2021-02-01T22:40:46.173" v="321" actId="164"/>
          <ac:spMkLst>
            <pc:docMk/>
            <pc:sldMk cId="524222990" sldId="332"/>
            <ac:spMk id="34" creationId="{00000000-0000-0000-0000-000000000000}"/>
          </ac:spMkLst>
        </pc:spChg>
        <pc:grpChg chg="add mod">
          <ac:chgData name="Greg Ashby" userId="7ea038798d9d2dfe" providerId="LiveId" clId="{16BE60C0-3DC2-44B1-9FE0-469946009231}" dt="2021-02-01T22:41:07.759" v="324" actId="164"/>
          <ac:grpSpMkLst>
            <pc:docMk/>
            <pc:sldMk cId="524222990" sldId="332"/>
            <ac:grpSpMk id="3" creationId="{F295ADE5-A532-490A-9544-0ADB99E0FBF5}"/>
          </ac:grpSpMkLst>
        </pc:grpChg>
        <pc:grpChg chg="add mod">
          <ac:chgData name="Greg Ashby" userId="7ea038798d9d2dfe" providerId="LiveId" clId="{16BE60C0-3DC2-44B1-9FE0-469946009231}" dt="2021-02-02T16:55:52.590" v="540" actId="1076"/>
          <ac:grpSpMkLst>
            <pc:docMk/>
            <pc:sldMk cId="524222990" sldId="332"/>
            <ac:grpSpMk id="5" creationId="{14E127F9-E406-4F21-80C3-E5BF9F2509ED}"/>
          </ac:grpSpMkLst>
        </pc:grpChg>
        <pc:grpChg chg="mod">
          <ac:chgData name="Greg Ashby" userId="7ea038798d9d2dfe" providerId="LiveId" clId="{16BE60C0-3DC2-44B1-9FE0-469946009231}" dt="2021-02-01T22:40:46.173" v="321" actId="164"/>
          <ac:grpSpMkLst>
            <pc:docMk/>
            <pc:sldMk cId="524222990" sldId="332"/>
            <ac:grpSpMk id="7" creationId="{00000000-0000-0000-0000-000000000000}"/>
          </ac:grpSpMkLst>
        </pc:grpChg>
        <pc:grpChg chg="add del mod">
          <ac:chgData name="Greg Ashby" userId="7ea038798d9d2dfe" providerId="LiveId" clId="{16BE60C0-3DC2-44B1-9FE0-469946009231}" dt="2021-02-01T22:41:56.543" v="332" actId="165"/>
          <ac:grpSpMkLst>
            <pc:docMk/>
            <pc:sldMk cId="524222990" sldId="332"/>
            <ac:grpSpMk id="8" creationId="{8A80C622-35C3-4791-9EA6-1AEDDB4D7AF1}"/>
          </ac:grpSpMkLst>
        </pc:grpChg>
        <pc:cxnChg chg="mod">
          <ac:chgData name="Greg Ashby" userId="7ea038798d9d2dfe" providerId="LiveId" clId="{16BE60C0-3DC2-44B1-9FE0-469946009231}" dt="2021-02-01T22:43:57.593" v="348" actId="478"/>
          <ac:cxnSpMkLst>
            <pc:docMk/>
            <pc:sldMk cId="524222990" sldId="332"/>
            <ac:cxnSpMk id="4" creationId="{00000000-0000-0000-0000-000000000000}"/>
          </ac:cxnSpMkLst>
        </pc:cxnChg>
        <pc:cxnChg chg="mod">
          <ac:chgData name="Greg Ashby" userId="7ea038798d9d2dfe" providerId="LiveId" clId="{16BE60C0-3DC2-44B1-9FE0-469946009231}" dt="2021-02-01T22:43:57.593" v="348" actId="478"/>
          <ac:cxnSpMkLst>
            <pc:docMk/>
            <pc:sldMk cId="524222990" sldId="332"/>
            <ac:cxnSpMk id="6" creationId="{00000000-0000-0000-0000-000000000000}"/>
          </ac:cxnSpMkLst>
        </pc:cxnChg>
        <pc:cxnChg chg="mod topLvl">
          <ac:chgData name="Greg Ashby" userId="7ea038798d9d2dfe" providerId="LiveId" clId="{16BE60C0-3DC2-44B1-9FE0-469946009231}" dt="2021-02-02T16:56:00.645" v="541" actId="1076"/>
          <ac:cxnSpMkLst>
            <pc:docMk/>
            <pc:sldMk cId="524222990" sldId="332"/>
            <ac:cxnSpMk id="16" creationId="{00000000-0000-0000-0000-000000000000}"/>
          </ac:cxnSpMkLst>
        </pc:cxnChg>
        <pc:cxnChg chg="mod">
          <ac:chgData name="Greg Ashby" userId="7ea038798d9d2dfe" providerId="LiveId" clId="{16BE60C0-3DC2-44B1-9FE0-469946009231}" dt="2021-02-01T22:41:07.759" v="324" actId="164"/>
          <ac:cxnSpMkLst>
            <pc:docMk/>
            <pc:sldMk cId="524222990" sldId="332"/>
            <ac:cxnSpMk id="25" creationId="{00000000-0000-0000-0000-000000000000}"/>
          </ac:cxnSpMkLst>
        </pc:cxnChg>
        <pc:cxnChg chg="mod">
          <ac:chgData name="Greg Ashby" userId="7ea038798d9d2dfe" providerId="LiveId" clId="{16BE60C0-3DC2-44B1-9FE0-469946009231}" dt="2021-02-01T22:41:07.759" v="324" actId="164"/>
          <ac:cxnSpMkLst>
            <pc:docMk/>
            <pc:sldMk cId="524222990" sldId="332"/>
            <ac:cxnSpMk id="26" creationId="{00000000-0000-0000-0000-000000000000}"/>
          </ac:cxnSpMkLst>
        </pc:cxnChg>
        <pc:cxnChg chg="mod">
          <ac:chgData name="Greg Ashby" userId="7ea038798d9d2dfe" providerId="LiveId" clId="{16BE60C0-3DC2-44B1-9FE0-469946009231}" dt="2021-02-01T22:40:46.173" v="321" actId="164"/>
          <ac:cxnSpMkLst>
            <pc:docMk/>
            <pc:sldMk cId="524222990" sldId="332"/>
            <ac:cxnSpMk id="28" creationId="{00000000-0000-0000-0000-000000000000}"/>
          </ac:cxnSpMkLst>
        </pc:cxnChg>
        <pc:cxnChg chg="mod">
          <ac:chgData name="Greg Ashby" userId="7ea038798d9d2dfe" providerId="LiveId" clId="{16BE60C0-3DC2-44B1-9FE0-469946009231}" dt="2021-02-01T22:40:46.173" v="321" actId="164"/>
          <ac:cxnSpMkLst>
            <pc:docMk/>
            <pc:sldMk cId="524222990" sldId="332"/>
            <ac:cxnSpMk id="30" creationId="{00000000-0000-0000-0000-000000000000}"/>
          </ac:cxnSpMkLst>
        </pc:cxnChg>
      </pc:sldChg>
      <pc:sldChg chg="addSp delSp modSp add modAnim">
        <pc:chgData name="Greg Ashby" userId="7ea038798d9d2dfe" providerId="LiveId" clId="{16BE60C0-3DC2-44B1-9FE0-469946009231}" dt="2021-01-28T15:49:55.017" v="294"/>
        <pc:sldMkLst>
          <pc:docMk/>
          <pc:sldMk cId="3359560574" sldId="340"/>
        </pc:sldMkLst>
        <pc:spChg chg="mod">
          <ac:chgData name="Greg Ashby" userId="7ea038798d9d2dfe" providerId="LiveId" clId="{16BE60C0-3DC2-44B1-9FE0-469946009231}" dt="2021-01-28T15:32:24.960" v="127" actId="948"/>
          <ac:spMkLst>
            <pc:docMk/>
            <pc:sldMk cId="3359560574" sldId="340"/>
            <ac:spMk id="11" creationId="{00000000-0000-0000-0000-000000000000}"/>
          </ac:spMkLst>
        </pc:spChg>
        <pc:spChg chg="add mod">
          <ac:chgData name="Greg Ashby" userId="7ea038798d9d2dfe" providerId="LiveId" clId="{16BE60C0-3DC2-44B1-9FE0-469946009231}" dt="2021-01-28T15:32:40.571" v="128" actId="1076"/>
          <ac:spMkLst>
            <pc:docMk/>
            <pc:sldMk cId="3359560574" sldId="340"/>
            <ac:spMk id="18" creationId="{84DC47E5-7FF3-413B-82BE-9843C1831D9C}"/>
          </ac:spMkLst>
        </pc:spChg>
        <pc:spChg chg="add mod">
          <ac:chgData name="Greg Ashby" userId="7ea038798d9d2dfe" providerId="LiveId" clId="{16BE60C0-3DC2-44B1-9FE0-469946009231}" dt="2021-01-28T15:33:30.173" v="135"/>
          <ac:spMkLst>
            <pc:docMk/>
            <pc:sldMk cId="3359560574" sldId="340"/>
            <ac:spMk id="20" creationId="{0EDE1725-C322-48B7-A166-F12C6AE612C4}"/>
          </ac:spMkLst>
        </pc:spChg>
        <pc:spChg chg="mod">
          <ac:chgData name="Greg Ashby" userId="7ea038798d9d2dfe" providerId="LiveId" clId="{16BE60C0-3DC2-44B1-9FE0-469946009231}" dt="2021-01-28T15:27:54.836" v="42" actId="20577"/>
          <ac:spMkLst>
            <pc:docMk/>
            <pc:sldMk cId="3359560574" sldId="340"/>
            <ac:spMk id="23" creationId="{00000000-0000-0000-0000-000000000000}"/>
          </ac:spMkLst>
        </pc:spChg>
        <pc:spChg chg="mod topLvl">
          <ac:chgData name="Greg Ashby" userId="7ea038798d9d2dfe" providerId="LiveId" clId="{16BE60C0-3DC2-44B1-9FE0-469946009231}" dt="2021-01-28T15:49:46.828" v="292" actId="164"/>
          <ac:spMkLst>
            <pc:docMk/>
            <pc:sldMk cId="3359560574" sldId="340"/>
            <ac:spMk id="24" creationId="{00000000-0000-0000-0000-000000000000}"/>
          </ac:spMkLst>
        </pc:spChg>
        <pc:spChg chg="add del mod">
          <ac:chgData name="Greg Ashby" userId="7ea038798d9d2dfe" providerId="LiveId" clId="{16BE60C0-3DC2-44B1-9FE0-469946009231}" dt="2021-01-28T15:35:07.192" v="147" actId="478"/>
          <ac:spMkLst>
            <pc:docMk/>
            <pc:sldMk cId="3359560574" sldId="340"/>
            <ac:spMk id="25" creationId="{00000000-0000-0000-0000-000000000000}"/>
          </ac:spMkLst>
        </pc:spChg>
        <pc:spChg chg="add mod">
          <ac:chgData name="Greg Ashby" userId="7ea038798d9d2dfe" providerId="LiveId" clId="{16BE60C0-3DC2-44B1-9FE0-469946009231}" dt="2021-01-28T15:49:46.828" v="292" actId="164"/>
          <ac:spMkLst>
            <pc:docMk/>
            <pc:sldMk cId="3359560574" sldId="340"/>
            <ac:spMk id="27" creationId="{8A7C1DA4-75C9-4EC7-9B0A-1441CFB6045E}"/>
          </ac:spMkLst>
        </pc:spChg>
        <pc:spChg chg="add mod">
          <ac:chgData name="Greg Ashby" userId="7ea038798d9d2dfe" providerId="LiveId" clId="{16BE60C0-3DC2-44B1-9FE0-469946009231}" dt="2021-01-28T15:39:45.247" v="224" actId="20577"/>
          <ac:spMkLst>
            <pc:docMk/>
            <pc:sldMk cId="3359560574" sldId="340"/>
            <ac:spMk id="28" creationId="{8077556B-2C66-4980-814F-CB74ED116192}"/>
          </ac:spMkLst>
        </pc:spChg>
        <pc:grpChg chg="add mod">
          <ac:chgData name="Greg Ashby" userId="7ea038798d9d2dfe" providerId="LiveId" clId="{16BE60C0-3DC2-44B1-9FE0-469946009231}" dt="2021-01-28T15:49:46.828" v="292" actId="164"/>
          <ac:grpSpMkLst>
            <pc:docMk/>
            <pc:sldMk cId="3359560574" sldId="340"/>
            <ac:grpSpMk id="6" creationId="{7443731B-048C-44BF-AA5E-590BE87BB8E4}"/>
          </ac:grpSpMkLst>
        </pc:grpChg>
        <pc:grpChg chg="del">
          <ac:chgData name="Greg Ashby" userId="7ea038798d9d2dfe" providerId="LiveId" clId="{16BE60C0-3DC2-44B1-9FE0-469946009231}" dt="2021-01-28T15:27:16.629" v="1" actId="478"/>
          <ac:grpSpMkLst>
            <pc:docMk/>
            <pc:sldMk cId="3359560574" sldId="340"/>
            <ac:grpSpMk id="22" creationId="{00000000-0000-0000-0000-000000000000}"/>
          </ac:grpSpMkLst>
        </pc:grpChg>
        <pc:grpChg chg="del mod">
          <ac:chgData name="Greg Ashby" userId="7ea038798d9d2dfe" providerId="LiveId" clId="{16BE60C0-3DC2-44B1-9FE0-469946009231}" dt="2021-01-28T15:34:08.959" v="137" actId="165"/>
          <ac:grpSpMkLst>
            <pc:docMk/>
            <pc:sldMk cId="3359560574" sldId="340"/>
            <ac:grpSpMk id="26" creationId="{00000000-0000-0000-0000-000000000000}"/>
          </ac:grpSpMkLst>
        </pc:grpChg>
        <pc:graphicFrameChg chg="del mod topLvl replId">
          <ac:chgData name="Greg Ashby" userId="7ea038798d9d2dfe" providerId="LiveId" clId="{16BE60C0-3DC2-44B1-9FE0-469946009231}" dt="2021-01-28T15:34:21.799" v="139"/>
          <ac:graphicFrameMkLst>
            <pc:docMk/>
            <pc:sldMk cId="3359560574" sldId="340"/>
            <ac:graphicFrameMk id="2" creationId="{00000000-0000-0000-0000-000000000000}"/>
          </ac:graphicFrameMkLst>
        </pc:graphicFrameChg>
      </pc:sldChg>
      <pc:sldChg chg="addSp delSp modSp add modAnim">
        <pc:chgData name="Greg Ashby" userId="7ea038798d9d2dfe" providerId="LiveId" clId="{16BE60C0-3DC2-44B1-9FE0-469946009231}" dt="2021-01-28T15:49:07.273" v="289"/>
        <pc:sldMkLst>
          <pc:docMk/>
          <pc:sldMk cId="3980947040" sldId="341"/>
        </pc:sldMkLst>
        <pc:spChg chg="add mod">
          <ac:chgData name="Greg Ashby" userId="7ea038798d9d2dfe" providerId="LiveId" clId="{16BE60C0-3DC2-44B1-9FE0-469946009231}" dt="2021-01-28T15:48:55.236" v="288" actId="20577"/>
          <ac:spMkLst>
            <pc:docMk/>
            <pc:sldMk cId="3980947040" sldId="341"/>
            <ac:spMk id="9" creationId="{B68A37E2-0A9E-4257-911B-06CFD6C9899D}"/>
          </ac:spMkLst>
        </pc:spChg>
        <pc:spChg chg="add mod">
          <ac:chgData name="Greg Ashby" userId="7ea038798d9d2dfe" providerId="LiveId" clId="{16BE60C0-3DC2-44B1-9FE0-469946009231}" dt="2021-01-28T15:47:50.755" v="285" actId="164"/>
          <ac:spMkLst>
            <pc:docMk/>
            <pc:sldMk cId="3980947040" sldId="341"/>
            <ac:spMk id="10" creationId="{D261841F-8EEC-4E29-9432-D4BC8D1EA6D9}"/>
          </ac:spMkLst>
        </pc:spChg>
        <pc:spChg chg="mod">
          <ac:chgData name="Greg Ashby" userId="7ea038798d9d2dfe" providerId="LiveId" clId="{16BE60C0-3DC2-44B1-9FE0-469946009231}" dt="2021-01-28T15:47:56.392" v="286" actId="1076"/>
          <ac:spMkLst>
            <pc:docMk/>
            <pc:sldMk cId="3980947040" sldId="341"/>
            <ac:spMk id="11" creationId="{00000000-0000-0000-0000-000000000000}"/>
          </ac:spMkLst>
        </pc:spChg>
        <pc:spChg chg="del mod">
          <ac:chgData name="Greg Ashby" userId="7ea038798d9d2dfe" providerId="LiveId" clId="{16BE60C0-3DC2-44B1-9FE0-469946009231}" dt="2021-01-28T15:46:09.305" v="272" actId="478"/>
          <ac:spMkLst>
            <pc:docMk/>
            <pc:sldMk cId="3980947040" sldId="341"/>
            <ac:spMk id="18" creationId="{84DC47E5-7FF3-413B-82BE-9843C1831D9C}"/>
          </ac:spMkLst>
        </pc:spChg>
        <pc:spChg chg="del">
          <ac:chgData name="Greg Ashby" userId="7ea038798d9d2dfe" providerId="LiveId" clId="{16BE60C0-3DC2-44B1-9FE0-469946009231}" dt="2021-01-28T15:47:12.068" v="280" actId="478"/>
          <ac:spMkLst>
            <pc:docMk/>
            <pc:sldMk cId="3980947040" sldId="341"/>
            <ac:spMk id="20" creationId="{0EDE1725-C322-48B7-A166-F12C6AE612C4}"/>
          </ac:spMkLst>
        </pc:spChg>
        <pc:spChg chg="del">
          <ac:chgData name="Greg Ashby" userId="7ea038798d9d2dfe" providerId="LiveId" clId="{16BE60C0-3DC2-44B1-9FE0-469946009231}" dt="2021-01-28T15:44:33.154" v="261" actId="478"/>
          <ac:spMkLst>
            <pc:docMk/>
            <pc:sldMk cId="3980947040" sldId="341"/>
            <ac:spMk id="24" creationId="{00000000-0000-0000-0000-000000000000}"/>
          </ac:spMkLst>
        </pc:spChg>
        <pc:spChg chg="del">
          <ac:chgData name="Greg Ashby" userId="7ea038798d9d2dfe" providerId="LiveId" clId="{16BE60C0-3DC2-44B1-9FE0-469946009231}" dt="2021-01-28T15:44:34.955" v="262" actId="478"/>
          <ac:spMkLst>
            <pc:docMk/>
            <pc:sldMk cId="3980947040" sldId="341"/>
            <ac:spMk id="27" creationId="{8A7C1DA4-75C9-4EC7-9B0A-1441CFB6045E}"/>
          </ac:spMkLst>
        </pc:spChg>
        <pc:spChg chg="del">
          <ac:chgData name="Greg Ashby" userId="7ea038798d9d2dfe" providerId="LiveId" clId="{16BE60C0-3DC2-44B1-9FE0-469946009231}" dt="2021-01-28T15:44:37.207" v="263" actId="478"/>
          <ac:spMkLst>
            <pc:docMk/>
            <pc:sldMk cId="3980947040" sldId="341"/>
            <ac:spMk id="28" creationId="{8077556B-2C66-4980-814F-CB74ED116192}"/>
          </ac:spMkLst>
        </pc:spChg>
        <pc:grpChg chg="add mod">
          <ac:chgData name="Greg Ashby" userId="7ea038798d9d2dfe" providerId="LiveId" clId="{16BE60C0-3DC2-44B1-9FE0-469946009231}" dt="2021-01-28T15:48:01.322" v="287" actId="1076"/>
          <ac:grpSpMkLst>
            <pc:docMk/>
            <pc:sldMk cId="3980947040" sldId="341"/>
            <ac:grpSpMk id="2" creationId="{7610D113-7FA5-4705-9FFC-7077F58D8133}"/>
          </ac:grpSpMkLst>
        </pc:grpChg>
      </pc:sldChg>
      <pc:sldChg chg="addSp delSp modSp add modAnim">
        <pc:chgData name="Greg Ashby" userId="7ea038798d9d2dfe" providerId="LiveId" clId="{16BE60C0-3DC2-44B1-9FE0-469946009231}" dt="2021-02-02T17:01:14.552" v="638"/>
        <pc:sldMkLst>
          <pc:docMk/>
          <pc:sldMk cId="3350310027" sldId="342"/>
        </pc:sldMkLst>
        <pc:spChg chg="add mod">
          <ac:chgData name="Greg Ashby" userId="7ea038798d9d2dfe" providerId="LiveId" clId="{16BE60C0-3DC2-44B1-9FE0-469946009231}" dt="2021-02-01T22:55:28.191" v="502" actId="20577"/>
          <ac:spMkLst>
            <pc:docMk/>
            <pc:sldMk cId="3350310027" sldId="342"/>
            <ac:spMk id="2" creationId="{82682FD3-901B-467A-AA86-224E5C1B9A09}"/>
          </ac:spMkLst>
        </pc:spChg>
        <pc:spChg chg="add mod">
          <ac:chgData name="Greg Ashby" userId="7ea038798d9d2dfe" providerId="LiveId" clId="{16BE60C0-3DC2-44B1-9FE0-469946009231}" dt="2021-02-02T17:00:52.731" v="636" actId="164"/>
          <ac:spMkLst>
            <pc:docMk/>
            <pc:sldMk cId="3350310027" sldId="342"/>
            <ac:spMk id="5" creationId="{CAF8EBD5-2313-4850-90E2-F260B8CF61A8}"/>
          </ac:spMkLst>
        </pc:spChg>
        <pc:spChg chg="add mod">
          <ac:chgData name="Greg Ashby" userId="7ea038798d9d2dfe" providerId="LiveId" clId="{16BE60C0-3DC2-44B1-9FE0-469946009231}" dt="2021-02-02T17:00:52.731" v="636" actId="164"/>
          <ac:spMkLst>
            <pc:docMk/>
            <pc:sldMk cId="3350310027" sldId="342"/>
            <ac:spMk id="6" creationId="{632BDBD7-623F-4B49-8E23-2AC8639D4304}"/>
          </ac:spMkLst>
        </pc:spChg>
        <pc:spChg chg="add mod topLvl">
          <ac:chgData name="Greg Ashby" userId="7ea038798d9d2dfe" providerId="LiveId" clId="{16BE60C0-3DC2-44B1-9FE0-469946009231}" dt="2021-02-02T16:57:56.162" v="548" actId="164"/>
          <ac:spMkLst>
            <pc:docMk/>
            <pc:sldMk cId="3350310027" sldId="342"/>
            <ac:spMk id="8" creationId="{43626E5E-5568-487E-A1D1-14C99D2FD5EA}"/>
          </ac:spMkLst>
        </pc:spChg>
        <pc:spChg chg="mod">
          <ac:chgData name="Greg Ashby" userId="7ea038798d9d2dfe" providerId="LiveId" clId="{16BE60C0-3DC2-44B1-9FE0-469946009231}" dt="2021-02-01T22:54:28.824" v="499" actId="164"/>
          <ac:spMkLst>
            <pc:docMk/>
            <pc:sldMk cId="3350310027" sldId="342"/>
            <ac:spMk id="10" creationId="{DA914F4D-D98D-4E19-BE00-19B5C8945A4D}"/>
          </ac:spMkLst>
        </pc:spChg>
        <pc:spChg chg="del">
          <ac:chgData name="Greg Ashby" userId="7ea038798d9d2dfe" providerId="LiveId" clId="{16BE60C0-3DC2-44B1-9FE0-469946009231}" dt="2021-02-01T22:56:19.302" v="506" actId="478"/>
          <ac:spMkLst>
            <pc:docMk/>
            <pc:sldMk cId="3350310027" sldId="342"/>
            <ac:spMk id="11" creationId="{00000000-0000-0000-0000-000000000000}"/>
          </ac:spMkLst>
        </pc:spChg>
        <pc:spChg chg="mod">
          <ac:chgData name="Greg Ashby" userId="7ea038798d9d2dfe" providerId="LiveId" clId="{16BE60C0-3DC2-44B1-9FE0-469946009231}" dt="2021-02-01T22:54:28.824" v="499" actId="164"/>
          <ac:spMkLst>
            <pc:docMk/>
            <pc:sldMk cId="3350310027" sldId="342"/>
            <ac:spMk id="12" creationId="{139EF7DC-7E7C-4CFD-AD85-EB2167DD5EAE}"/>
          </ac:spMkLst>
        </pc:spChg>
        <pc:spChg chg="mod">
          <ac:chgData name="Greg Ashby" userId="7ea038798d9d2dfe" providerId="LiveId" clId="{16BE60C0-3DC2-44B1-9FE0-469946009231}" dt="2021-02-01T22:54:19.667" v="498" actId="164"/>
          <ac:spMkLst>
            <pc:docMk/>
            <pc:sldMk cId="3350310027" sldId="342"/>
            <ac:spMk id="13" creationId="{79A9C3BD-C74F-4361-912E-7F1385E836A9}"/>
          </ac:spMkLst>
        </pc:spChg>
        <pc:spChg chg="mod">
          <ac:chgData name="Greg Ashby" userId="7ea038798d9d2dfe" providerId="LiveId" clId="{16BE60C0-3DC2-44B1-9FE0-469946009231}" dt="2021-02-01T22:56:51.910" v="535" actId="20577"/>
          <ac:spMkLst>
            <pc:docMk/>
            <pc:sldMk cId="3350310027" sldId="342"/>
            <ac:spMk id="23" creationId="{00000000-0000-0000-0000-000000000000}"/>
          </ac:spMkLst>
        </pc:spChg>
        <pc:spChg chg="del">
          <ac:chgData name="Greg Ashby" userId="7ea038798d9d2dfe" providerId="LiveId" clId="{16BE60C0-3DC2-44B1-9FE0-469946009231}" dt="2021-02-01T22:47:04.220" v="406" actId="478"/>
          <ac:spMkLst>
            <pc:docMk/>
            <pc:sldMk cId="3350310027" sldId="342"/>
            <ac:spMk id="29" creationId="{8F972042-4964-4C2F-86D2-7D07C34FE09A}"/>
          </ac:spMkLst>
        </pc:spChg>
        <pc:spChg chg="add mod topLvl">
          <ac:chgData name="Greg Ashby" userId="7ea038798d9d2dfe" providerId="LiveId" clId="{16BE60C0-3DC2-44B1-9FE0-469946009231}" dt="2021-02-02T16:57:56.162" v="548" actId="164"/>
          <ac:spMkLst>
            <pc:docMk/>
            <pc:sldMk cId="3350310027" sldId="342"/>
            <ac:spMk id="35" creationId="{47BC2A35-C701-46B7-BDE7-240931D54547}"/>
          </ac:spMkLst>
        </pc:spChg>
        <pc:grpChg chg="add mod">
          <ac:chgData name="Greg Ashby" userId="7ea038798d9d2dfe" providerId="LiveId" clId="{16BE60C0-3DC2-44B1-9FE0-469946009231}" dt="2021-02-02T16:57:56.162" v="548" actId="164"/>
          <ac:grpSpMkLst>
            <pc:docMk/>
            <pc:sldMk cId="3350310027" sldId="342"/>
            <ac:grpSpMk id="4" creationId="{64BB43C3-265F-4171-B298-8FA297923277}"/>
          </ac:grpSpMkLst>
        </pc:grpChg>
        <pc:grpChg chg="del">
          <ac:chgData name="Greg Ashby" userId="7ea038798d9d2dfe" providerId="LiveId" clId="{16BE60C0-3DC2-44B1-9FE0-469946009231}" dt="2021-02-01T22:47:01.350" v="405" actId="478"/>
          <ac:grpSpMkLst>
            <pc:docMk/>
            <pc:sldMk cId="3350310027" sldId="342"/>
            <ac:grpSpMk id="5" creationId="{14E127F9-E406-4F21-80C3-E5BF9F2509ED}"/>
          </ac:grpSpMkLst>
        </pc:grpChg>
        <pc:grpChg chg="add mod">
          <ac:chgData name="Greg Ashby" userId="7ea038798d9d2dfe" providerId="LiveId" clId="{16BE60C0-3DC2-44B1-9FE0-469946009231}" dt="2021-02-02T17:00:52.731" v="636" actId="164"/>
          <ac:grpSpMkLst>
            <pc:docMk/>
            <pc:sldMk cId="3350310027" sldId="342"/>
            <ac:grpSpMk id="7" creationId="{A56FBD43-67C9-4D52-8DF6-F34B95EBC4E5}"/>
          </ac:grpSpMkLst>
        </pc:grpChg>
        <pc:grpChg chg="add del mod">
          <ac:chgData name="Greg Ashby" userId="7ea038798d9d2dfe" providerId="LiveId" clId="{16BE60C0-3DC2-44B1-9FE0-469946009231}" dt="2021-02-02T16:57:15.525" v="543" actId="165"/>
          <ac:grpSpMkLst>
            <pc:docMk/>
            <pc:sldMk cId="3350310027" sldId="342"/>
            <ac:grpSpMk id="39" creationId="{363C4C3C-D340-4298-8292-45B555ECD844}"/>
          </ac:grpSpMkLst>
        </pc:grpChg>
        <pc:grpChg chg="add mod">
          <ac:chgData name="Greg Ashby" userId="7ea038798d9d2dfe" providerId="LiveId" clId="{16BE60C0-3DC2-44B1-9FE0-469946009231}" dt="2021-02-01T22:54:19.667" v="498" actId="164"/>
          <ac:grpSpMkLst>
            <pc:docMk/>
            <pc:sldMk cId="3350310027" sldId="342"/>
            <ac:grpSpMk id="40" creationId="{71711B56-85CF-43B0-944D-3E3ED1D0606F}"/>
          </ac:grpSpMkLst>
        </pc:grpChg>
        <pc:grpChg chg="add mod">
          <ac:chgData name="Greg Ashby" userId="7ea038798d9d2dfe" providerId="LiveId" clId="{16BE60C0-3DC2-44B1-9FE0-469946009231}" dt="2021-02-01T22:54:28.824" v="499" actId="164"/>
          <ac:grpSpMkLst>
            <pc:docMk/>
            <pc:sldMk cId="3350310027" sldId="342"/>
            <ac:grpSpMk id="41" creationId="{18F23136-6927-483E-9FBF-A7EE46A4692F}"/>
          </ac:grpSpMkLst>
        </pc:grpChg>
        <pc:cxnChg chg="add mod topLvl">
          <ac:chgData name="Greg Ashby" userId="7ea038798d9d2dfe" providerId="LiveId" clId="{16BE60C0-3DC2-44B1-9FE0-469946009231}" dt="2021-02-02T16:57:56.162" v="548" actId="164"/>
          <ac:cxnSpMkLst>
            <pc:docMk/>
            <pc:sldMk cId="3350310027" sldId="342"/>
            <ac:cxnSpMk id="15" creationId="{3F9D01C2-CF74-4991-A988-C9D58DE2DC29}"/>
          </ac:cxnSpMkLst>
        </pc:cxnChg>
        <pc:cxnChg chg="del">
          <ac:chgData name="Greg Ashby" userId="7ea038798d9d2dfe" providerId="LiveId" clId="{16BE60C0-3DC2-44B1-9FE0-469946009231}" dt="2021-02-01T22:47:05.672" v="407" actId="478"/>
          <ac:cxnSpMkLst>
            <pc:docMk/>
            <pc:sldMk cId="3350310027" sldId="342"/>
            <ac:cxnSpMk id="16" creationId="{00000000-0000-0000-0000-000000000000}"/>
          </ac:cxnSpMkLst>
        </pc:cxnChg>
        <pc:cxnChg chg="mod">
          <ac:chgData name="Greg Ashby" userId="7ea038798d9d2dfe" providerId="LiveId" clId="{16BE60C0-3DC2-44B1-9FE0-469946009231}" dt="2021-02-01T22:47:01.350" v="405" actId="478"/>
          <ac:cxnSpMkLst>
            <pc:docMk/>
            <pc:sldMk cId="3350310027" sldId="342"/>
            <ac:cxnSpMk id="25" creationId="{00000000-0000-0000-0000-000000000000}"/>
          </ac:cxnSpMkLst>
        </pc:cxnChg>
        <pc:cxnChg chg="mod">
          <ac:chgData name="Greg Ashby" userId="7ea038798d9d2dfe" providerId="LiveId" clId="{16BE60C0-3DC2-44B1-9FE0-469946009231}" dt="2021-02-01T22:47:01.350" v="405" actId="478"/>
          <ac:cxnSpMkLst>
            <pc:docMk/>
            <pc:sldMk cId="3350310027" sldId="342"/>
            <ac:cxnSpMk id="30" creationId="{00000000-0000-0000-0000-000000000000}"/>
          </ac:cxnSpMkLst>
        </pc:cxnChg>
      </pc:sld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1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5" Type="http://schemas.openxmlformats.org/officeDocument/2006/relationships/image" Target="../media/image47.wmf"/><Relationship Id="rId4"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8.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49.wmf"/><Relationship Id="rId1" Type="http://schemas.openxmlformats.org/officeDocument/2006/relationships/image" Target="../media/image50.wmf"/><Relationship Id="rId4" Type="http://schemas.openxmlformats.org/officeDocument/2006/relationships/image" Target="../media/image5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4" Type="http://schemas.openxmlformats.org/officeDocument/2006/relationships/image" Target="../media/image56.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12.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16.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22.wmf"/><Relationship Id="rId4"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0.wmf"/><Relationship Id="rId1" Type="http://schemas.openxmlformats.org/officeDocument/2006/relationships/image" Target="../media/image1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8E0AE9-2255-4917-AA0E-EFF64ECA26B8}"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3B385-0FC5-4389-B241-086954985F76}" type="slidenum">
              <a:rPr lang="en-US" smtClean="0"/>
              <a:t>‹#›</a:t>
            </a:fld>
            <a:endParaRPr lang="en-US"/>
          </a:p>
        </p:txBody>
      </p:sp>
    </p:spTree>
    <p:extLst>
      <p:ext uri="{BB962C8B-B14F-4D97-AF65-F5344CB8AC3E}">
        <p14:creationId xmlns:p14="http://schemas.microsoft.com/office/powerpoint/2010/main" val="2054562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8E0AE9-2255-4917-AA0E-EFF64ECA26B8}"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3B385-0FC5-4389-B241-086954985F76}" type="slidenum">
              <a:rPr lang="en-US" smtClean="0"/>
              <a:t>‹#›</a:t>
            </a:fld>
            <a:endParaRPr lang="en-US"/>
          </a:p>
        </p:txBody>
      </p:sp>
    </p:spTree>
    <p:extLst>
      <p:ext uri="{BB962C8B-B14F-4D97-AF65-F5344CB8AC3E}">
        <p14:creationId xmlns:p14="http://schemas.microsoft.com/office/powerpoint/2010/main" val="4008417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8E0AE9-2255-4917-AA0E-EFF64ECA26B8}"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3B385-0FC5-4389-B241-086954985F76}" type="slidenum">
              <a:rPr lang="en-US" smtClean="0"/>
              <a:t>‹#›</a:t>
            </a:fld>
            <a:endParaRPr lang="en-US"/>
          </a:p>
        </p:txBody>
      </p:sp>
    </p:spTree>
    <p:extLst>
      <p:ext uri="{BB962C8B-B14F-4D97-AF65-F5344CB8AC3E}">
        <p14:creationId xmlns:p14="http://schemas.microsoft.com/office/powerpoint/2010/main" val="12249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8E0AE9-2255-4917-AA0E-EFF64ECA26B8}"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3B385-0FC5-4389-B241-086954985F76}" type="slidenum">
              <a:rPr lang="en-US" smtClean="0"/>
              <a:t>‹#›</a:t>
            </a:fld>
            <a:endParaRPr lang="en-US"/>
          </a:p>
        </p:txBody>
      </p:sp>
    </p:spTree>
    <p:extLst>
      <p:ext uri="{BB962C8B-B14F-4D97-AF65-F5344CB8AC3E}">
        <p14:creationId xmlns:p14="http://schemas.microsoft.com/office/powerpoint/2010/main" val="2296661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8E0AE9-2255-4917-AA0E-EFF64ECA26B8}" type="datetimeFigureOut">
              <a:rPr lang="en-US" smtClean="0"/>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3B385-0FC5-4389-B241-086954985F76}" type="slidenum">
              <a:rPr lang="en-US" smtClean="0"/>
              <a:t>‹#›</a:t>
            </a:fld>
            <a:endParaRPr lang="en-US"/>
          </a:p>
        </p:txBody>
      </p:sp>
    </p:spTree>
    <p:extLst>
      <p:ext uri="{BB962C8B-B14F-4D97-AF65-F5344CB8AC3E}">
        <p14:creationId xmlns:p14="http://schemas.microsoft.com/office/powerpoint/2010/main" val="3921070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8E0AE9-2255-4917-AA0E-EFF64ECA26B8}" type="datetimeFigureOut">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73B385-0FC5-4389-B241-086954985F76}" type="slidenum">
              <a:rPr lang="en-US" smtClean="0"/>
              <a:t>‹#›</a:t>
            </a:fld>
            <a:endParaRPr lang="en-US"/>
          </a:p>
        </p:txBody>
      </p:sp>
    </p:spTree>
    <p:extLst>
      <p:ext uri="{BB962C8B-B14F-4D97-AF65-F5344CB8AC3E}">
        <p14:creationId xmlns:p14="http://schemas.microsoft.com/office/powerpoint/2010/main" val="2920315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8E0AE9-2255-4917-AA0E-EFF64ECA26B8}" type="datetimeFigureOut">
              <a:rPr lang="en-US" smtClean="0"/>
              <a:t>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73B385-0FC5-4389-B241-086954985F76}" type="slidenum">
              <a:rPr lang="en-US" smtClean="0"/>
              <a:t>‹#›</a:t>
            </a:fld>
            <a:endParaRPr lang="en-US"/>
          </a:p>
        </p:txBody>
      </p:sp>
    </p:spTree>
    <p:extLst>
      <p:ext uri="{BB962C8B-B14F-4D97-AF65-F5344CB8AC3E}">
        <p14:creationId xmlns:p14="http://schemas.microsoft.com/office/powerpoint/2010/main" val="2503030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8E0AE9-2255-4917-AA0E-EFF64ECA26B8}" type="datetimeFigureOut">
              <a:rPr lang="en-US" smtClean="0"/>
              <a:t>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73B385-0FC5-4389-B241-086954985F76}" type="slidenum">
              <a:rPr lang="en-US" smtClean="0"/>
              <a:t>‹#›</a:t>
            </a:fld>
            <a:endParaRPr lang="en-US"/>
          </a:p>
        </p:txBody>
      </p:sp>
    </p:spTree>
    <p:extLst>
      <p:ext uri="{BB962C8B-B14F-4D97-AF65-F5344CB8AC3E}">
        <p14:creationId xmlns:p14="http://schemas.microsoft.com/office/powerpoint/2010/main" val="1870025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8E0AE9-2255-4917-AA0E-EFF64ECA26B8}" type="datetimeFigureOut">
              <a:rPr lang="en-US" smtClean="0"/>
              <a:t>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73B385-0FC5-4389-B241-086954985F76}" type="slidenum">
              <a:rPr lang="en-US" smtClean="0"/>
              <a:t>‹#›</a:t>
            </a:fld>
            <a:endParaRPr lang="en-US"/>
          </a:p>
        </p:txBody>
      </p:sp>
    </p:spTree>
    <p:extLst>
      <p:ext uri="{BB962C8B-B14F-4D97-AF65-F5344CB8AC3E}">
        <p14:creationId xmlns:p14="http://schemas.microsoft.com/office/powerpoint/2010/main" val="546764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88E0AE9-2255-4917-AA0E-EFF64ECA26B8}" type="datetimeFigureOut">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73B385-0FC5-4389-B241-086954985F76}" type="slidenum">
              <a:rPr lang="en-US" smtClean="0"/>
              <a:t>‹#›</a:t>
            </a:fld>
            <a:endParaRPr lang="en-US"/>
          </a:p>
        </p:txBody>
      </p:sp>
    </p:spTree>
    <p:extLst>
      <p:ext uri="{BB962C8B-B14F-4D97-AF65-F5344CB8AC3E}">
        <p14:creationId xmlns:p14="http://schemas.microsoft.com/office/powerpoint/2010/main" val="498271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88E0AE9-2255-4917-AA0E-EFF64ECA26B8}" type="datetimeFigureOut">
              <a:rPr lang="en-US" smtClean="0"/>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73B385-0FC5-4389-B241-086954985F76}" type="slidenum">
              <a:rPr lang="en-US" smtClean="0"/>
              <a:t>‹#›</a:t>
            </a:fld>
            <a:endParaRPr lang="en-US"/>
          </a:p>
        </p:txBody>
      </p:sp>
    </p:spTree>
    <p:extLst>
      <p:ext uri="{BB962C8B-B14F-4D97-AF65-F5344CB8AC3E}">
        <p14:creationId xmlns:p14="http://schemas.microsoft.com/office/powerpoint/2010/main" val="1345956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8E0AE9-2255-4917-AA0E-EFF64ECA26B8}" type="datetimeFigureOut">
              <a:rPr lang="en-US" smtClean="0"/>
              <a:t>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73B385-0FC5-4389-B241-086954985F76}" type="slidenum">
              <a:rPr lang="en-US" smtClean="0"/>
              <a:t>‹#›</a:t>
            </a:fld>
            <a:endParaRPr lang="en-US"/>
          </a:p>
        </p:txBody>
      </p:sp>
    </p:spTree>
    <p:extLst>
      <p:ext uri="{BB962C8B-B14F-4D97-AF65-F5344CB8AC3E}">
        <p14:creationId xmlns:p14="http://schemas.microsoft.com/office/powerpoint/2010/main" val="20292144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9.wmf"/><Relationship Id="rId11" Type="http://schemas.openxmlformats.org/officeDocument/2006/relationships/image" Target="../media/image24.gif"/><Relationship Id="rId5" Type="http://schemas.openxmlformats.org/officeDocument/2006/relationships/oleObject" Target="../embeddings/oleObject35.bin"/><Relationship Id="rId10" Type="http://schemas.openxmlformats.org/officeDocument/2006/relationships/image" Target="../media/image23.wmf"/><Relationship Id="rId4" Type="http://schemas.openxmlformats.org/officeDocument/2006/relationships/image" Target="../media/image22.wmf"/><Relationship Id="rId9" Type="http://schemas.openxmlformats.org/officeDocument/2006/relationships/oleObject" Target="../embeddings/oleObject37.bin"/></Relationships>
</file>

<file path=ppt/slides/_rels/slide11.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wmf"/><Relationship Id="rId5" Type="http://schemas.openxmlformats.org/officeDocument/2006/relationships/oleObject" Target="../embeddings/oleObject39.bin"/><Relationship Id="rId4" Type="http://schemas.openxmlformats.org/officeDocument/2006/relationships/image" Target="../media/image1.wmf"/></Relationships>
</file>

<file path=ppt/slides/_rels/slide12.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0.wmf"/><Relationship Id="rId5" Type="http://schemas.openxmlformats.org/officeDocument/2006/relationships/oleObject" Target="../embeddings/oleObject42.bin"/><Relationship Id="rId4" Type="http://schemas.openxmlformats.org/officeDocument/2006/relationships/image" Target="../media/image19.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image" Target="../media/image27.wmf"/><Relationship Id="rId5" Type="http://schemas.openxmlformats.org/officeDocument/2006/relationships/oleObject" Target="../embeddings/oleObject45.bin"/><Relationship Id="rId4" Type="http://schemas.openxmlformats.org/officeDocument/2006/relationships/image" Target="../media/image26.wmf"/></Relationships>
</file>

<file path=ppt/slides/_rels/slide15.xml.rels><?xml version="1.0" encoding="UTF-8" standalone="yes"?>
<Relationships xmlns="http://schemas.openxmlformats.org/package/2006/relationships"><Relationship Id="rId3" Type="http://schemas.openxmlformats.org/officeDocument/2006/relationships/image" Target="../media/image30.emf"/><Relationship Id="rId7" Type="http://schemas.openxmlformats.org/officeDocument/2006/relationships/image" Target="../media/image29.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47.bin"/><Relationship Id="rId5" Type="http://schemas.openxmlformats.org/officeDocument/2006/relationships/image" Target="../media/image28.wmf"/><Relationship Id="rId4" Type="http://schemas.openxmlformats.org/officeDocument/2006/relationships/oleObject" Target="../embeddings/oleObject46.bin"/></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oleObject" Target="../embeddings/oleObject49.bin"/><Relationship Id="rId5" Type="http://schemas.openxmlformats.org/officeDocument/2006/relationships/image" Target="../media/image19.wmf"/><Relationship Id="rId4" Type="http://schemas.openxmlformats.org/officeDocument/2006/relationships/oleObject" Target="../embeddings/oleObject48.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2.wm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image" Target="../media/image34.wmf"/><Relationship Id="rId5" Type="http://schemas.openxmlformats.org/officeDocument/2006/relationships/oleObject" Target="../embeddings/oleObject52.bin"/><Relationship Id="rId4" Type="http://schemas.openxmlformats.org/officeDocument/2006/relationships/image" Target="../media/image33.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1.xml"/><Relationship Id="rId1" Type="http://schemas.openxmlformats.org/officeDocument/2006/relationships/vmlDrawing" Target="../drawings/vmlDrawing15.vml"/><Relationship Id="rId6" Type="http://schemas.openxmlformats.org/officeDocument/2006/relationships/image" Target="../media/image36.wmf"/><Relationship Id="rId5" Type="http://schemas.openxmlformats.org/officeDocument/2006/relationships/oleObject" Target="../embeddings/oleObject54.bin"/><Relationship Id="rId4" Type="http://schemas.openxmlformats.org/officeDocument/2006/relationships/image" Target="../media/image35.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1.xml"/><Relationship Id="rId1" Type="http://schemas.openxmlformats.org/officeDocument/2006/relationships/vmlDrawing" Target="../drawings/vmlDrawing16.vml"/><Relationship Id="rId4" Type="http://schemas.openxmlformats.org/officeDocument/2006/relationships/image" Target="../media/image37.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image" Target="../media/image39.wmf"/><Relationship Id="rId5" Type="http://schemas.openxmlformats.org/officeDocument/2006/relationships/oleObject" Target="../embeddings/oleObject57.bin"/><Relationship Id="rId4" Type="http://schemas.openxmlformats.org/officeDocument/2006/relationships/image" Target="../media/image38.wmf"/></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1.xml"/><Relationship Id="rId1" Type="http://schemas.openxmlformats.org/officeDocument/2006/relationships/vmlDrawing" Target="../drawings/vmlDrawing18.vml"/><Relationship Id="rId4" Type="http://schemas.openxmlformats.org/officeDocument/2006/relationships/image" Target="../media/image42.wmf"/></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image" Target="../media/image47.wmf"/><Relationship Id="rId3" Type="http://schemas.openxmlformats.org/officeDocument/2006/relationships/oleObject" Target="../embeddings/oleObject60.bin"/><Relationship Id="rId7" Type="http://schemas.openxmlformats.org/officeDocument/2006/relationships/oleObject" Target="../embeddings/oleObject62.bin"/><Relationship Id="rId12"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4.wmf"/><Relationship Id="rId11" Type="http://schemas.openxmlformats.org/officeDocument/2006/relationships/image" Target="../media/image54.png"/><Relationship Id="rId5" Type="http://schemas.openxmlformats.org/officeDocument/2006/relationships/oleObject" Target="../embeddings/oleObject61.bin"/><Relationship Id="rId15" Type="http://schemas.openxmlformats.org/officeDocument/2006/relationships/image" Target="../media/image47.wmf"/><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63.bin"/><Relationship Id="rId14" Type="http://schemas.openxmlformats.org/officeDocument/2006/relationships/oleObject" Target="../embeddings/oleObject64.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43.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540.png"/><Relationship Id="rId4" Type="http://schemas.openxmlformats.org/officeDocument/2006/relationships/image" Target="../media/image49.wmf"/></Relationships>
</file>

<file path=ppt/slides/_rels/slide37.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66.bin"/><Relationship Id="rId7"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49.wmf"/><Relationship Id="rId5" Type="http://schemas.openxmlformats.org/officeDocument/2006/relationships/oleObject" Target="../embeddings/oleObject65.bin"/><Relationship Id="rId10" Type="http://schemas.openxmlformats.org/officeDocument/2006/relationships/image" Target="../media/image52.wmf"/><Relationship Id="rId4" Type="http://schemas.openxmlformats.org/officeDocument/2006/relationships/image" Target="../media/image50.wmf"/><Relationship Id="rId9" Type="http://schemas.openxmlformats.org/officeDocument/2006/relationships/oleObject" Target="../embeddings/oleObject68.bin"/></Relationships>
</file>

<file path=ppt/slides/_rels/slide38.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69.bin"/><Relationship Id="rId7"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54.wmf"/><Relationship Id="rId5" Type="http://schemas.openxmlformats.org/officeDocument/2006/relationships/oleObject" Target="../embeddings/oleObject70.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72.bin"/></Relationships>
</file>

<file path=ppt/slides/_rels/slide39.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oleObject" Target="../embeddings/oleObject78.bin"/><Relationship Id="rId3" Type="http://schemas.openxmlformats.org/officeDocument/2006/relationships/oleObject" Target="../embeddings/oleObject73.bin"/><Relationship Id="rId7" Type="http://schemas.openxmlformats.org/officeDocument/2006/relationships/oleObject" Target="../embeddings/oleObject75.bin"/><Relationship Id="rId12" Type="http://schemas.openxmlformats.org/officeDocument/2006/relationships/image" Target="../media/image61.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58.wmf"/><Relationship Id="rId11" Type="http://schemas.openxmlformats.org/officeDocument/2006/relationships/oleObject" Target="../embeddings/oleObject77.bin"/><Relationship Id="rId5" Type="http://schemas.openxmlformats.org/officeDocument/2006/relationships/oleObject" Target="../embeddings/oleObject74.bin"/><Relationship Id="rId15" Type="http://schemas.openxmlformats.org/officeDocument/2006/relationships/image" Target="../media/image63.png"/><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76.bin"/><Relationship Id="rId14" Type="http://schemas.openxmlformats.org/officeDocument/2006/relationships/image" Target="../media/image62.wmf"/></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image" Target="../media/image8.png"/><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4.bin"/><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10.bin"/><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6.wmf"/><Relationship Id="rId2" Type="http://schemas.openxmlformats.org/officeDocument/2006/relationships/slideLayout" Target="../slideLayouts/slideLayout2.xml"/><Relationship Id="rId16" Type="http://schemas.openxmlformats.org/officeDocument/2006/relationships/image" Target="../media/image8.wmf"/><Relationship Id="rId1" Type="http://schemas.openxmlformats.org/officeDocument/2006/relationships/vmlDrawing" Target="../drawings/vmlDrawing2.vml"/><Relationship Id="rId6" Type="http://schemas.openxmlformats.org/officeDocument/2006/relationships/image" Target="../media/image2.wmf"/><Relationship Id="rId11" Type="http://schemas.openxmlformats.org/officeDocument/2006/relationships/oleObject" Target="../embeddings/oleObject9.bin"/><Relationship Id="rId5" Type="http://schemas.openxmlformats.org/officeDocument/2006/relationships/oleObject" Target="../embeddings/oleObject6.bin"/><Relationship Id="rId15" Type="http://schemas.openxmlformats.org/officeDocument/2006/relationships/oleObject" Target="../embeddings/oleObject11.bin"/><Relationship Id="rId10" Type="http://schemas.openxmlformats.org/officeDocument/2006/relationships/image" Target="../media/image5.wmf"/><Relationship Id="rId4" Type="http://schemas.openxmlformats.org/officeDocument/2006/relationships/image" Target="../media/image1.wmf"/><Relationship Id="rId9" Type="http://schemas.openxmlformats.org/officeDocument/2006/relationships/oleObject" Target="../embeddings/oleObject8.bin"/><Relationship Id="rId14" Type="http://schemas.openxmlformats.org/officeDocument/2006/relationships/image" Target="../media/image7.wmf"/></Relationships>
</file>

<file path=ppt/slides/_rels/slide6.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image" Target="../media/image10.wmf"/><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oleObject" Target="../embeddings/oleObject16.bin"/><Relationship Id="rId17" Type="http://schemas.openxmlformats.org/officeDocument/2006/relationships/image" Target="../media/image12.wmf"/><Relationship Id="rId2" Type="http://schemas.openxmlformats.org/officeDocument/2006/relationships/slideLayout" Target="../slideLayouts/slideLayout2.xml"/><Relationship Id="rId16" Type="http://schemas.openxmlformats.org/officeDocument/2006/relationships/oleObject" Target="../embeddings/oleObject18.bin"/><Relationship Id="rId1" Type="http://schemas.openxmlformats.org/officeDocument/2006/relationships/vmlDrawing" Target="../drawings/vmlDrawing3.vml"/><Relationship Id="rId6" Type="http://schemas.openxmlformats.org/officeDocument/2006/relationships/image" Target="../media/image2.wmf"/><Relationship Id="rId11" Type="http://schemas.openxmlformats.org/officeDocument/2006/relationships/image" Target="../media/image9.wmf"/><Relationship Id="rId5" Type="http://schemas.openxmlformats.org/officeDocument/2006/relationships/oleObject" Target="../embeddings/oleObject13.bin"/><Relationship Id="rId15" Type="http://schemas.openxmlformats.org/officeDocument/2006/relationships/image" Target="../media/image11.wmf"/><Relationship Id="rId10" Type="http://schemas.openxmlformats.org/officeDocument/2006/relationships/oleObject" Target="../embeddings/oleObject15.bin"/><Relationship Id="rId4" Type="http://schemas.openxmlformats.org/officeDocument/2006/relationships/image" Target="../media/image1.wmf"/><Relationship Id="rId9" Type="http://schemas.openxmlformats.org/officeDocument/2006/relationships/image" Target="../media/image13.png"/><Relationship Id="rId14" Type="http://schemas.openxmlformats.org/officeDocument/2006/relationships/oleObject" Target="../embeddings/oleObject17.bin"/></Relationships>
</file>

<file path=ppt/slides/_rels/slide7.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24.bin"/><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14.wmf"/><Relationship Id="rId2" Type="http://schemas.openxmlformats.org/officeDocument/2006/relationships/slideLayout" Target="../slideLayouts/slideLayout2.xml"/><Relationship Id="rId16" Type="http://schemas.openxmlformats.org/officeDocument/2006/relationships/image" Target="../media/image16.wmf"/><Relationship Id="rId1" Type="http://schemas.openxmlformats.org/officeDocument/2006/relationships/vmlDrawing" Target="../drawings/vmlDrawing4.vml"/><Relationship Id="rId6" Type="http://schemas.openxmlformats.org/officeDocument/2006/relationships/image" Target="../media/image2.wmf"/><Relationship Id="rId11" Type="http://schemas.openxmlformats.org/officeDocument/2006/relationships/oleObject" Target="../embeddings/oleObject23.bin"/><Relationship Id="rId5" Type="http://schemas.openxmlformats.org/officeDocument/2006/relationships/oleObject" Target="../embeddings/oleObject20.bin"/><Relationship Id="rId15" Type="http://schemas.openxmlformats.org/officeDocument/2006/relationships/oleObject" Target="../embeddings/oleObject25.bin"/><Relationship Id="rId10" Type="http://schemas.openxmlformats.org/officeDocument/2006/relationships/image" Target="../media/image13.wmf"/><Relationship Id="rId4" Type="http://schemas.openxmlformats.org/officeDocument/2006/relationships/image" Target="../media/image1.wmf"/><Relationship Id="rId9" Type="http://schemas.openxmlformats.org/officeDocument/2006/relationships/oleObject" Target="../embeddings/oleObject22.bin"/><Relationship Id="rId14" Type="http://schemas.openxmlformats.org/officeDocument/2006/relationships/image" Target="../media/image15.wmf"/></Relationships>
</file>

<file path=ppt/slides/_rels/slide8.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wmf"/><Relationship Id="rId5" Type="http://schemas.openxmlformats.org/officeDocument/2006/relationships/oleObject" Target="../embeddings/oleObject27.bin"/><Relationship Id="rId10" Type="http://schemas.openxmlformats.org/officeDocument/2006/relationships/image" Target="../media/image17.wmf"/><Relationship Id="rId4" Type="http://schemas.openxmlformats.org/officeDocument/2006/relationships/image" Target="../media/image1.wmf"/><Relationship Id="rId9" Type="http://schemas.openxmlformats.org/officeDocument/2006/relationships/oleObject" Target="../embeddings/oleObject29.bin"/></Relationships>
</file>

<file path=ppt/slides/_rels/slide9.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31.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3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2881314" y="2732485"/>
            <a:ext cx="6429375" cy="1793066"/>
          </a:xfrm>
          <a:prstGeom prst="rect">
            <a:avLst/>
          </a:prstGeom>
          <a:effectLst>
            <a:outerShdw dist="50800" sx="1000" sy="1000" algn="ctr" rotWithShape="0">
              <a:srgbClr val="FFFF99"/>
            </a:outerShdw>
          </a:effectLst>
        </p:spPr>
        <p:txBody>
          <a:bodyPr vert="horz">
            <a:noAutofit/>
            <a:scene3d>
              <a:camera prst="orthographicFront"/>
              <a:lightRig rig="threePt" dir="t">
                <a:rot lat="0" lon="0" rev="17220000"/>
              </a:lightRig>
            </a:scene3d>
            <a:sp3d>
              <a:bevelT w="38100" h="38100"/>
            </a:sp3d>
          </a:bodyPr>
          <a:lstStyle/>
          <a:p>
            <a:pPr algn="ctr">
              <a:spcBef>
                <a:spcPct val="20000"/>
              </a:spcBef>
              <a:buClr>
                <a:prstClr val="white">
                  <a:shade val="95000"/>
                </a:prstClr>
              </a:buClr>
              <a:buSzPct val="65000"/>
              <a:defRPr/>
            </a:pPr>
            <a:r>
              <a:rPr lang="en-US" sz="4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PSY 221B</a:t>
            </a:r>
          </a:p>
          <a:p>
            <a:pPr algn="ctr">
              <a:spcBef>
                <a:spcPct val="20000"/>
              </a:spcBef>
              <a:buClr>
                <a:prstClr val="white">
                  <a:shade val="95000"/>
                </a:prstClr>
              </a:buClr>
              <a:buSzPct val="65000"/>
              <a:defRPr/>
            </a:pPr>
            <a:r>
              <a:rPr lang="en-US" sz="4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One-Way ANOVA</a:t>
            </a:r>
          </a:p>
        </p:txBody>
      </p:sp>
    </p:spTree>
    <p:extLst>
      <p:ext uri="{BB962C8B-B14F-4D97-AF65-F5344CB8AC3E}">
        <p14:creationId xmlns:p14="http://schemas.microsoft.com/office/powerpoint/2010/main" val="1999126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3"/>
          <p:cNvSpPr txBox="1">
            <a:spLocks noChangeArrowheads="1"/>
          </p:cNvSpPr>
          <p:nvPr/>
        </p:nvSpPr>
        <p:spPr>
          <a:xfrm>
            <a:off x="1524000" y="90107"/>
            <a:ext cx="3694176" cy="928265"/>
          </a:xfrm>
          <a:prstGeom prst="rect">
            <a:avLst/>
          </a:prstGeom>
          <a:effectLst>
            <a:outerShdw dist="50800" sx="1000" sy="1000" algn="ctr" rotWithShape="0">
              <a:srgbClr val="FFFF99"/>
            </a:outerShdw>
          </a:effectLst>
        </p:spPr>
        <p:txBody>
          <a:bodyPr vert="horz">
            <a:noAutofit/>
            <a:scene3d>
              <a:camera prst="orthographicFront"/>
              <a:lightRig rig="threePt" dir="t">
                <a:rot lat="0" lon="0" rev="17220000"/>
              </a:lightRig>
            </a:scene3d>
            <a:sp3d>
              <a:bevelT w="38100" h="38100"/>
            </a:sp3d>
          </a:bodyPr>
          <a:lstStyle/>
          <a:p>
            <a:pPr algn="ctr">
              <a:spcBef>
                <a:spcPct val="20000"/>
              </a:spcBef>
              <a:buClr>
                <a:prstClr val="white">
                  <a:shade val="95000"/>
                </a:prstClr>
              </a:buClr>
              <a:buSzPct val="65000"/>
              <a:defRPr/>
            </a:pPr>
            <a:r>
              <a:rPr lang="en-US" sz="4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Example</a:t>
            </a:r>
          </a:p>
        </p:txBody>
      </p:sp>
      <p:graphicFrame>
        <p:nvGraphicFramePr>
          <p:cNvPr id="25" name="Object 24"/>
          <p:cNvGraphicFramePr>
            <a:graphicFrameLocks noChangeAspect="1"/>
          </p:cNvGraphicFramePr>
          <p:nvPr>
            <p:extLst>
              <p:ext uri="{D42A27DB-BD31-4B8C-83A1-F6EECF244321}">
                <p14:modId xmlns:p14="http://schemas.microsoft.com/office/powerpoint/2010/main" val="2981909962"/>
              </p:ext>
            </p:extLst>
          </p:nvPr>
        </p:nvGraphicFramePr>
        <p:xfrm>
          <a:off x="1719085" y="2834174"/>
          <a:ext cx="3660479" cy="715058"/>
        </p:xfrm>
        <a:graphic>
          <a:graphicData uri="http://schemas.openxmlformats.org/presentationml/2006/ole">
            <mc:AlternateContent xmlns:mc="http://schemas.openxmlformats.org/markup-compatibility/2006">
              <mc:Choice xmlns:v="urn:schemas-microsoft-com:vml" Requires="v">
                <p:oleObj spid="_x0000_s7170" name="Equation" r:id="rId3" imgW="2019240" imgH="393480" progId="Equation.3">
                  <p:embed/>
                </p:oleObj>
              </mc:Choice>
              <mc:Fallback>
                <p:oleObj name="Equation" r:id="rId3" imgW="2019240" imgH="393480" progId="Equation.3">
                  <p:embed/>
                  <p:pic>
                    <p:nvPicPr>
                      <p:cNvPr id="25" name="Object 24"/>
                      <p:cNvPicPr/>
                      <p:nvPr/>
                    </p:nvPicPr>
                    <p:blipFill>
                      <a:blip r:embed="rId4"/>
                      <a:stretch>
                        <a:fillRect/>
                      </a:stretch>
                    </p:blipFill>
                    <p:spPr>
                      <a:xfrm>
                        <a:off x="1719085" y="2834174"/>
                        <a:ext cx="3660479" cy="715058"/>
                      </a:xfrm>
                      <a:prstGeom prst="rect">
                        <a:avLst/>
                      </a:prstGeom>
                    </p:spPr>
                  </p:pic>
                </p:oleObj>
              </mc:Fallback>
            </mc:AlternateContent>
          </a:graphicData>
        </a:graphic>
      </p:graphicFrame>
      <p:grpSp>
        <p:nvGrpSpPr>
          <p:cNvPr id="3" name="Group 2"/>
          <p:cNvGrpSpPr/>
          <p:nvPr/>
        </p:nvGrpSpPr>
        <p:grpSpPr>
          <a:xfrm>
            <a:off x="7132948" y="268595"/>
            <a:ext cx="3374796" cy="2719703"/>
            <a:chOff x="4131439" y="174326"/>
            <a:chExt cx="5145407" cy="4312552"/>
          </a:xfrm>
        </p:grpSpPr>
        <p:graphicFrame>
          <p:nvGraphicFramePr>
            <p:cNvPr id="2" name="Object 1"/>
            <p:cNvGraphicFramePr>
              <a:graphicFrameLocks noChangeAspect="1"/>
            </p:cNvGraphicFramePr>
            <p:nvPr>
              <p:extLst>
                <p:ext uri="{D42A27DB-BD31-4B8C-83A1-F6EECF244321}">
                  <p14:modId xmlns:p14="http://schemas.microsoft.com/office/powerpoint/2010/main" val="3305340764"/>
                </p:ext>
              </p:extLst>
            </p:nvPr>
          </p:nvGraphicFramePr>
          <p:xfrm>
            <a:off x="4131439" y="174326"/>
            <a:ext cx="3633724" cy="4312552"/>
          </p:xfrm>
          <a:graphic>
            <a:graphicData uri="http://schemas.openxmlformats.org/presentationml/2006/ole">
              <mc:AlternateContent xmlns:mc="http://schemas.openxmlformats.org/markup-compatibility/2006">
                <mc:Choice xmlns:v="urn:schemas-microsoft-com:vml" Requires="v">
                  <p:oleObj spid="_x0000_s7171" name="Equation" r:id="rId5" imgW="2311200" imgH="2743200" progId="Equation.3">
                    <p:embed/>
                  </p:oleObj>
                </mc:Choice>
                <mc:Fallback>
                  <p:oleObj name="Equation" r:id="rId5" imgW="2311200" imgH="2743200" progId="Equation.3">
                    <p:embed/>
                    <p:pic>
                      <p:nvPicPr>
                        <p:cNvPr id="2" name="Object 1"/>
                        <p:cNvPicPr/>
                        <p:nvPr/>
                      </p:nvPicPr>
                      <p:blipFill>
                        <a:blip r:embed="rId6"/>
                        <a:stretch>
                          <a:fillRect/>
                        </a:stretch>
                      </p:blipFill>
                      <p:spPr>
                        <a:xfrm>
                          <a:off x="4131439" y="174326"/>
                          <a:ext cx="3633724" cy="4312552"/>
                        </a:xfrm>
                        <a:prstGeom prst="rect">
                          <a:avLst/>
                        </a:prstGeom>
                      </p:spPr>
                    </p:pic>
                  </p:oleObj>
                </mc:Fallback>
              </mc:AlternateContent>
            </a:graphicData>
          </a:graphic>
        </p:graphicFrame>
        <p:cxnSp>
          <p:nvCxnSpPr>
            <p:cNvPr id="7" name="Straight Connector 6"/>
            <p:cNvCxnSpPr/>
            <p:nvPr/>
          </p:nvCxnSpPr>
          <p:spPr>
            <a:xfrm>
              <a:off x="4131439" y="3547872"/>
              <a:ext cx="4863463" cy="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4131439" y="521208"/>
              <a:ext cx="3458081" cy="152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713222" y="1196328"/>
              <a:ext cx="1563624" cy="927260"/>
            </a:xfrm>
            <a:prstGeom prst="rect">
              <a:avLst/>
            </a:prstGeom>
            <a:noFill/>
          </p:spPr>
          <p:txBody>
            <a:bodyPr wrap="square" rtlCol="0">
              <a:spAutoFit/>
            </a:bodyPr>
            <a:lstStyle/>
            <a:p>
              <a:r>
                <a:rPr lang="en-US" sz="1600" i="1" dirty="0"/>
                <a:t>n</a:t>
              </a:r>
              <a:r>
                <a:rPr lang="en-US" sz="1600" dirty="0"/>
                <a:t> = 8</a:t>
              </a:r>
            </a:p>
            <a:p>
              <a:r>
                <a:rPr lang="en-US" sz="1600" i="1" dirty="0"/>
                <a:t>p</a:t>
              </a:r>
              <a:r>
                <a:rPr lang="en-US" sz="1600" dirty="0"/>
                <a:t> = 3</a:t>
              </a:r>
            </a:p>
          </p:txBody>
        </p:sp>
        <p:graphicFrame>
          <p:nvGraphicFramePr>
            <p:cNvPr id="10" name="Object 9"/>
            <p:cNvGraphicFramePr>
              <a:graphicFrameLocks noChangeAspect="1"/>
            </p:cNvGraphicFramePr>
            <p:nvPr>
              <p:extLst>
                <p:ext uri="{D42A27DB-BD31-4B8C-83A1-F6EECF244321}">
                  <p14:modId xmlns:p14="http://schemas.microsoft.com/office/powerpoint/2010/main" val="3042879324"/>
                </p:ext>
              </p:extLst>
            </p:nvPr>
          </p:nvGraphicFramePr>
          <p:xfrm>
            <a:off x="7995166" y="3743930"/>
            <a:ext cx="999736" cy="320670"/>
          </p:xfrm>
          <a:graphic>
            <a:graphicData uri="http://schemas.openxmlformats.org/presentationml/2006/ole">
              <mc:AlternateContent xmlns:mc="http://schemas.openxmlformats.org/markup-compatibility/2006">
                <mc:Choice xmlns:v="urn:schemas-microsoft-com:vml" Requires="v">
                  <p:oleObj spid="_x0000_s7172" name="Equation" r:id="rId7" imgW="672840" imgH="215640" progId="Equation.3">
                    <p:embed/>
                  </p:oleObj>
                </mc:Choice>
                <mc:Fallback>
                  <p:oleObj name="Equation" r:id="rId7" imgW="672840" imgH="215640" progId="Equation.3">
                    <p:embed/>
                    <p:pic>
                      <p:nvPicPr>
                        <p:cNvPr id="10" name="Object 9"/>
                        <p:cNvPicPr/>
                        <p:nvPr/>
                      </p:nvPicPr>
                      <p:blipFill>
                        <a:blip r:embed="rId8"/>
                        <a:stretch>
                          <a:fillRect/>
                        </a:stretch>
                      </p:blipFill>
                      <p:spPr>
                        <a:xfrm>
                          <a:off x="7995166" y="3743930"/>
                          <a:ext cx="999736" cy="320670"/>
                        </a:xfrm>
                        <a:prstGeom prst="rect">
                          <a:avLst/>
                        </a:prstGeom>
                      </p:spPr>
                    </p:pic>
                  </p:oleObj>
                </mc:Fallback>
              </mc:AlternateContent>
            </a:graphicData>
          </a:graphic>
        </p:graphicFrame>
      </p:grpSp>
      <p:graphicFrame>
        <p:nvGraphicFramePr>
          <p:cNvPr id="4" name="Object 3"/>
          <p:cNvGraphicFramePr>
            <a:graphicFrameLocks noChangeAspect="1"/>
          </p:cNvGraphicFramePr>
          <p:nvPr>
            <p:extLst>
              <p:ext uri="{D42A27DB-BD31-4B8C-83A1-F6EECF244321}">
                <p14:modId xmlns:p14="http://schemas.microsoft.com/office/powerpoint/2010/main" val="2745459047"/>
              </p:ext>
            </p:extLst>
          </p:nvPr>
        </p:nvGraphicFramePr>
        <p:xfrm>
          <a:off x="1759064" y="808424"/>
          <a:ext cx="5044863" cy="1347864"/>
        </p:xfrm>
        <a:graphic>
          <a:graphicData uri="http://schemas.openxmlformats.org/presentationml/2006/ole">
            <mc:AlternateContent xmlns:mc="http://schemas.openxmlformats.org/markup-compatibility/2006">
              <mc:Choice xmlns:v="urn:schemas-microsoft-com:vml" Requires="v">
                <p:oleObj spid="_x0000_s7173" name="Equation" r:id="rId9" imgW="3327120" imgH="888840" progId="Equation.3">
                  <p:embed/>
                </p:oleObj>
              </mc:Choice>
              <mc:Fallback>
                <p:oleObj name="Equation" r:id="rId9" imgW="3327120" imgH="888840" progId="Equation.3">
                  <p:embed/>
                  <p:pic>
                    <p:nvPicPr>
                      <p:cNvPr id="4" name="Object 3"/>
                      <p:cNvPicPr/>
                      <p:nvPr/>
                    </p:nvPicPr>
                    <p:blipFill>
                      <a:blip r:embed="rId10"/>
                      <a:stretch>
                        <a:fillRect/>
                      </a:stretch>
                    </p:blipFill>
                    <p:spPr>
                      <a:xfrm>
                        <a:off x="1759064" y="808424"/>
                        <a:ext cx="5044863" cy="1347864"/>
                      </a:xfrm>
                      <a:prstGeom prst="rect">
                        <a:avLst/>
                      </a:prstGeom>
                    </p:spPr>
                  </p:pic>
                </p:oleObj>
              </mc:Fallback>
            </mc:AlternateContent>
          </a:graphicData>
        </a:graphic>
      </p:graphicFrame>
      <p:sp>
        <p:nvSpPr>
          <p:cNvPr id="5" name="TextBox 4"/>
          <p:cNvSpPr txBox="1"/>
          <p:nvPr/>
        </p:nvSpPr>
        <p:spPr>
          <a:xfrm>
            <a:off x="1655975" y="2297620"/>
            <a:ext cx="407663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SSE = SS1 + SS2 + SS3 = 86.88</a:t>
            </a:r>
          </a:p>
        </p:txBody>
      </p:sp>
      <p:sp>
        <p:nvSpPr>
          <p:cNvPr id="6" name="TextBox 5"/>
          <p:cNvSpPr txBox="1"/>
          <p:nvPr/>
        </p:nvSpPr>
        <p:spPr>
          <a:xfrm>
            <a:off x="1687166" y="3697609"/>
            <a:ext cx="380842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Under H</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F</a:t>
            </a:r>
            <a:r>
              <a:rPr lang="en-US" sz="2400" baseline="-25000" dirty="0">
                <a:latin typeface="Times New Roman" panose="02020603050405020304" pitchFamily="18" charset="0"/>
                <a:cs typeface="Times New Roman" panose="02020603050405020304" pitchFamily="18" charset="0"/>
              </a:rPr>
              <a:t>obs</a:t>
            </a:r>
            <a:r>
              <a:rPr lang="en-US" sz="2400" dirty="0">
                <a:latin typeface="Times New Roman" panose="02020603050405020304" pitchFamily="18" charset="0"/>
                <a:cs typeface="Times New Roman" panose="02020603050405020304" pitchFamily="18" charset="0"/>
              </a:rPr>
              <a:t> ~ F(2, 21)</a:t>
            </a:r>
          </a:p>
        </p:txBody>
      </p:sp>
      <p:grpSp>
        <p:nvGrpSpPr>
          <p:cNvPr id="16" name="Group 15"/>
          <p:cNvGrpSpPr/>
          <p:nvPr/>
        </p:nvGrpSpPr>
        <p:grpSpPr>
          <a:xfrm>
            <a:off x="6088160" y="3594190"/>
            <a:ext cx="4093940" cy="2571678"/>
            <a:chOff x="4564160" y="3594190"/>
            <a:chExt cx="4093940" cy="2571678"/>
          </a:xfrm>
        </p:grpSpPr>
        <p:pic>
          <p:nvPicPr>
            <p:cNvPr id="47111" name="Picture 7" descr="http://www.philender.com/courses/intro/notes3/fdist.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64160" y="3898099"/>
              <a:ext cx="4067747" cy="2267769"/>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p:cNvCxnSpPr/>
            <p:nvPr/>
          </p:nvCxnSpPr>
          <p:spPr>
            <a:xfrm flipV="1">
              <a:off x="4825706" y="3594190"/>
              <a:ext cx="0" cy="23279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822678" y="5905500"/>
              <a:ext cx="383542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578607" y="5688807"/>
              <a:ext cx="226597" cy="2524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p:cNvSpPr/>
          <p:nvPr/>
        </p:nvSpPr>
        <p:spPr>
          <a:xfrm>
            <a:off x="9102055" y="5339180"/>
            <a:ext cx="812006" cy="200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240167" y="5221188"/>
            <a:ext cx="578644" cy="400110"/>
          </a:xfrm>
          <a:prstGeom prst="rect">
            <a:avLst/>
          </a:prstGeom>
          <a:noFill/>
        </p:spPr>
        <p:txBody>
          <a:bodyPr wrap="square" rtlCol="0">
            <a:spAutoFit/>
          </a:bodyPr>
          <a:lstStyle/>
          <a:p>
            <a:r>
              <a:rPr lang="en-US" sz="2000" dirty="0"/>
              <a:t>.05</a:t>
            </a:r>
          </a:p>
        </p:txBody>
      </p:sp>
      <p:sp>
        <p:nvSpPr>
          <p:cNvPr id="21" name="Rectangle 20"/>
          <p:cNvSpPr/>
          <p:nvPr/>
        </p:nvSpPr>
        <p:spPr>
          <a:xfrm>
            <a:off x="8810625" y="5967413"/>
            <a:ext cx="204788" cy="145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264390" y="5974526"/>
            <a:ext cx="2328861" cy="400110"/>
          </a:xfrm>
          <a:prstGeom prst="rect">
            <a:avLst/>
          </a:prstGeom>
          <a:noFill/>
        </p:spPr>
        <p:txBody>
          <a:bodyPr wrap="square" rtlCol="0">
            <a:spAutoFit/>
          </a:bodyPr>
          <a:lstStyle/>
          <a:p>
            <a:r>
              <a:rPr lang="en-US" sz="2000" dirty="0"/>
              <a:t>F</a:t>
            </a:r>
            <a:r>
              <a:rPr lang="en-US" sz="2000" baseline="-25000" dirty="0"/>
              <a:t>.95</a:t>
            </a:r>
            <a:r>
              <a:rPr lang="en-US" sz="2000" dirty="0"/>
              <a:t>(2,21) = 3.47 </a:t>
            </a:r>
          </a:p>
        </p:txBody>
      </p:sp>
      <p:grpSp>
        <p:nvGrpSpPr>
          <p:cNvPr id="36" name="Group 35"/>
          <p:cNvGrpSpPr/>
          <p:nvPr/>
        </p:nvGrpSpPr>
        <p:grpSpPr>
          <a:xfrm>
            <a:off x="1655975" y="3191704"/>
            <a:ext cx="8361576" cy="3701447"/>
            <a:chOff x="131975" y="3191703"/>
            <a:chExt cx="8361576" cy="3701447"/>
          </a:xfrm>
        </p:grpSpPr>
        <p:cxnSp>
          <p:nvCxnSpPr>
            <p:cNvPr id="27" name="Straight Connector 26"/>
            <p:cNvCxnSpPr/>
            <p:nvPr/>
          </p:nvCxnSpPr>
          <p:spPr>
            <a:xfrm>
              <a:off x="3855563" y="3191703"/>
              <a:ext cx="4439248" cy="8373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8294811" y="4029024"/>
              <a:ext cx="198740" cy="17859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37927" y="4159273"/>
              <a:ext cx="2828648" cy="984885"/>
            </a:xfrm>
            <a:prstGeom prst="rect">
              <a:avLst/>
            </a:prstGeom>
            <a:noFill/>
          </p:spPr>
          <p:txBody>
            <a:bodyPr wrap="square" rtlCol="0">
              <a:spAutoFit/>
            </a:bodyPr>
            <a:lstStyle/>
            <a:p>
              <a:pPr algn="ctr">
                <a:spcAft>
                  <a:spcPts val="1200"/>
                </a:spcAft>
              </a:pPr>
              <a:r>
                <a:rPr lang="en-US" sz="2400" dirty="0">
                  <a:latin typeface="Times New Roman" panose="02020603050405020304" pitchFamily="18" charset="0"/>
                  <a:cs typeface="Times New Roman" panose="02020603050405020304" pitchFamily="18" charset="0"/>
                </a:rPr>
                <a:t>F</a:t>
              </a:r>
              <a:r>
                <a:rPr lang="en-US" sz="2400" baseline="-25000" dirty="0">
                  <a:latin typeface="Times New Roman" panose="02020603050405020304" pitchFamily="18" charset="0"/>
                  <a:cs typeface="Times New Roman" panose="02020603050405020304" pitchFamily="18" charset="0"/>
                </a:rPr>
                <a:t>obs</a:t>
              </a:r>
              <a:r>
                <a:rPr lang="en-US" sz="2400" dirty="0">
                  <a:latin typeface="Times New Roman" panose="02020603050405020304" pitchFamily="18" charset="0"/>
                  <a:cs typeface="Times New Roman" panose="02020603050405020304" pitchFamily="18" charset="0"/>
                </a:rPr>
                <a:t> &gt; F</a:t>
              </a:r>
              <a:r>
                <a:rPr lang="en-US" sz="2400" baseline="-25000" dirty="0">
                  <a:latin typeface="Times New Roman" panose="02020603050405020304" pitchFamily="18" charset="0"/>
                  <a:cs typeface="Times New Roman" panose="02020603050405020304" pitchFamily="18" charset="0"/>
                </a:rPr>
                <a:t>.95</a:t>
              </a:r>
              <a:r>
                <a:rPr lang="en-US" sz="2400" dirty="0">
                  <a:latin typeface="Times New Roman" panose="02020603050405020304" pitchFamily="18" charset="0"/>
                  <a:cs typeface="Times New Roman" panose="02020603050405020304" pitchFamily="18" charset="0"/>
                </a:rPr>
                <a:t>(2, 21). </a:t>
              </a:r>
            </a:p>
            <a:p>
              <a:pPr algn="ctr"/>
              <a:r>
                <a:rPr lang="en-US" sz="2400" dirty="0">
                  <a:latin typeface="Times New Roman" panose="02020603050405020304" pitchFamily="18" charset="0"/>
                  <a:cs typeface="Times New Roman" panose="02020603050405020304" pitchFamily="18" charset="0"/>
                </a:rPr>
                <a:t>Therefore reject H</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a:t>
              </a:r>
            </a:p>
          </p:txBody>
        </p:sp>
        <p:sp>
          <p:nvSpPr>
            <p:cNvPr id="34" name="TextBox 33"/>
            <p:cNvSpPr txBox="1"/>
            <p:nvPr/>
          </p:nvSpPr>
          <p:spPr>
            <a:xfrm>
              <a:off x="131975" y="6431485"/>
              <a:ext cx="810705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At least one treatment mean is different from the others</a:t>
              </a:r>
              <a:r>
                <a:rPr lang="en-US" dirty="0">
                  <a:latin typeface="Times New Roman" panose="02020603050405020304" pitchFamily="18" charset="0"/>
                  <a:cs typeface="Times New Roman" panose="02020603050405020304" pitchFamily="18" charset="0"/>
                </a:rPr>
                <a:t>.</a:t>
              </a:r>
            </a:p>
          </p:txBody>
        </p:sp>
      </p:grpSp>
    </p:spTree>
    <p:extLst>
      <p:ext uri="{BB962C8B-B14F-4D97-AF65-F5344CB8AC3E}">
        <p14:creationId xmlns:p14="http://schemas.microsoft.com/office/powerpoint/2010/main" val="233525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7811678" y="301753"/>
            <a:ext cx="2533996" cy="2319413"/>
            <a:chOff x="5545074" y="301752"/>
            <a:chExt cx="3276600" cy="3928659"/>
          </a:xfrm>
        </p:grpSpPr>
        <p:grpSp>
          <p:nvGrpSpPr>
            <p:cNvPr id="15" name="Group 14"/>
            <p:cNvGrpSpPr/>
            <p:nvPr/>
          </p:nvGrpSpPr>
          <p:grpSpPr>
            <a:xfrm>
              <a:off x="5545074" y="301752"/>
              <a:ext cx="2532634" cy="3305754"/>
              <a:chOff x="6331458" y="301752"/>
              <a:chExt cx="2532634" cy="3305754"/>
            </a:xfrm>
          </p:grpSpPr>
          <p:graphicFrame>
            <p:nvGraphicFramePr>
              <p:cNvPr id="3" name="Object 2"/>
              <p:cNvGraphicFramePr>
                <a:graphicFrameLocks noChangeAspect="1"/>
              </p:cNvGraphicFramePr>
              <p:nvPr/>
            </p:nvGraphicFramePr>
            <p:xfrm>
              <a:off x="6331458" y="301752"/>
              <a:ext cx="2532634" cy="3305754"/>
            </p:xfrm>
            <a:graphic>
              <a:graphicData uri="http://schemas.openxmlformats.org/presentationml/2006/ole">
                <mc:AlternateContent xmlns:mc="http://schemas.openxmlformats.org/markup-compatibility/2006">
                  <mc:Choice xmlns:v="urn:schemas-microsoft-com:vml" Requires="v">
                    <p:oleObj spid="_x0000_s8194" name="Equation" r:id="rId3" imgW="1206360" imgH="1574640" progId="Equation.3">
                      <p:embed/>
                    </p:oleObj>
                  </mc:Choice>
                  <mc:Fallback>
                    <p:oleObj name="Equation" r:id="rId3" imgW="1206360" imgH="1574640" progId="Equation.3">
                      <p:embed/>
                      <p:pic>
                        <p:nvPicPr>
                          <p:cNvPr id="3" name="Object 2"/>
                          <p:cNvPicPr/>
                          <p:nvPr/>
                        </p:nvPicPr>
                        <p:blipFill>
                          <a:blip r:embed="rId4"/>
                          <a:stretch>
                            <a:fillRect/>
                          </a:stretch>
                        </p:blipFill>
                        <p:spPr>
                          <a:xfrm>
                            <a:off x="6331458" y="301752"/>
                            <a:ext cx="2532634" cy="3305754"/>
                          </a:xfrm>
                          <a:prstGeom prst="rect">
                            <a:avLst/>
                          </a:prstGeom>
                        </p:spPr>
                      </p:pic>
                    </p:oleObj>
                  </mc:Fallback>
                </mc:AlternateContent>
              </a:graphicData>
            </a:graphic>
          </p:graphicFrame>
          <p:cxnSp>
            <p:nvCxnSpPr>
              <p:cNvPr id="5" name="Straight Connector 4"/>
              <p:cNvCxnSpPr/>
              <p:nvPr/>
            </p:nvCxnSpPr>
            <p:spPr>
              <a:xfrm>
                <a:off x="6331458" y="768096"/>
                <a:ext cx="2532634" cy="9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331458" y="2895600"/>
                <a:ext cx="2532634" cy="91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16" name="Object 15"/>
            <p:cNvGraphicFramePr>
              <a:graphicFrameLocks noChangeAspect="1"/>
            </p:cNvGraphicFramePr>
            <p:nvPr/>
          </p:nvGraphicFramePr>
          <p:xfrm>
            <a:off x="8309610" y="3123890"/>
            <a:ext cx="512064" cy="483616"/>
          </p:xfrm>
          <a:graphic>
            <a:graphicData uri="http://schemas.openxmlformats.org/presentationml/2006/ole">
              <mc:AlternateContent xmlns:mc="http://schemas.openxmlformats.org/markup-compatibility/2006">
                <mc:Choice xmlns:v="urn:schemas-microsoft-com:vml" Requires="v">
                  <p:oleObj spid="_x0000_s8195" name="Equation" r:id="rId5" imgW="228600" imgH="215640" progId="Equation.3">
                    <p:embed/>
                  </p:oleObj>
                </mc:Choice>
                <mc:Fallback>
                  <p:oleObj name="Equation" r:id="rId5" imgW="228600" imgH="215640" progId="Equation.3">
                    <p:embed/>
                    <p:pic>
                      <p:nvPicPr>
                        <p:cNvPr id="16" name="Object 15"/>
                        <p:cNvPicPr/>
                        <p:nvPr/>
                      </p:nvPicPr>
                      <p:blipFill>
                        <a:blip r:embed="rId6"/>
                        <a:stretch>
                          <a:fillRect/>
                        </a:stretch>
                      </p:blipFill>
                      <p:spPr>
                        <a:xfrm>
                          <a:off x="8309610" y="3123890"/>
                          <a:ext cx="512064" cy="483616"/>
                        </a:xfrm>
                        <a:prstGeom prst="rect">
                          <a:avLst/>
                        </a:prstGeom>
                      </p:spPr>
                    </p:pic>
                  </p:oleObj>
                </mc:Fallback>
              </mc:AlternateContent>
            </a:graphicData>
          </a:graphic>
        </p:graphicFrame>
        <p:graphicFrame>
          <p:nvGraphicFramePr>
            <p:cNvPr id="17" name="Object 16"/>
            <p:cNvGraphicFramePr>
              <a:graphicFrameLocks noChangeAspect="1"/>
            </p:cNvGraphicFramePr>
            <p:nvPr/>
          </p:nvGraphicFramePr>
          <p:xfrm>
            <a:off x="5545074" y="3607506"/>
            <a:ext cx="2429330" cy="622905"/>
          </p:xfrm>
          <a:graphic>
            <a:graphicData uri="http://schemas.openxmlformats.org/presentationml/2006/ole">
              <mc:AlternateContent xmlns:mc="http://schemas.openxmlformats.org/markup-compatibility/2006">
                <mc:Choice xmlns:v="urn:schemas-microsoft-com:vml" Requires="v">
                  <p:oleObj spid="_x0000_s8196" name="Equation" r:id="rId7" imgW="990360" imgH="253800" progId="Equation.3">
                    <p:embed/>
                  </p:oleObj>
                </mc:Choice>
                <mc:Fallback>
                  <p:oleObj name="Equation" r:id="rId7" imgW="990360" imgH="253800" progId="Equation.3">
                    <p:embed/>
                    <p:pic>
                      <p:nvPicPr>
                        <p:cNvPr id="17" name="Object 16"/>
                        <p:cNvPicPr/>
                        <p:nvPr/>
                      </p:nvPicPr>
                      <p:blipFill>
                        <a:blip r:embed="rId8"/>
                        <a:stretch>
                          <a:fillRect/>
                        </a:stretch>
                      </p:blipFill>
                      <p:spPr>
                        <a:xfrm>
                          <a:off x="5545074" y="3607506"/>
                          <a:ext cx="2429330" cy="622905"/>
                        </a:xfrm>
                        <a:prstGeom prst="rect">
                          <a:avLst/>
                        </a:prstGeom>
                      </p:spPr>
                    </p:pic>
                  </p:oleObj>
                </mc:Fallback>
              </mc:AlternateContent>
            </a:graphicData>
          </a:graphic>
        </p:graphicFrame>
        <p:cxnSp>
          <p:nvCxnSpPr>
            <p:cNvPr id="19" name="Straight Connector 18"/>
            <p:cNvCxnSpPr/>
            <p:nvPr/>
          </p:nvCxnSpPr>
          <p:spPr>
            <a:xfrm flipH="1">
              <a:off x="8124825" y="2904744"/>
              <a:ext cx="7620" cy="7027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060055" y="2904744"/>
              <a:ext cx="74676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Rectangle 3"/>
          <p:cNvSpPr txBox="1">
            <a:spLocks noChangeArrowheads="1"/>
          </p:cNvSpPr>
          <p:nvPr/>
        </p:nvSpPr>
        <p:spPr>
          <a:xfrm>
            <a:off x="1196063" y="317588"/>
            <a:ext cx="4398264" cy="1793066"/>
          </a:xfrm>
          <a:prstGeom prst="rect">
            <a:avLst/>
          </a:prstGeom>
          <a:effectLst>
            <a:outerShdw dist="50800" sx="1000" sy="1000" algn="ctr" rotWithShape="0">
              <a:srgbClr val="FFFF99"/>
            </a:outerShdw>
          </a:effectLst>
        </p:spPr>
        <p:txBody>
          <a:bodyPr vert="horz">
            <a:noAutofit/>
            <a:scene3d>
              <a:camera prst="orthographicFront"/>
              <a:lightRig rig="threePt" dir="t">
                <a:rot lat="0" lon="0" rev="17220000"/>
              </a:lightRig>
            </a:scene3d>
            <a:sp3d>
              <a:bevelT w="38100" h="38100"/>
            </a:sp3d>
          </a:bodyPr>
          <a:lstStyle/>
          <a:p>
            <a:pPr algn="ctr">
              <a:spcBef>
                <a:spcPct val="20000"/>
              </a:spcBef>
              <a:buClr>
                <a:prstClr val="white">
                  <a:shade val="95000"/>
                </a:prstClr>
              </a:buClr>
              <a:buSzPct val="65000"/>
              <a:defRPr/>
            </a:pPr>
            <a:r>
              <a:rPr lang="en-US" sz="4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An alternative way to present results.</a:t>
            </a:r>
          </a:p>
        </p:txBody>
      </p:sp>
      <p:graphicFrame>
        <p:nvGraphicFramePr>
          <p:cNvPr id="2" name="Table 1"/>
          <p:cNvGraphicFramePr>
            <a:graphicFrameLocks noGrp="1"/>
          </p:cNvGraphicFramePr>
          <p:nvPr>
            <p:extLst>
              <p:ext uri="{D42A27DB-BD31-4B8C-83A1-F6EECF244321}">
                <p14:modId xmlns:p14="http://schemas.microsoft.com/office/powerpoint/2010/main" val="2632564293"/>
              </p:ext>
            </p:extLst>
          </p:nvPr>
        </p:nvGraphicFramePr>
        <p:xfrm>
          <a:off x="2395419" y="3372729"/>
          <a:ext cx="7540986" cy="2334062"/>
        </p:xfrm>
        <a:graphic>
          <a:graphicData uri="http://schemas.openxmlformats.org/drawingml/2006/table">
            <a:tbl>
              <a:tblPr firstRow="1" bandRow="1">
                <a:tableStyleId>{5C22544A-7EE6-4342-B048-85BDC9FD1C3A}</a:tableStyleId>
              </a:tblPr>
              <a:tblGrid>
                <a:gridCol w="1667335">
                  <a:extLst>
                    <a:ext uri="{9D8B030D-6E8A-4147-A177-3AD203B41FA5}">
                      <a16:colId xmlns:a16="http://schemas.microsoft.com/office/drawing/2014/main" val="20000"/>
                    </a:ext>
                  </a:extLst>
                </a:gridCol>
                <a:gridCol w="1349060">
                  <a:extLst>
                    <a:ext uri="{9D8B030D-6E8A-4147-A177-3AD203B41FA5}">
                      <a16:colId xmlns:a16="http://schemas.microsoft.com/office/drawing/2014/main" val="20001"/>
                    </a:ext>
                  </a:extLst>
                </a:gridCol>
                <a:gridCol w="1508197">
                  <a:extLst>
                    <a:ext uri="{9D8B030D-6E8A-4147-A177-3AD203B41FA5}">
                      <a16:colId xmlns:a16="http://schemas.microsoft.com/office/drawing/2014/main" val="20002"/>
                    </a:ext>
                  </a:extLst>
                </a:gridCol>
                <a:gridCol w="1508197">
                  <a:extLst>
                    <a:ext uri="{9D8B030D-6E8A-4147-A177-3AD203B41FA5}">
                      <a16:colId xmlns:a16="http://schemas.microsoft.com/office/drawing/2014/main" val="20003"/>
                    </a:ext>
                  </a:extLst>
                </a:gridCol>
                <a:gridCol w="1508197">
                  <a:extLst>
                    <a:ext uri="{9D8B030D-6E8A-4147-A177-3AD203B41FA5}">
                      <a16:colId xmlns:a16="http://schemas.microsoft.com/office/drawing/2014/main" val="20004"/>
                    </a:ext>
                  </a:extLst>
                </a:gridCol>
              </a:tblGrid>
              <a:tr h="852440">
                <a:tc>
                  <a:txBody>
                    <a:bodyPr/>
                    <a:lstStyle/>
                    <a:p>
                      <a:pPr algn="ctr"/>
                      <a:r>
                        <a:rPr lang="en-US" sz="2400" b="0" dirty="0"/>
                        <a:t>Source of Variation</a:t>
                      </a:r>
                    </a:p>
                  </a:txBody>
                  <a:tcPr/>
                </a:tc>
                <a:tc>
                  <a:txBody>
                    <a:bodyPr/>
                    <a:lstStyle/>
                    <a:p>
                      <a:pPr algn="ctr"/>
                      <a:endParaRPr lang="en-US" sz="2400" b="0" dirty="0"/>
                    </a:p>
                    <a:p>
                      <a:pPr algn="ctr"/>
                      <a:r>
                        <a:rPr lang="en-US" sz="2400" b="0" dirty="0"/>
                        <a:t>SS</a:t>
                      </a:r>
                    </a:p>
                  </a:txBody>
                  <a:tcPr/>
                </a:tc>
                <a:tc>
                  <a:txBody>
                    <a:bodyPr/>
                    <a:lstStyle/>
                    <a:p>
                      <a:pPr algn="ctr"/>
                      <a:endParaRPr lang="en-US" sz="2400" b="0" dirty="0"/>
                    </a:p>
                    <a:p>
                      <a:pPr algn="ctr"/>
                      <a:r>
                        <a:rPr lang="en-US" sz="2400" b="0" dirty="0" err="1"/>
                        <a:t>df</a:t>
                      </a:r>
                      <a:endParaRPr lang="en-US" sz="2400" b="0" dirty="0"/>
                    </a:p>
                  </a:txBody>
                  <a:tcPr/>
                </a:tc>
                <a:tc>
                  <a:txBody>
                    <a:bodyPr/>
                    <a:lstStyle/>
                    <a:p>
                      <a:pPr algn="ctr"/>
                      <a:endParaRPr lang="en-US" sz="2400" b="0" dirty="0"/>
                    </a:p>
                    <a:p>
                      <a:pPr algn="ctr"/>
                      <a:r>
                        <a:rPr lang="en-US" sz="2400" b="0" dirty="0"/>
                        <a:t>MS</a:t>
                      </a:r>
                    </a:p>
                  </a:txBody>
                  <a:tcPr/>
                </a:tc>
                <a:tc>
                  <a:txBody>
                    <a:bodyPr/>
                    <a:lstStyle/>
                    <a:p>
                      <a:pPr algn="ctr"/>
                      <a:endParaRPr lang="en-US" sz="2400" b="0" dirty="0"/>
                    </a:p>
                    <a:p>
                      <a:pPr algn="ctr"/>
                      <a:r>
                        <a:rPr lang="en-US" sz="2400" b="0" dirty="0"/>
                        <a:t>F</a:t>
                      </a:r>
                    </a:p>
                  </a:txBody>
                  <a:tcPr/>
                </a:tc>
                <a:extLst>
                  <a:ext uri="{0D108BD9-81ED-4DB2-BD59-A6C34878D82A}">
                    <a16:rowId xmlns:a16="http://schemas.microsoft.com/office/drawing/2014/main" val="10000"/>
                  </a:ext>
                </a:extLst>
              </a:tr>
              <a:tr h="493874">
                <a:tc>
                  <a:txBody>
                    <a:bodyPr/>
                    <a:lstStyle/>
                    <a:p>
                      <a:pPr algn="ctr"/>
                      <a:r>
                        <a:rPr lang="en-US" sz="2400"/>
                        <a:t>Treatments</a:t>
                      </a:r>
                      <a:endParaRPr lang="en-US" sz="2400" dirty="0"/>
                    </a:p>
                  </a:txBody>
                  <a:tcPr/>
                </a:tc>
                <a:tc>
                  <a:txBody>
                    <a:bodyPr/>
                    <a:lstStyle/>
                    <a:p>
                      <a:pPr algn="ctr"/>
                      <a:r>
                        <a:rPr lang="en-US" sz="2400" dirty="0"/>
                        <a:t>SST</a:t>
                      </a:r>
                    </a:p>
                  </a:txBody>
                  <a:tcPr/>
                </a:tc>
                <a:tc>
                  <a:txBody>
                    <a:bodyPr/>
                    <a:lstStyle/>
                    <a:p>
                      <a:pPr algn="ctr"/>
                      <a:r>
                        <a:rPr lang="en-US" sz="2400" i="1" dirty="0"/>
                        <a:t>p</a:t>
                      </a:r>
                      <a:r>
                        <a:rPr lang="en-US" sz="2400" dirty="0"/>
                        <a:t> – 1</a:t>
                      </a:r>
                      <a:r>
                        <a:rPr lang="en-US" sz="2400" baseline="0" dirty="0"/>
                        <a:t> </a:t>
                      </a:r>
                      <a:endParaRPr lang="en-US" sz="2400" dirty="0"/>
                    </a:p>
                  </a:txBody>
                  <a:tcPr/>
                </a:tc>
                <a:tc>
                  <a:txBody>
                    <a:bodyPr/>
                    <a:lstStyle/>
                    <a:p>
                      <a:pPr algn="ctr"/>
                      <a:r>
                        <a:rPr lang="en-US" sz="2400" dirty="0"/>
                        <a:t>MST</a:t>
                      </a:r>
                    </a:p>
                  </a:txBody>
                  <a:tcPr/>
                </a:tc>
                <a:tc>
                  <a:txBody>
                    <a:bodyPr/>
                    <a:lstStyle/>
                    <a:p>
                      <a:pPr algn="ctr"/>
                      <a:r>
                        <a:rPr lang="en-US" sz="2400" dirty="0"/>
                        <a:t>MST/MSE</a:t>
                      </a:r>
                    </a:p>
                  </a:txBody>
                  <a:tcPr/>
                </a:tc>
                <a:extLst>
                  <a:ext uri="{0D108BD9-81ED-4DB2-BD59-A6C34878D82A}">
                    <a16:rowId xmlns:a16="http://schemas.microsoft.com/office/drawing/2014/main" val="10001"/>
                  </a:ext>
                </a:extLst>
              </a:tr>
              <a:tr h="493874">
                <a:tc>
                  <a:txBody>
                    <a:bodyPr/>
                    <a:lstStyle/>
                    <a:p>
                      <a:pPr algn="ctr"/>
                      <a:r>
                        <a:rPr lang="en-US" sz="2400" dirty="0"/>
                        <a:t>Error</a:t>
                      </a:r>
                    </a:p>
                  </a:txBody>
                  <a:tcPr/>
                </a:tc>
                <a:tc>
                  <a:txBody>
                    <a:bodyPr/>
                    <a:lstStyle/>
                    <a:p>
                      <a:pPr algn="ctr"/>
                      <a:r>
                        <a:rPr lang="en-US" sz="2400" dirty="0"/>
                        <a:t>SSE</a:t>
                      </a:r>
                    </a:p>
                  </a:txBody>
                  <a:tcPr/>
                </a:tc>
                <a:tc>
                  <a:txBody>
                    <a:bodyPr/>
                    <a:lstStyle/>
                    <a:p>
                      <a:pPr algn="ctr"/>
                      <a:r>
                        <a:rPr lang="en-US" sz="2400" i="1" dirty="0"/>
                        <a:t>p</a:t>
                      </a:r>
                      <a:r>
                        <a:rPr lang="en-US" sz="2400" dirty="0"/>
                        <a:t>(</a:t>
                      </a:r>
                      <a:r>
                        <a:rPr lang="en-US" sz="2400" i="1" dirty="0"/>
                        <a:t>n</a:t>
                      </a:r>
                      <a:r>
                        <a:rPr lang="en-US" sz="2400" dirty="0"/>
                        <a:t> – 1) </a:t>
                      </a:r>
                    </a:p>
                  </a:txBody>
                  <a:tcPr/>
                </a:tc>
                <a:tc>
                  <a:txBody>
                    <a:bodyPr/>
                    <a:lstStyle/>
                    <a:p>
                      <a:pPr algn="ctr"/>
                      <a:r>
                        <a:rPr lang="en-US" sz="2400" dirty="0"/>
                        <a:t>MSE</a:t>
                      </a:r>
                    </a:p>
                  </a:txBody>
                  <a:tcPr/>
                </a:tc>
                <a:tc>
                  <a:txBody>
                    <a:bodyPr/>
                    <a:lstStyle/>
                    <a:p>
                      <a:pPr algn="ctr"/>
                      <a:endParaRPr lang="en-US" sz="2400" dirty="0"/>
                    </a:p>
                  </a:txBody>
                  <a:tcPr/>
                </a:tc>
                <a:extLst>
                  <a:ext uri="{0D108BD9-81ED-4DB2-BD59-A6C34878D82A}">
                    <a16:rowId xmlns:a16="http://schemas.microsoft.com/office/drawing/2014/main" val="10002"/>
                  </a:ext>
                </a:extLst>
              </a:tr>
              <a:tr h="493874">
                <a:tc>
                  <a:txBody>
                    <a:bodyPr/>
                    <a:lstStyle/>
                    <a:p>
                      <a:pPr algn="ctr"/>
                      <a:r>
                        <a:rPr lang="en-US" sz="2400" dirty="0"/>
                        <a:t>Total</a:t>
                      </a:r>
                    </a:p>
                  </a:txBody>
                  <a:tcPr/>
                </a:tc>
                <a:tc>
                  <a:txBody>
                    <a:bodyPr/>
                    <a:lstStyle/>
                    <a:p>
                      <a:pPr algn="ctr"/>
                      <a:r>
                        <a:rPr lang="en-US" sz="2400" dirty="0" err="1"/>
                        <a:t>SS</a:t>
                      </a:r>
                      <a:r>
                        <a:rPr lang="en-US" sz="2400" baseline="-25000" dirty="0" err="1"/>
                        <a:t>total</a:t>
                      </a:r>
                      <a:endParaRPr lang="en-US" sz="2400" baseline="-25000" dirty="0"/>
                    </a:p>
                  </a:txBody>
                  <a:tcPr/>
                </a:tc>
                <a:tc>
                  <a:txBody>
                    <a:bodyPr/>
                    <a:lstStyle/>
                    <a:p>
                      <a:pPr algn="ctr"/>
                      <a:r>
                        <a:rPr lang="en-US" sz="2400" i="1" dirty="0" err="1"/>
                        <a:t>pn</a:t>
                      </a:r>
                      <a:r>
                        <a:rPr lang="en-US" sz="2400" dirty="0"/>
                        <a:t> – 1 </a:t>
                      </a:r>
                    </a:p>
                  </a:txBody>
                  <a:tcPr/>
                </a:tc>
                <a:tc>
                  <a:txBody>
                    <a:bodyPr/>
                    <a:lstStyle/>
                    <a:p>
                      <a:pPr algn="ctr"/>
                      <a:endParaRPr lang="en-US" sz="2400"/>
                    </a:p>
                  </a:txBody>
                  <a:tcPr/>
                </a:tc>
                <a:tc>
                  <a:txBody>
                    <a:bodyPr/>
                    <a:lstStyle/>
                    <a:p>
                      <a:pPr algn="ctr"/>
                      <a:endParaRPr lang="en-US" sz="2400" dirty="0"/>
                    </a:p>
                  </a:txBody>
                  <a:tcPr/>
                </a:tc>
                <a:extLst>
                  <a:ext uri="{0D108BD9-81ED-4DB2-BD59-A6C34878D82A}">
                    <a16:rowId xmlns:a16="http://schemas.microsoft.com/office/drawing/2014/main" val="10003"/>
                  </a:ext>
                </a:extLst>
              </a:tr>
            </a:tbl>
          </a:graphicData>
        </a:graphic>
      </p:graphicFrame>
      <p:sp>
        <p:nvSpPr>
          <p:cNvPr id="4" name="TextBox 3"/>
          <p:cNvSpPr txBox="1"/>
          <p:nvPr/>
        </p:nvSpPr>
        <p:spPr>
          <a:xfrm>
            <a:off x="2395419" y="2815553"/>
            <a:ext cx="7540986" cy="523220"/>
          </a:xfrm>
          <a:prstGeom prst="rect">
            <a:avLst/>
          </a:prstGeom>
          <a:noFill/>
        </p:spPr>
        <p:txBody>
          <a:bodyPr wrap="square" rtlCol="0">
            <a:spAutoFit/>
          </a:bodyPr>
          <a:lstStyle/>
          <a:p>
            <a:pPr algn="ctr"/>
            <a:r>
              <a:rPr lang="en-US" sz="2800" dirty="0"/>
              <a:t>ANOVA Summary Table</a:t>
            </a:r>
          </a:p>
        </p:txBody>
      </p:sp>
      <p:sp>
        <p:nvSpPr>
          <p:cNvPr id="6" name="TextBox 5"/>
          <p:cNvSpPr txBox="1"/>
          <p:nvPr/>
        </p:nvSpPr>
        <p:spPr>
          <a:xfrm>
            <a:off x="2890887" y="5901180"/>
            <a:ext cx="6344240" cy="830997"/>
          </a:xfrm>
          <a:prstGeom prst="rect">
            <a:avLst/>
          </a:prstGeom>
          <a:noFill/>
        </p:spPr>
        <p:txBody>
          <a:bodyPr wrap="square" rtlCol="0">
            <a:spAutoFit/>
          </a:bodyPr>
          <a:lstStyle/>
          <a:p>
            <a:pPr algn="ctr"/>
            <a:r>
              <a:rPr lang="en-US" sz="2400" dirty="0"/>
              <a:t>SST + SSE = </a:t>
            </a:r>
            <a:r>
              <a:rPr lang="en-US" sz="2400" dirty="0" err="1"/>
              <a:t>SS</a:t>
            </a:r>
            <a:r>
              <a:rPr lang="en-US" sz="2400" baseline="-25000" dirty="0" err="1"/>
              <a:t>total</a:t>
            </a:r>
            <a:endParaRPr lang="en-US" sz="2400" baseline="-25000" dirty="0"/>
          </a:p>
          <a:p>
            <a:pPr algn="ctr"/>
            <a:r>
              <a:rPr lang="en-US" sz="2400" dirty="0" err="1"/>
              <a:t>df</a:t>
            </a:r>
            <a:r>
              <a:rPr lang="en-US" sz="2400" baseline="-25000" dirty="0" err="1"/>
              <a:t>T</a:t>
            </a:r>
            <a:r>
              <a:rPr lang="en-US" sz="2400" dirty="0"/>
              <a:t> + </a:t>
            </a:r>
            <a:r>
              <a:rPr lang="en-US" sz="2400" dirty="0" err="1"/>
              <a:t>df</a:t>
            </a:r>
            <a:r>
              <a:rPr lang="en-US" sz="2400" baseline="-25000" dirty="0" err="1"/>
              <a:t>E</a:t>
            </a:r>
            <a:r>
              <a:rPr lang="en-US" sz="2400" dirty="0"/>
              <a:t> = </a:t>
            </a:r>
            <a:r>
              <a:rPr lang="en-US" sz="2400" dirty="0" err="1"/>
              <a:t>df</a:t>
            </a:r>
            <a:r>
              <a:rPr lang="en-US" sz="2400" baseline="-25000" dirty="0" err="1"/>
              <a:t>total</a:t>
            </a:r>
            <a:endParaRPr lang="en-US" sz="2400" baseline="-25000" dirty="0"/>
          </a:p>
        </p:txBody>
      </p:sp>
    </p:spTree>
    <p:extLst>
      <p:ext uri="{BB962C8B-B14F-4D97-AF65-F5344CB8AC3E}">
        <p14:creationId xmlns:p14="http://schemas.microsoft.com/office/powerpoint/2010/main" val="1139029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3"/>
          <p:cNvSpPr txBox="1">
            <a:spLocks noChangeArrowheads="1"/>
          </p:cNvSpPr>
          <p:nvPr/>
        </p:nvSpPr>
        <p:spPr>
          <a:xfrm>
            <a:off x="288235" y="267429"/>
            <a:ext cx="6450496" cy="1523296"/>
          </a:xfrm>
          <a:prstGeom prst="rect">
            <a:avLst/>
          </a:prstGeom>
          <a:effectLst>
            <a:outerShdw dist="50800" sx="1000" sy="1000" algn="ctr" rotWithShape="0">
              <a:srgbClr val="FFFF99"/>
            </a:outerShdw>
          </a:effectLst>
        </p:spPr>
        <p:txBody>
          <a:bodyPr vert="horz">
            <a:noAutofit/>
            <a:scene3d>
              <a:camera prst="orthographicFront"/>
              <a:lightRig rig="threePt" dir="t">
                <a:rot lat="0" lon="0" rev="17220000"/>
              </a:lightRig>
            </a:scene3d>
            <a:sp3d>
              <a:bevelT w="38100" h="38100"/>
            </a:sp3d>
          </a:bodyPr>
          <a:lstStyle/>
          <a:p>
            <a:pPr algn="ctr">
              <a:spcBef>
                <a:spcPct val="20000"/>
              </a:spcBef>
              <a:buClr>
                <a:prstClr val="white">
                  <a:shade val="95000"/>
                </a:prstClr>
              </a:buClr>
              <a:buSzPct val="65000"/>
              <a:defRPr/>
            </a:pPr>
            <a:r>
              <a:rPr lang="en-US" sz="4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Earlier Example</a:t>
            </a:r>
          </a:p>
        </p:txBody>
      </p:sp>
      <p:grpSp>
        <p:nvGrpSpPr>
          <p:cNvPr id="3" name="Group 2"/>
          <p:cNvGrpSpPr/>
          <p:nvPr/>
        </p:nvGrpSpPr>
        <p:grpSpPr>
          <a:xfrm>
            <a:off x="7208364" y="174326"/>
            <a:ext cx="3592483" cy="2502886"/>
            <a:chOff x="4131439" y="174326"/>
            <a:chExt cx="5145407" cy="4312552"/>
          </a:xfrm>
        </p:grpSpPr>
        <p:graphicFrame>
          <p:nvGraphicFramePr>
            <p:cNvPr id="2" name="Object 1"/>
            <p:cNvGraphicFramePr>
              <a:graphicFrameLocks noChangeAspect="1"/>
            </p:cNvGraphicFramePr>
            <p:nvPr>
              <p:extLst>
                <p:ext uri="{D42A27DB-BD31-4B8C-83A1-F6EECF244321}">
                  <p14:modId xmlns:p14="http://schemas.microsoft.com/office/powerpoint/2010/main" val="3267574163"/>
                </p:ext>
              </p:extLst>
            </p:nvPr>
          </p:nvGraphicFramePr>
          <p:xfrm>
            <a:off x="4131439" y="174326"/>
            <a:ext cx="3633724" cy="4312552"/>
          </p:xfrm>
          <a:graphic>
            <a:graphicData uri="http://schemas.openxmlformats.org/presentationml/2006/ole">
              <mc:AlternateContent xmlns:mc="http://schemas.openxmlformats.org/markup-compatibility/2006">
                <mc:Choice xmlns:v="urn:schemas-microsoft-com:vml" Requires="v">
                  <p:oleObj spid="_x0000_s9218" name="Equation" r:id="rId3" imgW="2311200" imgH="2743200" progId="Equation.3">
                    <p:embed/>
                  </p:oleObj>
                </mc:Choice>
                <mc:Fallback>
                  <p:oleObj name="Equation" r:id="rId3" imgW="2311200" imgH="2743200" progId="Equation.3">
                    <p:embed/>
                    <p:pic>
                      <p:nvPicPr>
                        <p:cNvPr id="2" name="Object 1"/>
                        <p:cNvPicPr/>
                        <p:nvPr/>
                      </p:nvPicPr>
                      <p:blipFill>
                        <a:blip r:embed="rId4"/>
                        <a:stretch>
                          <a:fillRect/>
                        </a:stretch>
                      </p:blipFill>
                      <p:spPr>
                        <a:xfrm>
                          <a:off x="4131439" y="174326"/>
                          <a:ext cx="3633724" cy="4312552"/>
                        </a:xfrm>
                        <a:prstGeom prst="rect">
                          <a:avLst/>
                        </a:prstGeom>
                      </p:spPr>
                    </p:pic>
                  </p:oleObj>
                </mc:Fallback>
              </mc:AlternateContent>
            </a:graphicData>
          </a:graphic>
        </p:graphicFrame>
        <p:cxnSp>
          <p:nvCxnSpPr>
            <p:cNvPr id="7" name="Straight Connector 6"/>
            <p:cNvCxnSpPr/>
            <p:nvPr/>
          </p:nvCxnSpPr>
          <p:spPr>
            <a:xfrm>
              <a:off x="4131439" y="3547872"/>
              <a:ext cx="4863463" cy="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4131439" y="521208"/>
              <a:ext cx="3458081" cy="152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713222" y="1196327"/>
              <a:ext cx="1563624" cy="901525"/>
            </a:xfrm>
            <a:prstGeom prst="rect">
              <a:avLst/>
            </a:prstGeom>
            <a:noFill/>
          </p:spPr>
          <p:txBody>
            <a:bodyPr wrap="square" rtlCol="0">
              <a:spAutoFit/>
            </a:bodyPr>
            <a:lstStyle/>
            <a:p>
              <a:r>
                <a:rPr lang="en-US" sz="1400" i="1" dirty="0"/>
                <a:t>n</a:t>
              </a:r>
              <a:r>
                <a:rPr lang="en-US" sz="1400" dirty="0"/>
                <a:t> = 8</a:t>
              </a:r>
            </a:p>
            <a:p>
              <a:r>
                <a:rPr lang="en-US" sz="1400" i="1" dirty="0"/>
                <a:t>p</a:t>
              </a:r>
              <a:r>
                <a:rPr lang="en-US" sz="1400" dirty="0"/>
                <a:t> = 3</a:t>
              </a:r>
            </a:p>
          </p:txBody>
        </p:sp>
        <p:graphicFrame>
          <p:nvGraphicFramePr>
            <p:cNvPr id="10" name="Object 9"/>
            <p:cNvGraphicFramePr>
              <a:graphicFrameLocks noChangeAspect="1"/>
            </p:cNvGraphicFramePr>
            <p:nvPr>
              <p:extLst>
                <p:ext uri="{D42A27DB-BD31-4B8C-83A1-F6EECF244321}">
                  <p14:modId xmlns:p14="http://schemas.microsoft.com/office/powerpoint/2010/main" val="232427357"/>
                </p:ext>
              </p:extLst>
            </p:nvPr>
          </p:nvGraphicFramePr>
          <p:xfrm>
            <a:off x="7995166" y="3743930"/>
            <a:ext cx="999736" cy="320670"/>
          </p:xfrm>
          <a:graphic>
            <a:graphicData uri="http://schemas.openxmlformats.org/presentationml/2006/ole">
              <mc:AlternateContent xmlns:mc="http://schemas.openxmlformats.org/markup-compatibility/2006">
                <mc:Choice xmlns:v="urn:schemas-microsoft-com:vml" Requires="v">
                  <p:oleObj spid="_x0000_s9219" name="Equation" r:id="rId5" imgW="672840" imgH="215640" progId="Equation.3">
                    <p:embed/>
                  </p:oleObj>
                </mc:Choice>
                <mc:Fallback>
                  <p:oleObj name="Equation" r:id="rId5" imgW="672840" imgH="215640" progId="Equation.3">
                    <p:embed/>
                    <p:pic>
                      <p:nvPicPr>
                        <p:cNvPr id="10" name="Object 9"/>
                        <p:cNvPicPr/>
                        <p:nvPr/>
                      </p:nvPicPr>
                      <p:blipFill>
                        <a:blip r:embed="rId6"/>
                        <a:stretch>
                          <a:fillRect/>
                        </a:stretch>
                      </p:blipFill>
                      <p:spPr>
                        <a:xfrm>
                          <a:off x="7995166" y="3743930"/>
                          <a:ext cx="999736" cy="320670"/>
                        </a:xfrm>
                        <a:prstGeom prst="rect">
                          <a:avLst/>
                        </a:prstGeom>
                      </p:spPr>
                    </p:pic>
                  </p:oleObj>
                </mc:Fallback>
              </mc:AlternateContent>
            </a:graphicData>
          </a:graphic>
        </p:graphicFrame>
      </p:grpSp>
      <p:graphicFrame>
        <p:nvGraphicFramePr>
          <p:cNvPr id="12" name="Table 11"/>
          <p:cNvGraphicFramePr>
            <a:graphicFrameLocks noGrp="1"/>
          </p:cNvGraphicFramePr>
          <p:nvPr>
            <p:extLst>
              <p:ext uri="{D42A27DB-BD31-4B8C-83A1-F6EECF244321}">
                <p14:modId xmlns:p14="http://schemas.microsoft.com/office/powerpoint/2010/main" val="2288520066"/>
              </p:ext>
            </p:extLst>
          </p:nvPr>
        </p:nvGraphicFramePr>
        <p:xfrm>
          <a:off x="2168150" y="3038434"/>
          <a:ext cx="7540986" cy="2334062"/>
        </p:xfrm>
        <a:graphic>
          <a:graphicData uri="http://schemas.openxmlformats.org/drawingml/2006/table">
            <a:tbl>
              <a:tblPr firstRow="1" bandRow="1">
                <a:tableStyleId>{5C22544A-7EE6-4342-B048-85BDC9FD1C3A}</a:tableStyleId>
              </a:tblPr>
              <a:tblGrid>
                <a:gridCol w="1667335">
                  <a:extLst>
                    <a:ext uri="{9D8B030D-6E8A-4147-A177-3AD203B41FA5}">
                      <a16:colId xmlns:a16="http://schemas.microsoft.com/office/drawing/2014/main" val="20000"/>
                    </a:ext>
                  </a:extLst>
                </a:gridCol>
                <a:gridCol w="1349060">
                  <a:extLst>
                    <a:ext uri="{9D8B030D-6E8A-4147-A177-3AD203B41FA5}">
                      <a16:colId xmlns:a16="http://schemas.microsoft.com/office/drawing/2014/main" val="20001"/>
                    </a:ext>
                  </a:extLst>
                </a:gridCol>
                <a:gridCol w="1508197">
                  <a:extLst>
                    <a:ext uri="{9D8B030D-6E8A-4147-A177-3AD203B41FA5}">
                      <a16:colId xmlns:a16="http://schemas.microsoft.com/office/drawing/2014/main" val="20002"/>
                    </a:ext>
                  </a:extLst>
                </a:gridCol>
                <a:gridCol w="1508197">
                  <a:extLst>
                    <a:ext uri="{9D8B030D-6E8A-4147-A177-3AD203B41FA5}">
                      <a16:colId xmlns:a16="http://schemas.microsoft.com/office/drawing/2014/main" val="20003"/>
                    </a:ext>
                  </a:extLst>
                </a:gridCol>
                <a:gridCol w="1508197">
                  <a:extLst>
                    <a:ext uri="{9D8B030D-6E8A-4147-A177-3AD203B41FA5}">
                      <a16:colId xmlns:a16="http://schemas.microsoft.com/office/drawing/2014/main" val="20004"/>
                    </a:ext>
                  </a:extLst>
                </a:gridCol>
              </a:tblGrid>
              <a:tr h="852440">
                <a:tc>
                  <a:txBody>
                    <a:bodyPr/>
                    <a:lstStyle/>
                    <a:p>
                      <a:pPr algn="ctr"/>
                      <a:r>
                        <a:rPr lang="en-US" sz="2400" b="0" dirty="0"/>
                        <a:t>Source of Variation</a:t>
                      </a:r>
                    </a:p>
                  </a:txBody>
                  <a:tcPr/>
                </a:tc>
                <a:tc>
                  <a:txBody>
                    <a:bodyPr/>
                    <a:lstStyle/>
                    <a:p>
                      <a:pPr algn="ctr"/>
                      <a:endParaRPr lang="en-US" sz="2400" b="0" dirty="0"/>
                    </a:p>
                    <a:p>
                      <a:pPr algn="ctr"/>
                      <a:r>
                        <a:rPr lang="en-US" sz="2400" b="0" dirty="0"/>
                        <a:t>SS</a:t>
                      </a:r>
                    </a:p>
                  </a:txBody>
                  <a:tcPr/>
                </a:tc>
                <a:tc>
                  <a:txBody>
                    <a:bodyPr/>
                    <a:lstStyle/>
                    <a:p>
                      <a:pPr algn="ctr"/>
                      <a:endParaRPr lang="en-US" sz="2400" b="0" dirty="0"/>
                    </a:p>
                    <a:p>
                      <a:pPr algn="ctr"/>
                      <a:r>
                        <a:rPr lang="en-US" sz="2400" b="0" dirty="0" err="1"/>
                        <a:t>df</a:t>
                      </a:r>
                      <a:endParaRPr lang="en-US" sz="2400" b="0" dirty="0"/>
                    </a:p>
                  </a:txBody>
                  <a:tcPr/>
                </a:tc>
                <a:tc>
                  <a:txBody>
                    <a:bodyPr/>
                    <a:lstStyle/>
                    <a:p>
                      <a:pPr algn="ctr"/>
                      <a:endParaRPr lang="en-US" sz="2400" b="0" dirty="0"/>
                    </a:p>
                    <a:p>
                      <a:pPr algn="ctr"/>
                      <a:r>
                        <a:rPr lang="en-US" sz="2400" b="0" dirty="0"/>
                        <a:t>MS</a:t>
                      </a:r>
                    </a:p>
                  </a:txBody>
                  <a:tcPr/>
                </a:tc>
                <a:tc>
                  <a:txBody>
                    <a:bodyPr/>
                    <a:lstStyle/>
                    <a:p>
                      <a:pPr algn="ctr"/>
                      <a:endParaRPr lang="en-US" sz="2400" b="0" dirty="0"/>
                    </a:p>
                    <a:p>
                      <a:pPr algn="ctr"/>
                      <a:r>
                        <a:rPr lang="en-US" sz="2400" b="0" dirty="0"/>
                        <a:t>F</a:t>
                      </a:r>
                    </a:p>
                  </a:txBody>
                  <a:tcPr/>
                </a:tc>
                <a:extLst>
                  <a:ext uri="{0D108BD9-81ED-4DB2-BD59-A6C34878D82A}">
                    <a16:rowId xmlns:a16="http://schemas.microsoft.com/office/drawing/2014/main" val="10000"/>
                  </a:ext>
                </a:extLst>
              </a:tr>
              <a:tr h="493874">
                <a:tc>
                  <a:txBody>
                    <a:bodyPr/>
                    <a:lstStyle/>
                    <a:p>
                      <a:pPr algn="ctr"/>
                      <a:r>
                        <a:rPr lang="en-US" sz="2400"/>
                        <a:t>Treatments</a:t>
                      </a:r>
                      <a:endParaRPr lang="en-US" sz="2400" dirty="0"/>
                    </a:p>
                  </a:txBody>
                  <a:tcPr/>
                </a:tc>
                <a:tc>
                  <a:txBody>
                    <a:bodyPr/>
                    <a:lstStyle/>
                    <a:p>
                      <a:pPr algn="ctr"/>
                      <a:r>
                        <a:rPr lang="en-US" sz="2400" dirty="0"/>
                        <a:t>50.17</a:t>
                      </a:r>
                    </a:p>
                  </a:txBody>
                  <a:tcPr/>
                </a:tc>
                <a:tc>
                  <a:txBody>
                    <a:bodyPr/>
                    <a:lstStyle/>
                    <a:p>
                      <a:pPr algn="ctr"/>
                      <a:r>
                        <a:rPr lang="en-US" sz="2400" i="0" dirty="0"/>
                        <a:t>2</a:t>
                      </a:r>
                    </a:p>
                  </a:txBody>
                  <a:tcPr/>
                </a:tc>
                <a:tc>
                  <a:txBody>
                    <a:bodyPr/>
                    <a:lstStyle/>
                    <a:p>
                      <a:pPr algn="ctr"/>
                      <a:r>
                        <a:rPr lang="en-US" sz="2400" dirty="0"/>
                        <a:t>25.04</a:t>
                      </a:r>
                    </a:p>
                  </a:txBody>
                  <a:tcPr/>
                </a:tc>
                <a:tc>
                  <a:txBody>
                    <a:bodyPr/>
                    <a:lstStyle/>
                    <a:p>
                      <a:pPr algn="ctr"/>
                      <a:r>
                        <a:rPr lang="en-US" sz="2400" dirty="0"/>
                        <a:t>6.05*</a:t>
                      </a:r>
                    </a:p>
                  </a:txBody>
                  <a:tcPr/>
                </a:tc>
                <a:extLst>
                  <a:ext uri="{0D108BD9-81ED-4DB2-BD59-A6C34878D82A}">
                    <a16:rowId xmlns:a16="http://schemas.microsoft.com/office/drawing/2014/main" val="10001"/>
                  </a:ext>
                </a:extLst>
              </a:tr>
              <a:tr h="493874">
                <a:tc>
                  <a:txBody>
                    <a:bodyPr/>
                    <a:lstStyle/>
                    <a:p>
                      <a:pPr algn="ctr"/>
                      <a:r>
                        <a:rPr lang="en-US" sz="2400" dirty="0"/>
                        <a:t>Error</a:t>
                      </a:r>
                    </a:p>
                  </a:txBody>
                  <a:tcPr/>
                </a:tc>
                <a:tc>
                  <a:txBody>
                    <a:bodyPr/>
                    <a:lstStyle/>
                    <a:p>
                      <a:pPr algn="ctr"/>
                      <a:r>
                        <a:rPr lang="en-US" sz="2400" dirty="0"/>
                        <a:t>86.88</a:t>
                      </a:r>
                    </a:p>
                  </a:txBody>
                  <a:tcPr/>
                </a:tc>
                <a:tc>
                  <a:txBody>
                    <a:bodyPr/>
                    <a:lstStyle/>
                    <a:p>
                      <a:pPr algn="ctr"/>
                      <a:r>
                        <a:rPr lang="en-US" sz="2400" i="0" dirty="0"/>
                        <a:t>21</a:t>
                      </a:r>
                    </a:p>
                  </a:txBody>
                  <a:tcPr/>
                </a:tc>
                <a:tc>
                  <a:txBody>
                    <a:bodyPr/>
                    <a:lstStyle/>
                    <a:p>
                      <a:pPr algn="ctr"/>
                      <a:r>
                        <a:rPr lang="en-US" sz="2400" dirty="0"/>
                        <a:t>4.14</a:t>
                      </a:r>
                    </a:p>
                  </a:txBody>
                  <a:tcPr/>
                </a:tc>
                <a:tc>
                  <a:txBody>
                    <a:bodyPr/>
                    <a:lstStyle/>
                    <a:p>
                      <a:pPr algn="ctr"/>
                      <a:endParaRPr lang="en-US" sz="2400" dirty="0"/>
                    </a:p>
                  </a:txBody>
                  <a:tcPr/>
                </a:tc>
                <a:extLst>
                  <a:ext uri="{0D108BD9-81ED-4DB2-BD59-A6C34878D82A}">
                    <a16:rowId xmlns:a16="http://schemas.microsoft.com/office/drawing/2014/main" val="10002"/>
                  </a:ext>
                </a:extLst>
              </a:tr>
              <a:tr h="493874">
                <a:tc>
                  <a:txBody>
                    <a:bodyPr/>
                    <a:lstStyle/>
                    <a:p>
                      <a:pPr algn="ctr"/>
                      <a:r>
                        <a:rPr lang="en-US" sz="2400" dirty="0"/>
                        <a:t>Total</a:t>
                      </a:r>
                    </a:p>
                  </a:txBody>
                  <a:tcPr/>
                </a:tc>
                <a:tc>
                  <a:txBody>
                    <a:bodyPr/>
                    <a:lstStyle/>
                    <a:p>
                      <a:pPr algn="ctr"/>
                      <a:r>
                        <a:rPr lang="en-US" sz="2400" dirty="0"/>
                        <a:t>137.05</a:t>
                      </a:r>
                      <a:endParaRPr lang="en-US" sz="2400" baseline="-25000" dirty="0"/>
                    </a:p>
                  </a:txBody>
                  <a:tcPr/>
                </a:tc>
                <a:tc>
                  <a:txBody>
                    <a:bodyPr/>
                    <a:lstStyle/>
                    <a:p>
                      <a:pPr algn="ctr"/>
                      <a:r>
                        <a:rPr lang="en-US" sz="2400" i="0" dirty="0"/>
                        <a:t>23</a:t>
                      </a:r>
                    </a:p>
                  </a:txBody>
                  <a:tcPr/>
                </a:tc>
                <a:tc>
                  <a:txBody>
                    <a:bodyPr/>
                    <a:lstStyle/>
                    <a:p>
                      <a:pPr algn="ctr"/>
                      <a:endParaRPr lang="en-US" sz="2400"/>
                    </a:p>
                  </a:txBody>
                  <a:tcPr/>
                </a:tc>
                <a:tc>
                  <a:txBody>
                    <a:bodyPr/>
                    <a:lstStyle/>
                    <a:p>
                      <a:pPr algn="ctr"/>
                      <a:endParaRPr lang="en-US" sz="2400" dirty="0"/>
                    </a:p>
                  </a:txBody>
                  <a:tcPr/>
                </a:tc>
                <a:extLst>
                  <a:ext uri="{0D108BD9-81ED-4DB2-BD59-A6C34878D82A}">
                    <a16:rowId xmlns:a16="http://schemas.microsoft.com/office/drawing/2014/main" val="10003"/>
                  </a:ext>
                </a:extLst>
              </a:tr>
            </a:tbl>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74575852"/>
              </p:ext>
            </p:extLst>
          </p:nvPr>
        </p:nvGraphicFramePr>
        <p:xfrm>
          <a:off x="4383001" y="5717086"/>
          <a:ext cx="3111285" cy="959313"/>
        </p:xfrm>
        <a:graphic>
          <a:graphicData uri="http://schemas.openxmlformats.org/presentationml/2006/ole">
            <mc:AlternateContent xmlns:mc="http://schemas.openxmlformats.org/markup-compatibility/2006">
              <mc:Choice xmlns:v="urn:schemas-microsoft-com:vml" Requires="v">
                <p:oleObj spid="_x0000_s9220" name="Equation" r:id="rId7" imgW="1523880" imgH="469800" progId="Equation.3">
                  <p:embed/>
                </p:oleObj>
              </mc:Choice>
              <mc:Fallback>
                <p:oleObj name="Equation" r:id="rId7" imgW="1523880" imgH="469800" progId="Equation.3">
                  <p:embed/>
                  <p:pic>
                    <p:nvPicPr>
                      <p:cNvPr id="4" name="Object 3"/>
                      <p:cNvPicPr/>
                      <p:nvPr/>
                    </p:nvPicPr>
                    <p:blipFill>
                      <a:blip r:embed="rId8"/>
                      <a:stretch>
                        <a:fillRect/>
                      </a:stretch>
                    </p:blipFill>
                    <p:spPr>
                      <a:xfrm>
                        <a:off x="4383001" y="5717086"/>
                        <a:ext cx="3111285" cy="959313"/>
                      </a:xfrm>
                      <a:prstGeom prst="rect">
                        <a:avLst/>
                      </a:prstGeom>
                    </p:spPr>
                  </p:pic>
                </p:oleObj>
              </mc:Fallback>
            </mc:AlternateContent>
          </a:graphicData>
        </a:graphic>
      </p:graphicFrame>
    </p:spTree>
    <p:extLst>
      <p:ext uri="{BB962C8B-B14F-4D97-AF65-F5344CB8AC3E}">
        <p14:creationId xmlns:p14="http://schemas.microsoft.com/office/powerpoint/2010/main" val="2017092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734312" y="1072994"/>
            <a:ext cx="8631936" cy="3477875"/>
          </a:xfrm>
          <a:prstGeom prst="rect">
            <a:avLst/>
          </a:prstGeom>
          <a:noFill/>
        </p:spPr>
        <p:txBody>
          <a:bodyPr wrap="square" rtlCol="0">
            <a:spAutoFit/>
          </a:bodyPr>
          <a:lstStyle/>
          <a:p>
            <a:pPr marL="514350" indent="-514350">
              <a:spcAft>
                <a:spcPts val="2400"/>
              </a:spcAft>
              <a:buFont typeface="+mj-lt"/>
              <a:buAutoNum type="arabicPeriod"/>
            </a:pPr>
            <a:r>
              <a:rPr lang="en-US" sz="2800" dirty="0" err="1"/>
              <a:t>y</a:t>
            </a:r>
            <a:r>
              <a:rPr lang="en-US" sz="2800" baseline="-25000" dirty="0" err="1"/>
              <a:t>ij</a:t>
            </a:r>
            <a:r>
              <a:rPr lang="en-US" sz="2800" dirty="0"/>
              <a:t> = µ + </a:t>
            </a:r>
            <a:r>
              <a:rPr lang="el-GR" sz="2800" dirty="0"/>
              <a:t>τ</a:t>
            </a:r>
            <a:r>
              <a:rPr lang="en-US" sz="2800" baseline="-25000" dirty="0" err="1"/>
              <a:t>i</a:t>
            </a:r>
            <a:r>
              <a:rPr lang="en-US" sz="2800" dirty="0"/>
              <a:t> + </a:t>
            </a:r>
            <a:r>
              <a:rPr lang="el-GR" sz="2800" dirty="0"/>
              <a:t>ε</a:t>
            </a:r>
            <a:r>
              <a:rPr lang="en-US" sz="2800" baseline="-25000" dirty="0" err="1"/>
              <a:t>ij</a:t>
            </a:r>
            <a:endParaRPr lang="en-US" sz="2800" baseline="-25000" dirty="0"/>
          </a:p>
          <a:p>
            <a:pPr marL="514350" indent="-514350">
              <a:spcAft>
                <a:spcPts val="2400"/>
              </a:spcAft>
              <a:buFont typeface="+mj-lt"/>
              <a:buAutoNum type="arabicPeriod"/>
            </a:pPr>
            <a:r>
              <a:rPr lang="el-GR" sz="2800" dirty="0"/>
              <a:t>ε</a:t>
            </a:r>
            <a:r>
              <a:rPr lang="en-US" sz="2800" baseline="-25000" dirty="0" err="1"/>
              <a:t>ij</a:t>
            </a:r>
            <a:r>
              <a:rPr lang="en-US" sz="2800" dirty="0"/>
              <a:t> are all independent</a:t>
            </a:r>
          </a:p>
          <a:p>
            <a:pPr marL="514350" indent="-514350">
              <a:spcAft>
                <a:spcPts val="2400"/>
              </a:spcAft>
              <a:buFont typeface="+mj-lt"/>
              <a:buAutoNum type="arabicPeriod"/>
            </a:pPr>
            <a:r>
              <a:rPr lang="el-GR" sz="2800" dirty="0"/>
              <a:t>ε</a:t>
            </a:r>
            <a:r>
              <a:rPr lang="en-US" sz="2800" baseline="-25000" dirty="0" err="1"/>
              <a:t>ij</a:t>
            </a:r>
            <a:r>
              <a:rPr lang="en-US" sz="2800" dirty="0"/>
              <a:t> are all normally distributed</a:t>
            </a:r>
          </a:p>
          <a:p>
            <a:pPr marL="514350" indent="-514350">
              <a:spcAft>
                <a:spcPts val="2400"/>
              </a:spcAft>
              <a:buFont typeface="+mj-lt"/>
              <a:buAutoNum type="arabicPeriod"/>
            </a:pPr>
            <a:r>
              <a:rPr lang="el-GR" sz="2800" dirty="0"/>
              <a:t>ε</a:t>
            </a:r>
            <a:r>
              <a:rPr lang="en-US" sz="2800" baseline="-25000" dirty="0" err="1"/>
              <a:t>ij</a:t>
            </a:r>
            <a:r>
              <a:rPr lang="en-US" sz="2800" dirty="0"/>
              <a:t> all have same variance (homogeneity of variance)</a:t>
            </a:r>
          </a:p>
          <a:p>
            <a:pPr>
              <a:spcAft>
                <a:spcPts val="2400"/>
              </a:spcAft>
            </a:pPr>
            <a:endParaRPr lang="en-US" sz="2800" dirty="0"/>
          </a:p>
        </p:txBody>
      </p:sp>
      <p:sp>
        <p:nvSpPr>
          <p:cNvPr id="6" name="Rectangle 3"/>
          <p:cNvSpPr txBox="1">
            <a:spLocks noChangeArrowheads="1"/>
          </p:cNvSpPr>
          <p:nvPr/>
        </p:nvSpPr>
        <p:spPr>
          <a:xfrm>
            <a:off x="1524000" y="107542"/>
            <a:ext cx="9144000" cy="759725"/>
          </a:xfrm>
          <a:prstGeom prst="rect">
            <a:avLst/>
          </a:prstGeom>
          <a:effectLst>
            <a:outerShdw dist="50800" sx="1000" sy="1000" algn="ctr" rotWithShape="0">
              <a:srgbClr val="FFFF99"/>
            </a:outerShdw>
          </a:effectLst>
        </p:spPr>
        <p:txBody>
          <a:bodyPr vert="horz">
            <a:noAutofit/>
            <a:scene3d>
              <a:camera prst="orthographicFront"/>
              <a:lightRig rig="threePt" dir="t">
                <a:rot lat="0" lon="0" rev="17220000"/>
              </a:lightRig>
            </a:scene3d>
            <a:sp3d>
              <a:bevelT w="38100" h="38100"/>
            </a:sp3d>
          </a:bodyPr>
          <a:lstStyle/>
          <a:p>
            <a:pPr algn="ctr">
              <a:spcBef>
                <a:spcPct val="20000"/>
              </a:spcBef>
              <a:buClr>
                <a:prstClr val="white">
                  <a:shade val="95000"/>
                </a:prstClr>
              </a:buClr>
              <a:buSzPct val="65000"/>
              <a:defRPr/>
            </a:pPr>
            <a:r>
              <a:rPr lang="en-US" sz="4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Assumptions</a:t>
            </a:r>
          </a:p>
        </p:txBody>
      </p:sp>
    </p:spTree>
    <p:extLst>
      <p:ext uri="{BB962C8B-B14F-4D97-AF65-F5344CB8AC3E}">
        <p14:creationId xmlns:p14="http://schemas.microsoft.com/office/powerpoint/2010/main" val="3000107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1524000" y="31320"/>
            <a:ext cx="9144000" cy="759725"/>
          </a:xfrm>
          <a:prstGeom prst="rect">
            <a:avLst/>
          </a:prstGeom>
          <a:effectLst>
            <a:outerShdw dist="50800" sx="1000" sy="1000" algn="ctr" rotWithShape="0">
              <a:srgbClr val="FFFF99"/>
            </a:outerShdw>
          </a:effectLst>
        </p:spPr>
        <p:txBody>
          <a:bodyPr vert="horz">
            <a:noAutofit/>
            <a:scene3d>
              <a:camera prst="orthographicFront"/>
              <a:lightRig rig="threePt" dir="t">
                <a:rot lat="0" lon="0" rev="17220000"/>
              </a:lightRig>
            </a:scene3d>
            <a:sp3d>
              <a:bevelT w="38100" h="38100"/>
            </a:sp3d>
          </a:bodyPr>
          <a:lstStyle/>
          <a:p>
            <a:pPr algn="ctr">
              <a:spcBef>
                <a:spcPct val="20000"/>
              </a:spcBef>
              <a:buClr>
                <a:prstClr val="white">
                  <a:shade val="95000"/>
                </a:prstClr>
              </a:buClr>
              <a:buSzPct val="65000"/>
              <a:defRPr/>
            </a:pPr>
            <a:r>
              <a:rPr lang="en-US" sz="4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Testing Homogeneity of Variance</a:t>
            </a:r>
          </a:p>
        </p:txBody>
      </p:sp>
      <p:graphicFrame>
        <p:nvGraphicFramePr>
          <p:cNvPr id="2" name="Object 1"/>
          <p:cNvGraphicFramePr>
            <a:graphicFrameLocks noChangeAspect="1"/>
          </p:cNvGraphicFramePr>
          <p:nvPr>
            <p:extLst>
              <p:ext uri="{D42A27DB-BD31-4B8C-83A1-F6EECF244321}">
                <p14:modId xmlns:p14="http://schemas.microsoft.com/office/powerpoint/2010/main" val="2092046502"/>
              </p:ext>
            </p:extLst>
          </p:nvPr>
        </p:nvGraphicFramePr>
        <p:xfrm>
          <a:off x="1222688" y="1349562"/>
          <a:ext cx="3222765" cy="1641786"/>
        </p:xfrm>
        <a:graphic>
          <a:graphicData uri="http://schemas.openxmlformats.org/presentationml/2006/ole">
            <mc:AlternateContent xmlns:mc="http://schemas.openxmlformats.org/markup-compatibility/2006">
              <mc:Choice xmlns:v="urn:schemas-microsoft-com:vml" Requires="v">
                <p:oleObj spid="_x0000_s10242" name="Equation" r:id="rId3" imgW="1346040" imgH="685800" progId="Equation.3">
                  <p:embed/>
                </p:oleObj>
              </mc:Choice>
              <mc:Fallback>
                <p:oleObj name="Equation" r:id="rId3" imgW="1346040" imgH="685800" progId="Equation.3">
                  <p:embed/>
                  <p:pic>
                    <p:nvPicPr>
                      <p:cNvPr id="2" name="Object 1"/>
                      <p:cNvPicPr/>
                      <p:nvPr/>
                    </p:nvPicPr>
                    <p:blipFill>
                      <a:blip r:embed="rId4"/>
                      <a:stretch>
                        <a:fillRect/>
                      </a:stretch>
                    </p:blipFill>
                    <p:spPr>
                      <a:xfrm>
                        <a:off x="1222688" y="1349562"/>
                        <a:ext cx="3222765" cy="1641786"/>
                      </a:xfrm>
                      <a:prstGeom prst="rect">
                        <a:avLst/>
                      </a:prstGeom>
                    </p:spPr>
                  </p:pic>
                </p:oleObj>
              </mc:Fallback>
            </mc:AlternateContent>
          </a:graphicData>
        </a:graphic>
      </p:graphicFrame>
      <p:grpSp>
        <p:nvGrpSpPr>
          <p:cNvPr id="13" name="Group 12"/>
          <p:cNvGrpSpPr/>
          <p:nvPr/>
        </p:nvGrpSpPr>
        <p:grpSpPr>
          <a:xfrm>
            <a:off x="1222688" y="3171256"/>
            <a:ext cx="8154913" cy="2941590"/>
            <a:chOff x="1222688" y="3171256"/>
            <a:chExt cx="8154913" cy="2941590"/>
          </a:xfrm>
        </p:grpSpPr>
        <p:graphicFrame>
          <p:nvGraphicFramePr>
            <p:cNvPr id="3" name="Object 2"/>
            <p:cNvGraphicFramePr>
              <a:graphicFrameLocks noChangeAspect="1"/>
            </p:cNvGraphicFramePr>
            <p:nvPr>
              <p:extLst>
                <p:ext uri="{D42A27DB-BD31-4B8C-83A1-F6EECF244321}">
                  <p14:modId xmlns:p14="http://schemas.microsoft.com/office/powerpoint/2010/main" val="1016202941"/>
                </p:ext>
              </p:extLst>
            </p:nvPr>
          </p:nvGraphicFramePr>
          <p:xfrm>
            <a:off x="2814399" y="3767915"/>
            <a:ext cx="6563202" cy="1011827"/>
          </p:xfrm>
          <a:graphic>
            <a:graphicData uri="http://schemas.openxmlformats.org/presentationml/2006/ole">
              <mc:AlternateContent xmlns:mc="http://schemas.openxmlformats.org/markup-compatibility/2006">
                <mc:Choice xmlns:v="urn:schemas-microsoft-com:vml" Requires="v">
                  <p:oleObj spid="_x0000_s10243" name="Equation" r:id="rId5" imgW="3047760" imgH="469800" progId="Equation.3">
                    <p:embed/>
                  </p:oleObj>
                </mc:Choice>
                <mc:Fallback>
                  <p:oleObj name="Equation" r:id="rId5" imgW="3047760" imgH="469800" progId="Equation.3">
                    <p:embed/>
                    <p:pic>
                      <p:nvPicPr>
                        <p:cNvPr id="3" name="Object 2"/>
                        <p:cNvPicPr/>
                        <p:nvPr/>
                      </p:nvPicPr>
                      <p:blipFill>
                        <a:blip r:embed="rId6"/>
                        <a:stretch>
                          <a:fillRect/>
                        </a:stretch>
                      </p:blipFill>
                      <p:spPr>
                        <a:xfrm>
                          <a:off x="2814399" y="3767915"/>
                          <a:ext cx="6563202" cy="1011827"/>
                        </a:xfrm>
                        <a:prstGeom prst="rect">
                          <a:avLst/>
                        </a:prstGeom>
                      </p:spPr>
                    </p:pic>
                  </p:oleObj>
                </mc:Fallback>
              </mc:AlternateContent>
            </a:graphicData>
          </a:graphic>
        </p:graphicFrame>
        <p:sp>
          <p:nvSpPr>
            <p:cNvPr id="4" name="TextBox 3"/>
            <p:cNvSpPr txBox="1"/>
            <p:nvPr/>
          </p:nvSpPr>
          <p:spPr>
            <a:xfrm>
              <a:off x="1222688" y="3171256"/>
              <a:ext cx="6872140" cy="523220"/>
            </a:xfrm>
            <a:prstGeom prst="rect">
              <a:avLst/>
            </a:prstGeom>
            <a:noFill/>
          </p:spPr>
          <p:txBody>
            <a:bodyPr wrap="square" rtlCol="0">
              <a:spAutoFit/>
            </a:bodyPr>
            <a:lstStyle/>
            <a:p>
              <a:r>
                <a:rPr lang="en-US" sz="2800" dirty="0"/>
                <a:t>Under the null hypothesis, the statistic:</a:t>
              </a:r>
            </a:p>
          </p:txBody>
        </p:sp>
        <p:sp>
          <p:nvSpPr>
            <p:cNvPr id="7" name="TextBox 6"/>
            <p:cNvSpPr txBox="1"/>
            <p:nvPr/>
          </p:nvSpPr>
          <p:spPr>
            <a:xfrm>
              <a:off x="1222688" y="4853181"/>
              <a:ext cx="7592472" cy="523220"/>
            </a:xfrm>
            <a:prstGeom prst="rect">
              <a:avLst/>
            </a:prstGeom>
            <a:noFill/>
          </p:spPr>
          <p:txBody>
            <a:bodyPr wrap="square" rtlCol="0">
              <a:spAutoFit/>
            </a:bodyPr>
            <a:lstStyle/>
            <a:p>
              <a:r>
                <a:rPr lang="en-US" sz="2800" dirty="0"/>
                <a:t>has an </a:t>
              </a:r>
              <a:r>
                <a:rPr lang="en-US" sz="2800" dirty="0" err="1"/>
                <a:t>F</a:t>
              </a:r>
              <a:r>
                <a:rPr lang="en-US" sz="2800" baseline="-25000" dirty="0" err="1"/>
                <a:t>max</a:t>
              </a:r>
              <a:r>
                <a:rPr lang="en-US" sz="2800" dirty="0"/>
                <a:t> distribution with parameters </a:t>
              </a:r>
              <a:r>
                <a:rPr lang="en-US" sz="2800" i="1" dirty="0"/>
                <a:t>p</a:t>
              </a:r>
              <a:r>
                <a:rPr lang="en-US" sz="2800" dirty="0"/>
                <a:t> and </a:t>
              </a:r>
              <a:r>
                <a:rPr lang="en-US" sz="2800" i="1" dirty="0"/>
                <a:t>n</a:t>
              </a:r>
              <a:r>
                <a:rPr lang="en-US" sz="2800" dirty="0"/>
                <a:t>-1.</a:t>
              </a:r>
            </a:p>
          </p:txBody>
        </p:sp>
        <p:sp>
          <p:nvSpPr>
            <p:cNvPr id="8" name="TextBox 7"/>
            <p:cNvSpPr txBox="1"/>
            <p:nvPr/>
          </p:nvSpPr>
          <p:spPr>
            <a:xfrm>
              <a:off x="1222688" y="5589626"/>
              <a:ext cx="7592472" cy="523220"/>
            </a:xfrm>
            <a:prstGeom prst="rect">
              <a:avLst/>
            </a:prstGeom>
            <a:noFill/>
          </p:spPr>
          <p:txBody>
            <a:bodyPr wrap="square" rtlCol="0">
              <a:spAutoFit/>
            </a:bodyPr>
            <a:lstStyle/>
            <a:p>
              <a:r>
                <a:rPr lang="en-US" sz="2800" dirty="0"/>
                <a:t>So reject H</a:t>
              </a:r>
              <a:r>
                <a:rPr lang="en-US" sz="2800" baseline="-25000" dirty="0"/>
                <a:t>0</a:t>
              </a:r>
              <a:r>
                <a:rPr lang="en-US" sz="2800" dirty="0"/>
                <a:t> if </a:t>
              </a:r>
              <a:r>
                <a:rPr lang="en-US" sz="2800" dirty="0" err="1"/>
                <a:t>F</a:t>
              </a:r>
              <a:r>
                <a:rPr lang="en-US" sz="2800" baseline="-25000" dirty="0" err="1"/>
                <a:t>max</a:t>
              </a:r>
              <a:r>
                <a:rPr lang="en-US" sz="2800" dirty="0"/>
                <a:t> observed &gt; </a:t>
              </a:r>
              <a:r>
                <a:rPr lang="en-US" sz="2800" dirty="0" err="1"/>
                <a:t>F</a:t>
              </a:r>
              <a:r>
                <a:rPr lang="en-US" sz="2800" baseline="-25000" dirty="0" err="1"/>
                <a:t>max</a:t>
              </a:r>
              <a:r>
                <a:rPr lang="en-US" sz="2800" baseline="-25000" dirty="0"/>
                <a:t>(.99)</a:t>
              </a:r>
              <a:r>
                <a:rPr lang="en-US" sz="2800" dirty="0"/>
                <a:t>(</a:t>
              </a:r>
              <a:r>
                <a:rPr lang="en-US" sz="2800" i="1" dirty="0"/>
                <a:t>p</a:t>
              </a:r>
              <a:r>
                <a:rPr lang="en-US" sz="2800" dirty="0"/>
                <a:t>, </a:t>
              </a:r>
              <a:r>
                <a:rPr lang="en-US" sz="2800" i="1" dirty="0"/>
                <a:t>n</a:t>
              </a:r>
              <a:r>
                <a:rPr lang="en-US" sz="2800" dirty="0"/>
                <a:t> – 1).</a:t>
              </a:r>
            </a:p>
          </p:txBody>
        </p:sp>
      </p:grpSp>
      <p:sp>
        <p:nvSpPr>
          <p:cNvPr id="9" name="TextBox 8"/>
          <p:cNvSpPr txBox="1"/>
          <p:nvPr/>
        </p:nvSpPr>
        <p:spPr>
          <a:xfrm>
            <a:off x="2429666" y="629136"/>
            <a:ext cx="7592472" cy="523220"/>
          </a:xfrm>
          <a:prstGeom prst="rect">
            <a:avLst/>
          </a:prstGeom>
          <a:noFill/>
        </p:spPr>
        <p:txBody>
          <a:bodyPr wrap="square" rtlCol="0">
            <a:spAutoFit/>
          </a:bodyPr>
          <a:lstStyle/>
          <a:p>
            <a:pPr algn="ctr"/>
            <a:r>
              <a:rPr lang="en-US" sz="2800" dirty="0"/>
              <a:t>Hartley </a:t>
            </a:r>
            <a:r>
              <a:rPr lang="en-US" sz="2800" dirty="0" err="1"/>
              <a:t>F</a:t>
            </a:r>
            <a:r>
              <a:rPr lang="en-US" sz="2800" baseline="-25000" dirty="0" err="1"/>
              <a:t>max</a:t>
            </a:r>
            <a:r>
              <a:rPr lang="en-US" sz="2800" baseline="-25000" dirty="0"/>
              <a:t> </a:t>
            </a:r>
            <a:r>
              <a:rPr lang="en-US" sz="2800" dirty="0"/>
              <a:t>Test</a:t>
            </a:r>
          </a:p>
        </p:txBody>
      </p:sp>
      <p:grpSp>
        <p:nvGrpSpPr>
          <p:cNvPr id="12" name="Group 11"/>
          <p:cNvGrpSpPr/>
          <p:nvPr/>
        </p:nvGrpSpPr>
        <p:grpSpPr>
          <a:xfrm>
            <a:off x="2429666" y="1388861"/>
            <a:ext cx="9490664" cy="1569660"/>
            <a:chOff x="2429666" y="1388861"/>
            <a:chExt cx="9490664" cy="1569660"/>
          </a:xfrm>
        </p:grpSpPr>
        <p:sp>
          <p:nvSpPr>
            <p:cNvPr id="5" name="TextBox 4"/>
            <p:cNvSpPr txBox="1"/>
            <p:nvPr/>
          </p:nvSpPr>
          <p:spPr>
            <a:xfrm>
              <a:off x="6096000" y="1388861"/>
              <a:ext cx="5824330" cy="1569660"/>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Use small </a:t>
              </a:r>
              <a:r>
                <a:rPr lang="el-GR" sz="2400" dirty="0">
                  <a:solidFill>
                    <a:srgbClr val="FF0000"/>
                  </a:solidFill>
                  <a:latin typeface="Arial" panose="020B0604020202020204" pitchFamily="34" charset="0"/>
                  <a:cs typeface="Arial" panose="020B0604020202020204" pitchFamily="34" charset="0"/>
                </a:rPr>
                <a:t>α</a:t>
              </a:r>
              <a:r>
                <a:rPr lang="en-US" sz="2400" dirty="0">
                  <a:solidFill>
                    <a:srgbClr val="FF0000"/>
                  </a:solidFill>
                  <a:latin typeface="Arial" panose="020B0604020202020204" pitchFamily="34" charset="0"/>
                  <a:cs typeface="Arial" panose="020B0604020202020204" pitchFamily="34" charset="0"/>
                </a:rPr>
                <a:t> to avoid type I error (not using ANOVA even though it is valid) because ANOVA is robust w.r.t. moderate violations of homogeneity of variance </a:t>
              </a:r>
            </a:p>
          </p:txBody>
        </p:sp>
        <p:cxnSp>
          <p:nvCxnSpPr>
            <p:cNvPr id="11" name="Straight Arrow Connector 10"/>
            <p:cNvCxnSpPr>
              <a:stCxn id="5" idx="1"/>
            </p:cNvCxnSpPr>
            <p:nvPr/>
          </p:nvCxnSpPr>
          <p:spPr>
            <a:xfrm flipH="1">
              <a:off x="2429666" y="2173691"/>
              <a:ext cx="3666334" cy="57944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94062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782076" y="1"/>
            <a:ext cx="5275459" cy="6858000"/>
          </a:xfrm>
          <a:prstGeom prst="rect">
            <a:avLst/>
          </a:prstGeom>
        </p:spPr>
      </p:pic>
      <p:sp>
        <p:nvSpPr>
          <p:cNvPr id="3" name="TextBox 2"/>
          <p:cNvSpPr txBox="1"/>
          <p:nvPr/>
        </p:nvSpPr>
        <p:spPr>
          <a:xfrm>
            <a:off x="6859571" y="904073"/>
            <a:ext cx="2903456" cy="954107"/>
          </a:xfrm>
          <a:prstGeom prst="rect">
            <a:avLst/>
          </a:prstGeom>
          <a:noFill/>
        </p:spPr>
        <p:txBody>
          <a:bodyPr wrap="square" rtlCol="0">
            <a:spAutoFit/>
          </a:bodyPr>
          <a:lstStyle/>
          <a:p>
            <a:pPr algn="ctr"/>
            <a:r>
              <a:rPr lang="en-US" sz="2800" dirty="0"/>
              <a:t>Earlier example</a:t>
            </a:r>
          </a:p>
          <a:p>
            <a:pPr algn="ctr"/>
            <a:r>
              <a:rPr lang="en-US" sz="2800" i="1" dirty="0"/>
              <a:t>n</a:t>
            </a:r>
            <a:r>
              <a:rPr lang="en-US" sz="2800" dirty="0"/>
              <a:t> = 8, </a:t>
            </a:r>
            <a:r>
              <a:rPr lang="en-US" sz="2800" i="1" dirty="0"/>
              <a:t>p</a:t>
            </a:r>
            <a:r>
              <a:rPr lang="en-US" sz="2800" dirty="0"/>
              <a:t> = 3</a:t>
            </a:r>
          </a:p>
        </p:txBody>
      </p:sp>
      <p:graphicFrame>
        <p:nvGraphicFramePr>
          <p:cNvPr id="4" name="Object 3"/>
          <p:cNvGraphicFramePr>
            <a:graphicFrameLocks noChangeAspect="1"/>
          </p:cNvGraphicFramePr>
          <p:nvPr>
            <p:extLst>
              <p:ext uri="{D42A27DB-BD31-4B8C-83A1-F6EECF244321}">
                <p14:modId xmlns:p14="http://schemas.microsoft.com/office/powerpoint/2010/main" val="2924581482"/>
              </p:ext>
            </p:extLst>
          </p:nvPr>
        </p:nvGraphicFramePr>
        <p:xfrm>
          <a:off x="6545595" y="2008105"/>
          <a:ext cx="4035260" cy="1998286"/>
        </p:xfrm>
        <a:graphic>
          <a:graphicData uri="http://schemas.openxmlformats.org/presentationml/2006/ole">
            <mc:AlternateContent xmlns:mc="http://schemas.openxmlformats.org/markup-compatibility/2006">
              <mc:Choice xmlns:v="urn:schemas-microsoft-com:vml" Requires="v">
                <p:oleObj spid="_x0000_s11266" name="Equation" r:id="rId4" imgW="2463480" imgH="1218960" progId="Equation.3">
                  <p:embed/>
                </p:oleObj>
              </mc:Choice>
              <mc:Fallback>
                <p:oleObj name="Equation" r:id="rId4" imgW="2463480" imgH="1218960" progId="Equation.3">
                  <p:embed/>
                  <p:pic>
                    <p:nvPicPr>
                      <p:cNvPr id="4" name="Object 3"/>
                      <p:cNvPicPr/>
                      <p:nvPr/>
                    </p:nvPicPr>
                    <p:blipFill>
                      <a:blip r:embed="rId5"/>
                      <a:stretch>
                        <a:fillRect/>
                      </a:stretch>
                    </p:blipFill>
                    <p:spPr>
                      <a:xfrm>
                        <a:off x="6545595" y="2008105"/>
                        <a:ext cx="4035260" cy="1998286"/>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710459333"/>
              </p:ext>
            </p:extLst>
          </p:nvPr>
        </p:nvGraphicFramePr>
        <p:xfrm>
          <a:off x="7403525" y="4164128"/>
          <a:ext cx="2066361" cy="431438"/>
        </p:xfrm>
        <a:graphic>
          <a:graphicData uri="http://schemas.openxmlformats.org/presentationml/2006/ole">
            <mc:AlternateContent xmlns:mc="http://schemas.openxmlformats.org/markup-compatibility/2006">
              <mc:Choice xmlns:v="urn:schemas-microsoft-com:vml" Requires="v">
                <p:oleObj spid="_x0000_s11267" name="Equation" r:id="rId6" imgW="1155600" imgH="241200" progId="Equation.3">
                  <p:embed/>
                </p:oleObj>
              </mc:Choice>
              <mc:Fallback>
                <p:oleObj name="Equation" r:id="rId6" imgW="1155600" imgH="241200" progId="Equation.3">
                  <p:embed/>
                  <p:pic>
                    <p:nvPicPr>
                      <p:cNvPr id="5" name="Object 4"/>
                      <p:cNvPicPr/>
                      <p:nvPr/>
                    </p:nvPicPr>
                    <p:blipFill>
                      <a:blip r:embed="rId7"/>
                      <a:stretch>
                        <a:fillRect/>
                      </a:stretch>
                    </p:blipFill>
                    <p:spPr>
                      <a:xfrm>
                        <a:off x="7403525" y="4164128"/>
                        <a:ext cx="2066361" cy="431438"/>
                      </a:xfrm>
                      <a:prstGeom prst="rect">
                        <a:avLst/>
                      </a:prstGeom>
                    </p:spPr>
                  </p:pic>
                </p:oleObj>
              </mc:Fallback>
            </mc:AlternateContent>
          </a:graphicData>
        </a:graphic>
      </p:graphicFrame>
      <p:sp>
        <p:nvSpPr>
          <p:cNvPr id="6" name="Oval 5"/>
          <p:cNvSpPr/>
          <p:nvPr/>
        </p:nvSpPr>
        <p:spPr>
          <a:xfrm>
            <a:off x="2608083" y="3176833"/>
            <a:ext cx="405353" cy="39592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3013436" y="3429001"/>
            <a:ext cx="4390089" cy="86962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545595" y="4950233"/>
            <a:ext cx="3849028" cy="1123384"/>
          </a:xfrm>
          <a:prstGeom prst="rect">
            <a:avLst/>
          </a:prstGeom>
          <a:noFill/>
        </p:spPr>
        <p:txBody>
          <a:bodyPr wrap="square" rtlCol="0">
            <a:spAutoFit/>
          </a:bodyPr>
          <a:lstStyle/>
          <a:p>
            <a:pPr algn="ctr">
              <a:spcAft>
                <a:spcPts val="1800"/>
              </a:spcAft>
            </a:pPr>
            <a:r>
              <a:rPr lang="en-US" sz="2400" dirty="0"/>
              <a:t>Observed </a:t>
            </a:r>
            <a:r>
              <a:rPr lang="en-US" sz="2400" dirty="0" err="1"/>
              <a:t>F</a:t>
            </a:r>
            <a:r>
              <a:rPr lang="en-US" sz="2400" baseline="-25000" dirty="0" err="1"/>
              <a:t>max</a:t>
            </a:r>
            <a:r>
              <a:rPr lang="en-US" sz="2400" dirty="0"/>
              <a:t> &lt; </a:t>
            </a:r>
            <a:r>
              <a:rPr lang="en-US" sz="2400" dirty="0" err="1"/>
              <a:t>F</a:t>
            </a:r>
            <a:r>
              <a:rPr lang="en-US" sz="2400" baseline="-25000" dirty="0" err="1"/>
              <a:t>max</a:t>
            </a:r>
            <a:r>
              <a:rPr lang="en-US" sz="2400" baseline="-25000" dirty="0"/>
              <a:t>(.99)</a:t>
            </a:r>
            <a:r>
              <a:rPr lang="en-US" sz="2400" dirty="0"/>
              <a:t>(3, 7)</a:t>
            </a:r>
          </a:p>
          <a:p>
            <a:pPr algn="ctr"/>
            <a:r>
              <a:rPr lang="en-US" sz="2800" dirty="0"/>
              <a:t>So do not reject H</a:t>
            </a:r>
            <a:r>
              <a:rPr lang="en-US" sz="2800" baseline="-25000" dirty="0"/>
              <a:t>0</a:t>
            </a:r>
          </a:p>
        </p:txBody>
      </p:sp>
    </p:spTree>
    <p:extLst>
      <p:ext uri="{BB962C8B-B14F-4D97-AF65-F5344CB8AC3E}">
        <p14:creationId xmlns:p14="http://schemas.microsoft.com/office/powerpoint/2010/main" val="1059288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1524000" y="31320"/>
            <a:ext cx="9144000" cy="759725"/>
          </a:xfrm>
          <a:prstGeom prst="rect">
            <a:avLst/>
          </a:prstGeom>
          <a:effectLst>
            <a:outerShdw dist="50800" sx="1000" sy="1000" algn="ctr" rotWithShape="0">
              <a:srgbClr val="FFFF99"/>
            </a:outerShdw>
          </a:effectLst>
        </p:spPr>
        <p:txBody>
          <a:bodyPr vert="horz">
            <a:noAutofit/>
            <a:scene3d>
              <a:camera prst="orthographicFront"/>
              <a:lightRig rig="threePt" dir="t">
                <a:rot lat="0" lon="0" rev="17220000"/>
              </a:lightRig>
            </a:scene3d>
            <a:sp3d>
              <a:bevelT w="38100" h="38100"/>
            </a:sp3d>
          </a:bodyPr>
          <a:lstStyle/>
          <a:p>
            <a:pPr algn="ctr">
              <a:spcBef>
                <a:spcPct val="20000"/>
              </a:spcBef>
              <a:buClr>
                <a:prstClr val="white">
                  <a:shade val="95000"/>
                </a:prstClr>
              </a:buClr>
              <a:buSzPct val="65000"/>
              <a:defRPr/>
            </a:pPr>
            <a:r>
              <a:rPr lang="en-US" sz="4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Testing Homogeneity of Variance</a:t>
            </a:r>
          </a:p>
        </p:txBody>
      </p:sp>
      <p:sp>
        <p:nvSpPr>
          <p:cNvPr id="9" name="TextBox 8"/>
          <p:cNvSpPr txBox="1"/>
          <p:nvPr/>
        </p:nvSpPr>
        <p:spPr>
          <a:xfrm>
            <a:off x="2429666" y="629136"/>
            <a:ext cx="7592472" cy="523220"/>
          </a:xfrm>
          <a:prstGeom prst="rect">
            <a:avLst/>
          </a:prstGeom>
          <a:noFill/>
        </p:spPr>
        <p:txBody>
          <a:bodyPr wrap="square" rtlCol="0">
            <a:spAutoFit/>
          </a:bodyPr>
          <a:lstStyle/>
          <a:p>
            <a:pPr algn="ctr"/>
            <a:r>
              <a:rPr lang="en-US" sz="2800" dirty="0" err="1"/>
              <a:t>Levene’s</a:t>
            </a:r>
            <a:r>
              <a:rPr lang="en-US" sz="2800" dirty="0"/>
              <a:t> Test</a:t>
            </a:r>
          </a:p>
        </p:txBody>
      </p:sp>
      <mc:AlternateContent xmlns:mc="http://schemas.openxmlformats.org/markup-compatibility/2006" xmlns:a14="http://schemas.microsoft.com/office/drawing/2010/main">
        <mc:Choice Requires="a14">
          <p:sp>
            <p:nvSpPr>
              <p:cNvPr id="5" name="TextBox 4"/>
              <p:cNvSpPr txBox="1"/>
              <p:nvPr/>
            </p:nvSpPr>
            <p:spPr>
              <a:xfrm>
                <a:off x="685799" y="1230916"/>
                <a:ext cx="11102009" cy="2173928"/>
              </a:xfrm>
              <a:prstGeom prst="rect">
                <a:avLst/>
              </a:prstGeom>
              <a:noFill/>
            </p:spPr>
            <p:txBody>
              <a:bodyPr wrap="square" rtlCol="0">
                <a:spAutoFit/>
              </a:bodyPr>
              <a:lstStyle/>
              <a:p>
                <a:pPr>
                  <a:spcAft>
                    <a:spcPts val="600"/>
                  </a:spcAft>
                </a:pPr>
                <a:r>
                  <a:rPr lang="en-US" sz="2800" dirty="0"/>
                  <a:t>To perform </a:t>
                </a:r>
                <a:r>
                  <a:rPr lang="en-US" sz="2800" dirty="0" err="1"/>
                  <a:t>Levene’s</a:t>
                </a:r>
                <a:r>
                  <a:rPr lang="en-US" sz="2800" dirty="0"/>
                  <a:t> Test: </a:t>
                </a:r>
              </a:p>
              <a:p>
                <a:pPr marL="804863" indent="-403225">
                  <a:spcAft>
                    <a:spcPts val="600"/>
                  </a:spcAft>
                  <a:buAutoNum type="arabicPeriod"/>
                </a:pPr>
                <a:r>
                  <a:rPr lang="en-US" sz="2800" dirty="0"/>
                  <a:t>Calculate each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𝑍</m:t>
                        </m:r>
                      </m:e>
                      <m:sub>
                        <m:r>
                          <a:rPr lang="en-US" sz="2800" b="0" i="1" smtClean="0">
                            <a:latin typeface="Cambria Math" panose="02040503050406030204" pitchFamily="18" charset="0"/>
                          </a:rPr>
                          <m:t>𝑖𝑗</m:t>
                        </m:r>
                      </m:sub>
                    </m:sSub>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𝑖𝑗</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bar>
                              <m:barPr>
                                <m:pos m:val="top"/>
                                <m:ctrlPr>
                                  <a:rPr lang="en-US" sz="2800" b="0" i="1" smtClean="0">
                                    <a:latin typeface="Cambria Math" panose="02040503050406030204" pitchFamily="18" charset="0"/>
                                  </a:rPr>
                                </m:ctrlPr>
                              </m:barPr>
                              <m:e>
                                <m:r>
                                  <m:rPr>
                                    <m:nor/>
                                  </m:rPr>
                                  <a:rPr lang="en-US" sz="2800" b="0" i="0" smtClean="0">
                                    <a:latin typeface="Cambria Math" panose="02040503050406030204" pitchFamily="18" charset="0"/>
                                  </a:rPr>
                                  <m:t>Y</m:t>
                                </m:r>
                              </m:e>
                            </m:bar>
                          </m:e>
                          <m:sub>
                            <m:r>
                              <a:rPr lang="en-US" sz="2800" b="0" i="1" smtClean="0">
                                <a:latin typeface="Cambria Math" panose="02040503050406030204" pitchFamily="18" charset="0"/>
                              </a:rPr>
                              <m:t>𝑖</m:t>
                            </m:r>
                            <m:r>
                              <a:rPr lang="en-US" sz="2800" b="0" i="1" smtClean="0">
                                <a:latin typeface="Cambria Math" panose="02040503050406030204" pitchFamily="18" charset="0"/>
                                <a:ea typeface="Cambria Math" panose="02040503050406030204" pitchFamily="18" charset="0"/>
                              </a:rPr>
                              <m:t>⋅</m:t>
                            </m:r>
                          </m:sub>
                        </m:sSub>
                      </m:e>
                    </m:d>
                  </m:oMath>
                </a14:m>
                <a:r>
                  <a:rPr lang="en-US" sz="2800" dirty="0"/>
                  <a:t>. </a:t>
                </a:r>
              </a:p>
              <a:p>
                <a:pPr marL="804863" indent="-403225">
                  <a:spcAft>
                    <a:spcPts val="600"/>
                  </a:spcAft>
                  <a:buAutoNum type="arabicPeriod"/>
                </a:pPr>
                <a:r>
                  <a:rPr lang="en-US" sz="2800" dirty="0"/>
                  <a:t>Run an ANOVA on the set of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𝑍</m:t>
                        </m:r>
                      </m:e>
                      <m:sub>
                        <m:r>
                          <a:rPr lang="en-US" sz="2800" i="1">
                            <a:latin typeface="Cambria Math" panose="02040503050406030204" pitchFamily="18" charset="0"/>
                          </a:rPr>
                          <m:t>𝑖𝑗</m:t>
                        </m:r>
                      </m:sub>
                    </m:sSub>
                  </m:oMath>
                </a14:m>
                <a:r>
                  <a:rPr lang="en-US" sz="2800" dirty="0"/>
                  <a:t> values. </a:t>
                </a:r>
              </a:p>
              <a:p>
                <a:pPr marL="804863" indent="-403225">
                  <a:spcAft>
                    <a:spcPts val="600"/>
                  </a:spcAft>
                  <a:buAutoNum type="arabicPeriod"/>
                </a:pPr>
                <a:r>
                  <a:rPr lang="en-US" sz="2800" dirty="0"/>
                  <a:t>If p-value ≤ α, reject H</a:t>
                </a:r>
                <a:r>
                  <a:rPr lang="en-US" sz="2800" baseline="-25000" dirty="0"/>
                  <a:t>0</a:t>
                </a:r>
                <a:r>
                  <a:rPr lang="en-US" sz="2800" dirty="0"/>
                  <a:t> and conclude the variances are not all equal.</a:t>
                </a:r>
              </a:p>
            </p:txBody>
          </p:sp>
        </mc:Choice>
        <mc:Fallback xmlns="">
          <p:sp>
            <p:nvSpPr>
              <p:cNvPr id="5" name="TextBox 4"/>
              <p:cNvSpPr txBox="1">
                <a:spLocks noRot="1" noChangeAspect="1" noMove="1" noResize="1" noEditPoints="1" noAdjustHandles="1" noChangeArrowheads="1" noChangeShapeType="1" noTextEdit="1"/>
              </p:cNvSpPr>
              <p:nvPr/>
            </p:nvSpPr>
            <p:spPr>
              <a:xfrm>
                <a:off x="685799" y="1230916"/>
                <a:ext cx="11102009" cy="2173928"/>
              </a:xfrm>
              <a:prstGeom prst="rect">
                <a:avLst/>
              </a:prstGeom>
              <a:blipFill>
                <a:blip r:embed="rId3"/>
                <a:stretch>
                  <a:fillRect l="-1098" t="-2801" b="-7003"/>
                </a:stretch>
              </a:blipFill>
            </p:spPr>
            <p:txBody>
              <a:bodyPr/>
              <a:lstStyle/>
              <a:p>
                <a:r>
                  <a:rPr lang="en-US">
                    <a:noFill/>
                  </a:rPr>
                  <a:t> </a:t>
                </a:r>
              </a:p>
            </p:txBody>
          </p:sp>
        </mc:Fallback>
      </mc:AlternateContent>
      <p:graphicFrame>
        <p:nvGraphicFramePr>
          <p:cNvPr id="12" name="Object 11"/>
          <p:cNvGraphicFramePr>
            <a:graphicFrameLocks noChangeAspect="1"/>
          </p:cNvGraphicFramePr>
          <p:nvPr>
            <p:extLst>
              <p:ext uri="{D42A27DB-BD31-4B8C-83A1-F6EECF244321}">
                <p14:modId xmlns:p14="http://schemas.microsoft.com/office/powerpoint/2010/main" val="1503821155"/>
              </p:ext>
            </p:extLst>
          </p:nvPr>
        </p:nvGraphicFramePr>
        <p:xfrm>
          <a:off x="1441175" y="3451788"/>
          <a:ext cx="3165300" cy="3122691"/>
        </p:xfrm>
        <a:graphic>
          <a:graphicData uri="http://schemas.openxmlformats.org/presentationml/2006/ole">
            <mc:AlternateContent xmlns:mc="http://schemas.openxmlformats.org/markup-compatibility/2006">
              <mc:Choice xmlns:v="urn:schemas-microsoft-com:vml" Requires="v">
                <p:oleObj spid="_x0000_s12290" name="Equation" r:id="rId4" imgW="2311200" imgH="2743200" progId="Equation.3">
                  <p:embed/>
                </p:oleObj>
              </mc:Choice>
              <mc:Fallback>
                <p:oleObj name="Equation" r:id="rId4" imgW="2311200" imgH="2743200" progId="Equation.3">
                  <p:embed/>
                  <p:pic>
                    <p:nvPicPr>
                      <p:cNvPr id="12" name="Object 11"/>
                      <p:cNvPicPr/>
                      <p:nvPr/>
                    </p:nvPicPr>
                    <p:blipFill>
                      <a:blip r:embed="rId5"/>
                      <a:stretch>
                        <a:fillRect/>
                      </a:stretch>
                    </p:blipFill>
                    <p:spPr>
                      <a:xfrm>
                        <a:off x="1441175" y="3451788"/>
                        <a:ext cx="3165300" cy="3122691"/>
                      </a:xfrm>
                      <a:prstGeom prst="rect">
                        <a:avLst/>
                      </a:prstGeom>
                    </p:spPr>
                  </p:pic>
                </p:oleObj>
              </mc:Fallback>
            </mc:AlternateContent>
          </a:graphicData>
        </a:graphic>
      </p:graphicFrame>
      <p:cxnSp>
        <p:nvCxnSpPr>
          <p:cNvPr id="13" name="Straight Connector 12"/>
          <p:cNvCxnSpPr/>
          <p:nvPr/>
        </p:nvCxnSpPr>
        <p:spPr>
          <a:xfrm>
            <a:off x="1781036" y="5923951"/>
            <a:ext cx="274219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7" name="Object 16"/>
          <p:cNvGraphicFramePr>
            <a:graphicFrameLocks noChangeAspect="1"/>
          </p:cNvGraphicFramePr>
          <p:nvPr>
            <p:extLst>
              <p:ext uri="{D42A27DB-BD31-4B8C-83A1-F6EECF244321}">
                <p14:modId xmlns:p14="http://schemas.microsoft.com/office/powerpoint/2010/main" val="3555960347"/>
              </p:ext>
            </p:extLst>
          </p:nvPr>
        </p:nvGraphicFramePr>
        <p:xfrm>
          <a:off x="6996977" y="3374136"/>
          <a:ext cx="3316091" cy="3200342"/>
        </p:xfrm>
        <a:graphic>
          <a:graphicData uri="http://schemas.openxmlformats.org/presentationml/2006/ole">
            <mc:AlternateContent xmlns:mc="http://schemas.openxmlformats.org/markup-compatibility/2006">
              <mc:Choice xmlns:v="urn:schemas-microsoft-com:vml" Requires="v">
                <p:oleObj spid="_x0000_s12291" name="Equation" r:id="rId6" imgW="2361960" imgH="2743200" progId="Equation.3">
                  <p:embed/>
                </p:oleObj>
              </mc:Choice>
              <mc:Fallback>
                <p:oleObj name="Equation" r:id="rId6" imgW="2361960" imgH="2743200" progId="Equation.3">
                  <p:embed/>
                  <p:pic>
                    <p:nvPicPr>
                      <p:cNvPr id="17" name="Object 16"/>
                      <p:cNvPicPr/>
                      <p:nvPr/>
                    </p:nvPicPr>
                    <p:blipFill>
                      <a:blip r:embed="rId7"/>
                      <a:stretch>
                        <a:fillRect/>
                      </a:stretch>
                    </p:blipFill>
                    <p:spPr>
                      <a:xfrm>
                        <a:off x="6996977" y="3374136"/>
                        <a:ext cx="3316091" cy="3200342"/>
                      </a:xfrm>
                      <a:prstGeom prst="rect">
                        <a:avLst/>
                      </a:prstGeom>
                    </p:spPr>
                  </p:pic>
                </p:oleObj>
              </mc:Fallback>
            </mc:AlternateContent>
          </a:graphicData>
        </a:graphic>
      </p:graphicFrame>
      <p:cxnSp>
        <p:nvCxnSpPr>
          <p:cNvPr id="21" name="Straight Connector 20"/>
          <p:cNvCxnSpPr/>
          <p:nvPr/>
        </p:nvCxnSpPr>
        <p:spPr>
          <a:xfrm>
            <a:off x="6996976" y="5851738"/>
            <a:ext cx="3166966"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606474" y="4462273"/>
            <a:ext cx="2285055" cy="1200329"/>
          </a:xfrm>
          <a:prstGeom prst="rect">
            <a:avLst/>
          </a:prstGeom>
          <a:noFill/>
        </p:spPr>
        <p:txBody>
          <a:bodyPr wrap="square" rtlCol="0">
            <a:spAutoFit/>
          </a:bodyPr>
          <a:lstStyle/>
          <a:p>
            <a:pPr algn="ctr"/>
            <a:r>
              <a:rPr lang="en-US" sz="2400" dirty="0"/>
              <a:t>F</a:t>
            </a:r>
            <a:r>
              <a:rPr lang="en-US" sz="2400" baseline="-25000" dirty="0"/>
              <a:t>obs</a:t>
            </a:r>
            <a:r>
              <a:rPr lang="en-US" sz="2400" dirty="0"/>
              <a:t> = .783</a:t>
            </a:r>
          </a:p>
          <a:p>
            <a:pPr algn="ctr"/>
            <a:r>
              <a:rPr lang="en-US" sz="2400" dirty="0"/>
              <a:t>F</a:t>
            </a:r>
            <a:r>
              <a:rPr lang="en-US" sz="2400" baseline="-25000" dirty="0"/>
              <a:t>.99</a:t>
            </a:r>
            <a:r>
              <a:rPr lang="en-US" sz="2400" dirty="0"/>
              <a:t>(2, 21) = 5.78</a:t>
            </a:r>
          </a:p>
          <a:p>
            <a:pPr algn="ctr"/>
            <a:r>
              <a:rPr lang="en-US" sz="2400" dirty="0"/>
              <a:t>So </a:t>
            </a:r>
            <a:r>
              <a:rPr lang="en-US" sz="2400" dirty="0" err="1"/>
              <a:t>n.s</a:t>
            </a:r>
            <a:r>
              <a:rPr lang="en-US" sz="2400" dirty="0"/>
              <a:t>.</a:t>
            </a:r>
          </a:p>
        </p:txBody>
      </p:sp>
    </p:spTree>
    <p:extLst>
      <p:ext uri="{BB962C8B-B14F-4D97-AF65-F5344CB8AC3E}">
        <p14:creationId xmlns:p14="http://schemas.microsoft.com/office/powerpoint/2010/main" val="1396383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278380" y="1082138"/>
            <a:ext cx="7635240" cy="5555367"/>
          </a:xfrm>
          <a:prstGeom prst="rect">
            <a:avLst/>
          </a:prstGeom>
          <a:noFill/>
        </p:spPr>
        <p:txBody>
          <a:bodyPr wrap="square" rtlCol="0">
            <a:spAutoFit/>
          </a:bodyPr>
          <a:lstStyle/>
          <a:p>
            <a:pPr>
              <a:spcAft>
                <a:spcPts val="2400"/>
              </a:spcAft>
            </a:pPr>
            <a:r>
              <a:rPr lang="en-US" sz="2800" u="sng" dirty="0"/>
              <a:t>Step 1</a:t>
            </a:r>
            <a:r>
              <a:rPr lang="en-US" sz="2800" dirty="0"/>
              <a:t>. </a:t>
            </a:r>
            <a:r>
              <a:rPr lang="en-US" sz="2800" i="1" dirty="0"/>
              <a:t>Omnibus</a:t>
            </a:r>
            <a:r>
              <a:rPr lang="en-US" sz="2800" dirty="0"/>
              <a:t> testing – testing for overall effects</a:t>
            </a:r>
          </a:p>
          <a:p>
            <a:pPr algn="ctr">
              <a:spcAft>
                <a:spcPts val="2400"/>
              </a:spcAft>
            </a:pPr>
            <a:r>
              <a:rPr lang="en-US" sz="2800" dirty="0"/>
              <a:t>If nothing is significant – Done!</a:t>
            </a:r>
          </a:p>
          <a:p>
            <a:pPr>
              <a:spcAft>
                <a:spcPts val="1800"/>
              </a:spcAft>
            </a:pPr>
            <a:r>
              <a:rPr lang="en-US" sz="2800" u="sng" dirty="0"/>
              <a:t>Step 2</a:t>
            </a:r>
            <a:r>
              <a:rPr lang="en-US" sz="2800" dirty="0"/>
              <a:t>. If some omnibus tests are significant, then further </a:t>
            </a:r>
            <a:r>
              <a:rPr lang="en-US" sz="2800" i="1" dirty="0"/>
              <a:t>post-hoc </a:t>
            </a:r>
            <a:r>
              <a:rPr lang="en-US" sz="2800" dirty="0"/>
              <a:t>testing</a:t>
            </a:r>
            <a:r>
              <a:rPr lang="en-US" sz="2800" i="1" dirty="0"/>
              <a:t> </a:t>
            </a:r>
            <a:r>
              <a:rPr lang="en-US" sz="2800" dirty="0"/>
              <a:t>is warranted. </a:t>
            </a:r>
          </a:p>
          <a:p>
            <a:pPr algn="ctr">
              <a:spcAft>
                <a:spcPts val="1200"/>
              </a:spcAft>
            </a:pPr>
            <a:r>
              <a:rPr lang="en-US" sz="2800" dirty="0"/>
              <a:t>Two types of post-hoc tests:</a:t>
            </a:r>
          </a:p>
          <a:p>
            <a:pPr algn="ctr"/>
            <a:r>
              <a:rPr lang="en-US" sz="2800" i="1" dirty="0"/>
              <a:t>Exploratory</a:t>
            </a:r>
            <a:r>
              <a:rPr lang="en-US" sz="2800" dirty="0"/>
              <a:t> (test everything)</a:t>
            </a:r>
          </a:p>
          <a:p>
            <a:pPr algn="ctr"/>
            <a:r>
              <a:rPr lang="en-US" sz="2800" dirty="0"/>
              <a:t>vs</a:t>
            </a:r>
          </a:p>
          <a:p>
            <a:pPr algn="ctr">
              <a:spcAft>
                <a:spcPts val="600"/>
              </a:spcAft>
            </a:pPr>
            <a:r>
              <a:rPr lang="en-US" sz="2800" i="1" dirty="0"/>
              <a:t>Confirmatory</a:t>
            </a:r>
            <a:r>
              <a:rPr lang="en-US" sz="2800" dirty="0"/>
              <a:t> (also called </a:t>
            </a:r>
            <a:r>
              <a:rPr lang="en-US" sz="2800" i="1" dirty="0"/>
              <a:t>planned comparisons</a:t>
            </a:r>
            <a:r>
              <a:rPr lang="en-US" sz="2800" dirty="0"/>
              <a:t>; test specific hypotheses of theoretical interest)</a:t>
            </a:r>
          </a:p>
          <a:p>
            <a:pPr>
              <a:spcAft>
                <a:spcPts val="2400"/>
              </a:spcAft>
            </a:pPr>
            <a:endParaRPr lang="en-US" sz="2800" dirty="0"/>
          </a:p>
        </p:txBody>
      </p:sp>
      <p:sp>
        <p:nvSpPr>
          <p:cNvPr id="6" name="Rectangle 3"/>
          <p:cNvSpPr txBox="1">
            <a:spLocks noChangeArrowheads="1"/>
          </p:cNvSpPr>
          <p:nvPr/>
        </p:nvSpPr>
        <p:spPr>
          <a:xfrm>
            <a:off x="1524000" y="107542"/>
            <a:ext cx="9144000" cy="759725"/>
          </a:xfrm>
          <a:prstGeom prst="rect">
            <a:avLst/>
          </a:prstGeom>
          <a:effectLst>
            <a:outerShdw dist="50800" sx="1000" sy="1000" algn="ctr" rotWithShape="0">
              <a:srgbClr val="FFFF99"/>
            </a:outerShdw>
          </a:effectLst>
        </p:spPr>
        <p:txBody>
          <a:bodyPr vert="horz">
            <a:noAutofit/>
            <a:scene3d>
              <a:camera prst="orthographicFront"/>
              <a:lightRig rig="threePt" dir="t">
                <a:rot lat="0" lon="0" rev="17220000"/>
              </a:lightRig>
            </a:scene3d>
            <a:sp3d>
              <a:bevelT w="38100" h="38100"/>
            </a:sp3d>
          </a:bodyPr>
          <a:lstStyle/>
          <a:p>
            <a:pPr algn="ctr">
              <a:spcBef>
                <a:spcPct val="20000"/>
              </a:spcBef>
              <a:buClr>
                <a:prstClr val="white">
                  <a:shade val="95000"/>
                </a:prstClr>
              </a:buClr>
              <a:buSzPct val="65000"/>
              <a:defRPr/>
            </a:pPr>
            <a:r>
              <a:rPr lang="en-US" sz="4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Hypothesis Testing in ANOVA Designs</a:t>
            </a:r>
          </a:p>
        </p:txBody>
      </p:sp>
    </p:spTree>
    <p:extLst>
      <p:ext uri="{BB962C8B-B14F-4D97-AF65-F5344CB8AC3E}">
        <p14:creationId xmlns:p14="http://schemas.microsoft.com/office/powerpoint/2010/main" val="131583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3"/>
          <p:cNvSpPr txBox="1">
            <a:spLocks noChangeArrowheads="1"/>
          </p:cNvSpPr>
          <p:nvPr/>
        </p:nvSpPr>
        <p:spPr>
          <a:xfrm>
            <a:off x="1524001" y="190712"/>
            <a:ext cx="9143999" cy="796841"/>
          </a:xfrm>
          <a:prstGeom prst="rect">
            <a:avLst/>
          </a:prstGeom>
          <a:effectLst>
            <a:outerShdw dist="50800" sx="1000" sy="1000" algn="ctr" rotWithShape="0">
              <a:srgbClr val="FFFF99"/>
            </a:outerShdw>
          </a:effectLst>
        </p:spPr>
        <p:txBody>
          <a:bodyPr vert="horz">
            <a:noAutofit/>
            <a:scene3d>
              <a:camera prst="orthographicFront"/>
              <a:lightRig rig="threePt" dir="t">
                <a:rot lat="0" lon="0" rev="17220000"/>
              </a:lightRig>
            </a:scene3d>
            <a:sp3d>
              <a:bevelT w="38100" h="38100"/>
            </a:sp3d>
          </a:bodyPr>
          <a:lstStyle/>
          <a:p>
            <a:pPr algn="ctr">
              <a:spcBef>
                <a:spcPct val="20000"/>
              </a:spcBef>
              <a:buClr>
                <a:prstClr val="white">
                  <a:shade val="95000"/>
                </a:prstClr>
              </a:buClr>
              <a:buSzPct val="65000"/>
              <a:defRPr/>
            </a:pPr>
            <a:r>
              <a:rPr lang="en-US" sz="4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Post-hoc testing</a:t>
            </a:r>
          </a:p>
        </p:txBody>
      </p:sp>
      <p:graphicFrame>
        <p:nvGraphicFramePr>
          <p:cNvPr id="12" name="Table 11"/>
          <p:cNvGraphicFramePr>
            <a:graphicFrameLocks noGrp="1"/>
          </p:cNvGraphicFramePr>
          <p:nvPr>
            <p:extLst>
              <p:ext uri="{D42A27DB-BD31-4B8C-83A1-F6EECF244321}">
                <p14:modId xmlns:p14="http://schemas.microsoft.com/office/powerpoint/2010/main" val="1541824142"/>
              </p:ext>
            </p:extLst>
          </p:nvPr>
        </p:nvGraphicFramePr>
        <p:xfrm>
          <a:off x="2325506" y="1794850"/>
          <a:ext cx="7540986" cy="2334062"/>
        </p:xfrm>
        <a:graphic>
          <a:graphicData uri="http://schemas.openxmlformats.org/drawingml/2006/table">
            <a:tbl>
              <a:tblPr firstRow="1" bandRow="1">
                <a:tableStyleId>{5C22544A-7EE6-4342-B048-85BDC9FD1C3A}</a:tableStyleId>
              </a:tblPr>
              <a:tblGrid>
                <a:gridCol w="1667335">
                  <a:extLst>
                    <a:ext uri="{9D8B030D-6E8A-4147-A177-3AD203B41FA5}">
                      <a16:colId xmlns:a16="http://schemas.microsoft.com/office/drawing/2014/main" val="20000"/>
                    </a:ext>
                  </a:extLst>
                </a:gridCol>
                <a:gridCol w="1349060">
                  <a:extLst>
                    <a:ext uri="{9D8B030D-6E8A-4147-A177-3AD203B41FA5}">
                      <a16:colId xmlns:a16="http://schemas.microsoft.com/office/drawing/2014/main" val="20001"/>
                    </a:ext>
                  </a:extLst>
                </a:gridCol>
                <a:gridCol w="1508197">
                  <a:extLst>
                    <a:ext uri="{9D8B030D-6E8A-4147-A177-3AD203B41FA5}">
                      <a16:colId xmlns:a16="http://schemas.microsoft.com/office/drawing/2014/main" val="20002"/>
                    </a:ext>
                  </a:extLst>
                </a:gridCol>
                <a:gridCol w="1508197">
                  <a:extLst>
                    <a:ext uri="{9D8B030D-6E8A-4147-A177-3AD203B41FA5}">
                      <a16:colId xmlns:a16="http://schemas.microsoft.com/office/drawing/2014/main" val="20003"/>
                    </a:ext>
                  </a:extLst>
                </a:gridCol>
                <a:gridCol w="1508197">
                  <a:extLst>
                    <a:ext uri="{9D8B030D-6E8A-4147-A177-3AD203B41FA5}">
                      <a16:colId xmlns:a16="http://schemas.microsoft.com/office/drawing/2014/main" val="20004"/>
                    </a:ext>
                  </a:extLst>
                </a:gridCol>
              </a:tblGrid>
              <a:tr h="852440">
                <a:tc>
                  <a:txBody>
                    <a:bodyPr/>
                    <a:lstStyle/>
                    <a:p>
                      <a:pPr algn="ctr"/>
                      <a:r>
                        <a:rPr lang="en-US" sz="2400" b="0" dirty="0"/>
                        <a:t>Source of Variation</a:t>
                      </a:r>
                    </a:p>
                  </a:txBody>
                  <a:tcPr/>
                </a:tc>
                <a:tc>
                  <a:txBody>
                    <a:bodyPr/>
                    <a:lstStyle/>
                    <a:p>
                      <a:pPr algn="ctr"/>
                      <a:endParaRPr lang="en-US" sz="2400" b="0" dirty="0"/>
                    </a:p>
                    <a:p>
                      <a:pPr algn="ctr"/>
                      <a:r>
                        <a:rPr lang="en-US" sz="2400" b="0" dirty="0"/>
                        <a:t>SS</a:t>
                      </a:r>
                    </a:p>
                  </a:txBody>
                  <a:tcPr/>
                </a:tc>
                <a:tc>
                  <a:txBody>
                    <a:bodyPr/>
                    <a:lstStyle/>
                    <a:p>
                      <a:pPr algn="ctr"/>
                      <a:endParaRPr lang="en-US" sz="2400" b="0" dirty="0"/>
                    </a:p>
                    <a:p>
                      <a:pPr algn="ctr"/>
                      <a:r>
                        <a:rPr lang="en-US" sz="2400" b="0" dirty="0" err="1"/>
                        <a:t>df</a:t>
                      </a:r>
                      <a:endParaRPr lang="en-US" sz="2400" b="0" dirty="0"/>
                    </a:p>
                  </a:txBody>
                  <a:tcPr/>
                </a:tc>
                <a:tc>
                  <a:txBody>
                    <a:bodyPr/>
                    <a:lstStyle/>
                    <a:p>
                      <a:pPr algn="ctr"/>
                      <a:endParaRPr lang="en-US" sz="2400" b="0" dirty="0"/>
                    </a:p>
                    <a:p>
                      <a:pPr algn="ctr"/>
                      <a:r>
                        <a:rPr lang="en-US" sz="2400" b="0" dirty="0"/>
                        <a:t>MS</a:t>
                      </a:r>
                    </a:p>
                  </a:txBody>
                  <a:tcPr/>
                </a:tc>
                <a:tc>
                  <a:txBody>
                    <a:bodyPr/>
                    <a:lstStyle/>
                    <a:p>
                      <a:pPr algn="ctr"/>
                      <a:endParaRPr lang="en-US" sz="2400" b="0" dirty="0"/>
                    </a:p>
                    <a:p>
                      <a:pPr algn="ctr"/>
                      <a:r>
                        <a:rPr lang="en-US" sz="2400" b="0" dirty="0"/>
                        <a:t>F</a:t>
                      </a:r>
                    </a:p>
                  </a:txBody>
                  <a:tcPr/>
                </a:tc>
                <a:extLst>
                  <a:ext uri="{0D108BD9-81ED-4DB2-BD59-A6C34878D82A}">
                    <a16:rowId xmlns:a16="http://schemas.microsoft.com/office/drawing/2014/main" val="10000"/>
                  </a:ext>
                </a:extLst>
              </a:tr>
              <a:tr h="493874">
                <a:tc>
                  <a:txBody>
                    <a:bodyPr/>
                    <a:lstStyle/>
                    <a:p>
                      <a:pPr algn="ctr"/>
                      <a:r>
                        <a:rPr lang="en-US" sz="2400"/>
                        <a:t>Treatments</a:t>
                      </a:r>
                      <a:endParaRPr lang="en-US" sz="2400" dirty="0"/>
                    </a:p>
                  </a:txBody>
                  <a:tcPr/>
                </a:tc>
                <a:tc>
                  <a:txBody>
                    <a:bodyPr/>
                    <a:lstStyle/>
                    <a:p>
                      <a:pPr algn="ctr"/>
                      <a:r>
                        <a:rPr lang="en-US" sz="2400" dirty="0"/>
                        <a:t>676.8</a:t>
                      </a:r>
                    </a:p>
                  </a:txBody>
                  <a:tcPr/>
                </a:tc>
                <a:tc>
                  <a:txBody>
                    <a:bodyPr/>
                    <a:lstStyle/>
                    <a:p>
                      <a:pPr algn="ctr"/>
                      <a:r>
                        <a:rPr lang="en-US" sz="2400" i="0" dirty="0"/>
                        <a:t>6</a:t>
                      </a:r>
                    </a:p>
                  </a:txBody>
                  <a:tcPr/>
                </a:tc>
                <a:tc>
                  <a:txBody>
                    <a:bodyPr/>
                    <a:lstStyle/>
                    <a:p>
                      <a:pPr algn="ctr"/>
                      <a:r>
                        <a:rPr lang="en-US" sz="2400" dirty="0"/>
                        <a:t>112.8</a:t>
                      </a:r>
                    </a:p>
                  </a:txBody>
                  <a:tcPr/>
                </a:tc>
                <a:tc>
                  <a:txBody>
                    <a:bodyPr/>
                    <a:lstStyle/>
                    <a:p>
                      <a:pPr algn="ctr"/>
                      <a:r>
                        <a:rPr lang="en-US" sz="2400" dirty="0"/>
                        <a:t>9.4**</a:t>
                      </a:r>
                    </a:p>
                  </a:txBody>
                  <a:tcPr/>
                </a:tc>
                <a:extLst>
                  <a:ext uri="{0D108BD9-81ED-4DB2-BD59-A6C34878D82A}">
                    <a16:rowId xmlns:a16="http://schemas.microsoft.com/office/drawing/2014/main" val="10001"/>
                  </a:ext>
                </a:extLst>
              </a:tr>
              <a:tr h="493874">
                <a:tc>
                  <a:txBody>
                    <a:bodyPr/>
                    <a:lstStyle/>
                    <a:p>
                      <a:pPr algn="ctr"/>
                      <a:r>
                        <a:rPr lang="en-US" sz="2400" dirty="0"/>
                        <a:t>Error</a:t>
                      </a:r>
                    </a:p>
                  </a:txBody>
                  <a:tcPr/>
                </a:tc>
                <a:tc>
                  <a:txBody>
                    <a:bodyPr/>
                    <a:lstStyle/>
                    <a:p>
                      <a:pPr algn="ctr"/>
                      <a:r>
                        <a:rPr lang="en-US" sz="2400" dirty="0"/>
                        <a:t>168</a:t>
                      </a:r>
                    </a:p>
                  </a:txBody>
                  <a:tcPr/>
                </a:tc>
                <a:tc>
                  <a:txBody>
                    <a:bodyPr/>
                    <a:lstStyle/>
                    <a:p>
                      <a:pPr algn="ctr"/>
                      <a:r>
                        <a:rPr lang="en-US" sz="2400" i="0" dirty="0"/>
                        <a:t>14</a:t>
                      </a:r>
                    </a:p>
                  </a:txBody>
                  <a:tcPr/>
                </a:tc>
                <a:tc>
                  <a:txBody>
                    <a:bodyPr/>
                    <a:lstStyle/>
                    <a:p>
                      <a:pPr algn="ctr"/>
                      <a:r>
                        <a:rPr lang="en-US" sz="2400" dirty="0"/>
                        <a:t>12.0</a:t>
                      </a:r>
                    </a:p>
                  </a:txBody>
                  <a:tcPr/>
                </a:tc>
                <a:tc>
                  <a:txBody>
                    <a:bodyPr/>
                    <a:lstStyle/>
                    <a:p>
                      <a:pPr algn="ctr"/>
                      <a:endParaRPr lang="en-US" sz="2400" dirty="0"/>
                    </a:p>
                  </a:txBody>
                  <a:tcPr/>
                </a:tc>
                <a:extLst>
                  <a:ext uri="{0D108BD9-81ED-4DB2-BD59-A6C34878D82A}">
                    <a16:rowId xmlns:a16="http://schemas.microsoft.com/office/drawing/2014/main" val="10002"/>
                  </a:ext>
                </a:extLst>
              </a:tr>
              <a:tr h="493874">
                <a:tc>
                  <a:txBody>
                    <a:bodyPr/>
                    <a:lstStyle/>
                    <a:p>
                      <a:pPr algn="ctr"/>
                      <a:r>
                        <a:rPr lang="en-US" sz="2400" dirty="0"/>
                        <a:t>Total</a:t>
                      </a:r>
                    </a:p>
                  </a:txBody>
                  <a:tcPr/>
                </a:tc>
                <a:tc>
                  <a:txBody>
                    <a:bodyPr/>
                    <a:lstStyle/>
                    <a:p>
                      <a:pPr algn="ctr"/>
                      <a:r>
                        <a:rPr lang="en-US" sz="2400" dirty="0"/>
                        <a:t>844.8</a:t>
                      </a:r>
                      <a:endParaRPr lang="en-US" sz="2400" baseline="-25000" dirty="0"/>
                    </a:p>
                  </a:txBody>
                  <a:tcPr/>
                </a:tc>
                <a:tc>
                  <a:txBody>
                    <a:bodyPr/>
                    <a:lstStyle/>
                    <a:p>
                      <a:pPr algn="ctr"/>
                      <a:r>
                        <a:rPr lang="en-US" sz="2400" i="0" dirty="0"/>
                        <a:t>20</a:t>
                      </a:r>
                    </a:p>
                  </a:txBody>
                  <a:tcPr/>
                </a:tc>
                <a:tc>
                  <a:txBody>
                    <a:bodyPr/>
                    <a:lstStyle/>
                    <a:p>
                      <a:pPr algn="ctr"/>
                      <a:endParaRPr lang="en-US" sz="2400"/>
                    </a:p>
                  </a:txBody>
                  <a:tcPr/>
                </a:tc>
                <a:tc>
                  <a:txBody>
                    <a:bodyPr/>
                    <a:lstStyle/>
                    <a:p>
                      <a:pPr algn="ctr"/>
                      <a:endParaRPr lang="en-US" sz="2400" dirty="0"/>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1652015" y="1193599"/>
            <a:ext cx="8887968" cy="523220"/>
          </a:xfrm>
          <a:prstGeom prst="rect">
            <a:avLst/>
          </a:prstGeom>
          <a:noFill/>
        </p:spPr>
        <p:txBody>
          <a:bodyPr wrap="square" rtlCol="0">
            <a:spAutoFit/>
          </a:bodyPr>
          <a:lstStyle/>
          <a:p>
            <a:pPr algn="ctr"/>
            <a:r>
              <a:rPr lang="en-US" sz="2800" dirty="0"/>
              <a:t>e.g., Consider the following one-way ANOVA omnibus tests</a:t>
            </a:r>
          </a:p>
        </p:txBody>
      </p:sp>
      <p:sp>
        <p:nvSpPr>
          <p:cNvPr id="13" name="TextBox 12"/>
          <p:cNvSpPr txBox="1"/>
          <p:nvPr/>
        </p:nvSpPr>
        <p:spPr>
          <a:xfrm>
            <a:off x="1652015" y="4363520"/>
            <a:ext cx="8887968" cy="2246769"/>
          </a:xfrm>
          <a:prstGeom prst="rect">
            <a:avLst/>
          </a:prstGeom>
          <a:noFill/>
        </p:spPr>
        <p:txBody>
          <a:bodyPr wrap="square" rtlCol="0">
            <a:spAutoFit/>
          </a:bodyPr>
          <a:lstStyle/>
          <a:p>
            <a:pPr algn="ctr"/>
            <a:r>
              <a:rPr lang="en-US" sz="2800" dirty="0"/>
              <a:t>At least some of these 7 treatments had significantly different effects than others. Which ones were different?</a:t>
            </a:r>
          </a:p>
          <a:p>
            <a:pPr algn="ctr"/>
            <a:endParaRPr lang="en-US" sz="2800" dirty="0"/>
          </a:p>
          <a:p>
            <a:pPr algn="ctr"/>
            <a:r>
              <a:rPr lang="en-US" sz="2800" dirty="0"/>
              <a:t>In the absence of any specific hypotheses, </a:t>
            </a:r>
          </a:p>
          <a:p>
            <a:pPr algn="ctr"/>
            <a:r>
              <a:rPr lang="en-US" sz="2800" dirty="0"/>
              <a:t>common to test all possible differences.</a:t>
            </a:r>
          </a:p>
        </p:txBody>
      </p:sp>
    </p:spTree>
    <p:extLst>
      <p:ext uri="{BB962C8B-B14F-4D97-AF65-F5344CB8AC3E}">
        <p14:creationId xmlns:p14="http://schemas.microsoft.com/office/powerpoint/2010/main" val="1799430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104644" y="871746"/>
            <a:ext cx="8097012" cy="5986254"/>
          </a:xfrm>
          <a:prstGeom prst="rect">
            <a:avLst/>
          </a:prstGeom>
          <a:noFill/>
        </p:spPr>
        <p:txBody>
          <a:bodyPr wrap="square" rtlCol="0">
            <a:spAutoFit/>
          </a:bodyPr>
          <a:lstStyle/>
          <a:p>
            <a:pPr>
              <a:spcAft>
                <a:spcPts val="1800"/>
              </a:spcAft>
            </a:pPr>
            <a:r>
              <a:rPr lang="en-US" sz="2800" dirty="0"/>
              <a:t>So we want to test:</a:t>
            </a:r>
          </a:p>
          <a:p>
            <a:r>
              <a:rPr lang="en-US" sz="2800" dirty="0"/>
              <a:t>H</a:t>
            </a:r>
            <a:r>
              <a:rPr lang="en-US" sz="2800" baseline="-25000" dirty="0"/>
              <a:t>0</a:t>
            </a:r>
            <a:r>
              <a:rPr lang="en-US" sz="2800" dirty="0"/>
              <a:t>: </a:t>
            </a:r>
            <a:r>
              <a:rPr lang="el-GR" sz="2800" dirty="0"/>
              <a:t>τ</a:t>
            </a:r>
            <a:r>
              <a:rPr lang="en-US" sz="2800" baseline="-25000" dirty="0"/>
              <a:t>1</a:t>
            </a:r>
            <a:r>
              <a:rPr lang="en-US" sz="2800" dirty="0"/>
              <a:t> = </a:t>
            </a:r>
            <a:r>
              <a:rPr lang="el-GR" sz="2800" dirty="0"/>
              <a:t>τ</a:t>
            </a:r>
            <a:r>
              <a:rPr lang="en-US" sz="2800" baseline="-25000" dirty="0"/>
              <a:t>2</a:t>
            </a:r>
            <a:r>
              <a:rPr lang="en-US" sz="2800" dirty="0"/>
              <a:t> </a:t>
            </a:r>
          </a:p>
          <a:p>
            <a:r>
              <a:rPr lang="en-US" sz="2800" dirty="0"/>
              <a:t>H</a:t>
            </a:r>
            <a:r>
              <a:rPr lang="en-US" sz="2800" baseline="-25000" dirty="0"/>
              <a:t>1</a:t>
            </a:r>
            <a:r>
              <a:rPr lang="en-US" sz="2800" dirty="0"/>
              <a:t>: </a:t>
            </a:r>
            <a:r>
              <a:rPr lang="el-GR" sz="2800" dirty="0"/>
              <a:t>τ</a:t>
            </a:r>
            <a:r>
              <a:rPr lang="en-US" sz="2800" baseline="-25000" dirty="0"/>
              <a:t>1</a:t>
            </a:r>
            <a:r>
              <a:rPr lang="en-US" sz="2800" dirty="0"/>
              <a:t> ≠ </a:t>
            </a:r>
            <a:r>
              <a:rPr lang="el-GR" sz="2800" dirty="0"/>
              <a:t>τ</a:t>
            </a:r>
            <a:r>
              <a:rPr lang="en-US" sz="2800" baseline="-25000" dirty="0"/>
              <a:t>2</a:t>
            </a:r>
            <a:r>
              <a:rPr lang="en-US" sz="2800" dirty="0"/>
              <a:t> </a:t>
            </a:r>
          </a:p>
          <a:p>
            <a:endParaRPr lang="en-US" sz="2800" dirty="0"/>
          </a:p>
          <a:p>
            <a:r>
              <a:rPr lang="en-US" sz="2800" dirty="0"/>
              <a:t>H</a:t>
            </a:r>
            <a:r>
              <a:rPr lang="en-US" sz="2800" baseline="-25000" dirty="0"/>
              <a:t>0</a:t>
            </a:r>
            <a:r>
              <a:rPr lang="en-US" sz="2800" dirty="0"/>
              <a:t>: </a:t>
            </a:r>
            <a:r>
              <a:rPr lang="el-GR" sz="2800" dirty="0"/>
              <a:t>τ</a:t>
            </a:r>
            <a:r>
              <a:rPr lang="en-US" sz="2800" baseline="-25000" dirty="0"/>
              <a:t>1</a:t>
            </a:r>
            <a:r>
              <a:rPr lang="en-US" sz="2800" dirty="0"/>
              <a:t> = </a:t>
            </a:r>
            <a:r>
              <a:rPr lang="el-GR" sz="2800" dirty="0"/>
              <a:t>τ</a:t>
            </a:r>
            <a:r>
              <a:rPr lang="en-US" sz="2800" baseline="-25000" dirty="0"/>
              <a:t>3</a:t>
            </a:r>
            <a:r>
              <a:rPr lang="en-US" sz="2800" dirty="0"/>
              <a:t> </a:t>
            </a:r>
          </a:p>
          <a:p>
            <a:r>
              <a:rPr lang="en-US" sz="2800" dirty="0"/>
              <a:t>H</a:t>
            </a:r>
            <a:r>
              <a:rPr lang="en-US" sz="2800" baseline="-25000" dirty="0"/>
              <a:t>1</a:t>
            </a:r>
            <a:r>
              <a:rPr lang="en-US" sz="2800" dirty="0"/>
              <a:t>: </a:t>
            </a:r>
            <a:r>
              <a:rPr lang="el-GR" sz="2800" dirty="0"/>
              <a:t>τ</a:t>
            </a:r>
            <a:r>
              <a:rPr lang="en-US" sz="2800" baseline="-25000" dirty="0"/>
              <a:t>1</a:t>
            </a:r>
            <a:r>
              <a:rPr lang="en-US" sz="2800" dirty="0"/>
              <a:t> ≠ </a:t>
            </a:r>
            <a:r>
              <a:rPr lang="el-GR" sz="2800" dirty="0"/>
              <a:t>τ</a:t>
            </a:r>
            <a:r>
              <a:rPr lang="en-US" sz="2800" baseline="-25000" dirty="0"/>
              <a:t>3</a:t>
            </a:r>
            <a:r>
              <a:rPr lang="en-US" sz="2800" dirty="0"/>
              <a:t> </a:t>
            </a:r>
          </a:p>
          <a:p>
            <a:endParaRPr lang="en-US" sz="2800" dirty="0"/>
          </a:p>
          <a:p>
            <a:r>
              <a:rPr lang="en-US" sz="2800" dirty="0"/>
              <a:t>H</a:t>
            </a:r>
            <a:r>
              <a:rPr lang="en-US" sz="2800" baseline="-25000" dirty="0"/>
              <a:t>0</a:t>
            </a:r>
            <a:r>
              <a:rPr lang="en-US" sz="2800" dirty="0"/>
              <a:t>: </a:t>
            </a:r>
            <a:r>
              <a:rPr lang="el-GR" sz="2800" dirty="0"/>
              <a:t>τ</a:t>
            </a:r>
            <a:r>
              <a:rPr lang="en-US" sz="2800" baseline="-25000" dirty="0"/>
              <a:t>1</a:t>
            </a:r>
            <a:r>
              <a:rPr lang="en-US" sz="2800" dirty="0"/>
              <a:t> = </a:t>
            </a:r>
            <a:r>
              <a:rPr lang="el-GR" sz="2800" dirty="0"/>
              <a:t>τ</a:t>
            </a:r>
            <a:r>
              <a:rPr lang="en-US" sz="2800" baseline="-25000" dirty="0"/>
              <a:t>4</a:t>
            </a:r>
            <a:r>
              <a:rPr lang="en-US" sz="2800" dirty="0"/>
              <a:t> </a:t>
            </a:r>
          </a:p>
          <a:p>
            <a:r>
              <a:rPr lang="en-US" sz="2800" dirty="0"/>
              <a:t>H</a:t>
            </a:r>
            <a:r>
              <a:rPr lang="en-US" sz="2800" baseline="-25000" dirty="0"/>
              <a:t>1</a:t>
            </a:r>
            <a:r>
              <a:rPr lang="en-US" sz="2800" dirty="0"/>
              <a:t>: </a:t>
            </a:r>
            <a:r>
              <a:rPr lang="el-GR" sz="2800" dirty="0"/>
              <a:t>τ</a:t>
            </a:r>
            <a:r>
              <a:rPr lang="en-US" sz="2800" baseline="-25000" dirty="0"/>
              <a:t>1</a:t>
            </a:r>
            <a:r>
              <a:rPr lang="en-US" sz="2800" dirty="0"/>
              <a:t> ≠ </a:t>
            </a:r>
            <a:r>
              <a:rPr lang="el-GR" sz="2800" dirty="0"/>
              <a:t>τ</a:t>
            </a:r>
            <a:r>
              <a:rPr lang="en-US" sz="2800" baseline="-25000" dirty="0"/>
              <a:t>4</a:t>
            </a:r>
            <a:r>
              <a:rPr lang="en-US" sz="2800" dirty="0"/>
              <a:t> </a:t>
            </a:r>
          </a:p>
          <a:p>
            <a:endParaRPr lang="en-US" sz="2800" dirty="0"/>
          </a:p>
          <a:p>
            <a:endParaRPr lang="en-US" sz="2800" dirty="0"/>
          </a:p>
          <a:p>
            <a:r>
              <a:rPr lang="en-US" sz="2800" dirty="0"/>
              <a:t>21 tests in total</a:t>
            </a:r>
          </a:p>
          <a:p>
            <a:endParaRPr lang="en-US" sz="3200" dirty="0"/>
          </a:p>
        </p:txBody>
      </p:sp>
      <p:sp>
        <p:nvSpPr>
          <p:cNvPr id="23" name="Rectangle 3"/>
          <p:cNvSpPr txBox="1">
            <a:spLocks noChangeArrowheads="1"/>
          </p:cNvSpPr>
          <p:nvPr/>
        </p:nvSpPr>
        <p:spPr>
          <a:xfrm>
            <a:off x="1423416" y="70588"/>
            <a:ext cx="5312664" cy="962684"/>
          </a:xfrm>
          <a:prstGeom prst="rect">
            <a:avLst/>
          </a:prstGeom>
          <a:effectLst>
            <a:outerShdw dist="50800" sx="1000" sy="1000" algn="ctr" rotWithShape="0">
              <a:srgbClr val="FFFF99"/>
            </a:outerShdw>
          </a:effectLst>
        </p:spPr>
        <p:txBody>
          <a:bodyPr vert="horz">
            <a:noAutofit/>
            <a:scene3d>
              <a:camera prst="orthographicFront"/>
              <a:lightRig rig="threePt" dir="t">
                <a:rot lat="0" lon="0" rev="17220000"/>
              </a:lightRig>
            </a:scene3d>
            <a:sp3d>
              <a:bevelT w="38100" h="38100"/>
            </a:sp3d>
          </a:bodyPr>
          <a:lstStyle/>
          <a:p>
            <a:pPr algn="ctr">
              <a:spcBef>
                <a:spcPct val="20000"/>
              </a:spcBef>
              <a:buClr>
                <a:prstClr val="white">
                  <a:shade val="95000"/>
                </a:prstClr>
              </a:buClr>
              <a:buSzPct val="65000"/>
              <a:defRPr/>
            </a:pPr>
            <a:r>
              <a:rPr lang="en-US" sz="4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Post-hoc testing</a:t>
            </a:r>
          </a:p>
        </p:txBody>
      </p:sp>
      <p:graphicFrame>
        <p:nvGraphicFramePr>
          <p:cNvPr id="2" name="Object 1"/>
          <p:cNvGraphicFramePr>
            <a:graphicFrameLocks noChangeAspect="1"/>
          </p:cNvGraphicFramePr>
          <p:nvPr>
            <p:extLst>
              <p:ext uri="{D42A27DB-BD31-4B8C-83A1-F6EECF244321}">
                <p14:modId xmlns:p14="http://schemas.microsoft.com/office/powerpoint/2010/main" val="190014339"/>
              </p:ext>
            </p:extLst>
          </p:nvPr>
        </p:nvGraphicFramePr>
        <p:xfrm>
          <a:off x="2822448" y="5069658"/>
          <a:ext cx="294132" cy="735330"/>
        </p:xfrm>
        <a:graphic>
          <a:graphicData uri="http://schemas.openxmlformats.org/presentationml/2006/ole">
            <mc:AlternateContent xmlns:mc="http://schemas.openxmlformats.org/markup-compatibility/2006">
              <mc:Choice xmlns:v="urn:schemas-microsoft-com:vml" Requires="v">
                <p:oleObj spid="_x0000_s13314" name="Equation" r:id="rId3" imgW="75960" imgH="190440" progId="Equation.3">
                  <p:embed/>
                </p:oleObj>
              </mc:Choice>
              <mc:Fallback>
                <p:oleObj name="Equation" r:id="rId3" imgW="75960" imgH="190440" progId="Equation.3">
                  <p:embed/>
                  <p:pic>
                    <p:nvPicPr>
                      <p:cNvPr id="2" name="Object 1"/>
                      <p:cNvPicPr/>
                      <p:nvPr/>
                    </p:nvPicPr>
                    <p:blipFill>
                      <a:blip r:embed="rId4"/>
                      <a:stretch>
                        <a:fillRect/>
                      </a:stretch>
                    </p:blipFill>
                    <p:spPr>
                      <a:xfrm>
                        <a:off x="2822448" y="5069658"/>
                        <a:ext cx="294132" cy="735330"/>
                      </a:xfrm>
                      <a:prstGeom prst="rect">
                        <a:avLst/>
                      </a:prstGeom>
                    </p:spPr>
                  </p:pic>
                </p:oleObj>
              </mc:Fallback>
            </mc:AlternateContent>
          </a:graphicData>
        </a:graphic>
      </p:graphicFrame>
      <p:sp>
        <p:nvSpPr>
          <p:cNvPr id="4" name="TextBox 3"/>
          <p:cNvSpPr txBox="1"/>
          <p:nvPr/>
        </p:nvSpPr>
        <p:spPr>
          <a:xfrm>
            <a:off x="5547360" y="1776053"/>
            <a:ext cx="4187952" cy="954107"/>
          </a:xfrm>
          <a:prstGeom prst="rect">
            <a:avLst/>
          </a:prstGeom>
          <a:noFill/>
        </p:spPr>
        <p:txBody>
          <a:bodyPr wrap="square" rtlCol="0">
            <a:spAutoFit/>
          </a:bodyPr>
          <a:lstStyle/>
          <a:p>
            <a:pPr algn="ctr"/>
            <a:r>
              <a:rPr lang="en-US" sz="2800" u="sng" dirty="0"/>
              <a:t>Question 1</a:t>
            </a:r>
            <a:r>
              <a:rPr lang="en-US" sz="2800" dirty="0"/>
              <a:t>. Are these testable hypotheses?</a:t>
            </a:r>
          </a:p>
        </p:txBody>
      </p:sp>
      <p:sp>
        <p:nvSpPr>
          <p:cNvPr id="18" name="TextBox 17"/>
          <p:cNvSpPr txBox="1"/>
          <p:nvPr/>
        </p:nvSpPr>
        <p:spPr>
          <a:xfrm>
            <a:off x="5547360" y="2842852"/>
            <a:ext cx="4187952" cy="523220"/>
          </a:xfrm>
          <a:prstGeom prst="rect">
            <a:avLst/>
          </a:prstGeom>
          <a:noFill/>
        </p:spPr>
        <p:txBody>
          <a:bodyPr wrap="square" rtlCol="0">
            <a:spAutoFit/>
          </a:bodyPr>
          <a:lstStyle/>
          <a:p>
            <a:pPr algn="ctr"/>
            <a:r>
              <a:rPr lang="en-US" sz="2800" dirty="0"/>
              <a:t>Yes! Each one is a contrast.</a:t>
            </a:r>
          </a:p>
        </p:txBody>
      </p:sp>
      <p:sp>
        <p:nvSpPr>
          <p:cNvPr id="20" name="TextBox 19"/>
          <p:cNvSpPr txBox="1"/>
          <p:nvPr/>
        </p:nvSpPr>
        <p:spPr>
          <a:xfrm>
            <a:off x="5452872" y="4081365"/>
            <a:ext cx="4629912" cy="523220"/>
          </a:xfrm>
          <a:prstGeom prst="rect">
            <a:avLst/>
          </a:prstGeom>
          <a:noFill/>
        </p:spPr>
        <p:txBody>
          <a:bodyPr wrap="square" rtlCol="0">
            <a:spAutoFit/>
          </a:bodyPr>
          <a:lstStyle/>
          <a:p>
            <a:pPr algn="ctr"/>
            <a:r>
              <a:rPr lang="en-US" sz="2800" u="sng" dirty="0"/>
              <a:t>Question 2</a:t>
            </a:r>
            <a:r>
              <a:rPr lang="en-US" sz="2800" dirty="0"/>
              <a:t>. How do we set </a:t>
            </a:r>
            <a:r>
              <a:rPr lang="el-GR" sz="2800" dirty="0"/>
              <a:t>α</a:t>
            </a:r>
            <a:r>
              <a:rPr lang="en-US" sz="2800" dirty="0"/>
              <a:t>?</a:t>
            </a:r>
          </a:p>
        </p:txBody>
      </p:sp>
    </p:spTree>
    <p:extLst>
      <p:ext uri="{BB962C8B-B14F-4D97-AF65-F5344CB8AC3E}">
        <p14:creationId xmlns:p14="http://schemas.microsoft.com/office/powerpoint/2010/main" val="4206851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562365" y="1323398"/>
            <a:ext cx="3470148" cy="1646605"/>
          </a:xfrm>
          <a:prstGeom prst="rect">
            <a:avLst/>
          </a:prstGeom>
          <a:noFill/>
        </p:spPr>
        <p:txBody>
          <a:bodyPr wrap="square" rtlCol="0">
            <a:spAutoFit/>
          </a:bodyPr>
          <a:lstStyle/>
          <a:p>
            <a:pPr>
              <a:spcAft>
                <a:spcPts val="600"/>
              </a:spcAft>
            </a:pPr>
            <a:r>
              <a:rPr lang="en-US" sz="3200" dirty="0"/>
              <a:t>How do we test:</a:t>
            </a:r>
          </a:p>
          <a:p>
            <a:r>
              <a:rPr lang="en-US" sz="3200" dirty="0"/>
              <a:t>H</a:t>
            </a:r>
            <a:r>
              <a:rPr lang="en-US" sz="3200" baseline="-25000" dirty="0"/>
              <a:t>0</a:t>
            </a:r>
            <a:r>
              <a:rPr lang="en-US" sz="3200" dirty="0"/>
              <a:t>: </a:t>
            </a:r>
            <a:r>
              <a:rPr lang="el-GR" sz="3200" dirty="0"/>
              <a:t>μ</a:t>
            </a:r>
            <a:r>
              <a:rPr lang="en-US" sz="3200" dirty="0"/>
              <a:t> = 100</a:t>
            </a:r>
          </a:p>
          <a:p>
            <a:r>
              <a:rPr lang="en-US" sz="3200" dirty="0"/>
              <a:t>H</a:t>
            </a:r>
            <a:r>
              <a:rPr lang="en-US" sz="3200" baseline="-25000" dirty="0"/>
              <a:t>1</a:t>
            </a:r>
            <a:r>
              <a:rPr lang="en-US" sz="3200" dirty="0"/>
              <a:t>: </a:t>
            </a:r>
            <a:r>
              <a:rPr lang="el-GR" sz="3200" dirty="0"/>
              <a:t>μ</a:t>
            </a:r>
            <a:r>
              <a:rPr lang="en-US" sz="3200" dirty="0"/>
              <a:t> &gt; 100</a:t>
            </a:r>
          </a:p>
        </p:txBody>
      </p:sp>
      <p:sp>
        <p:nvSpPr>
          <p:cNvPr id="23" name="Rectangle 3"/>
          <p:cNvSpPr txBox="1">
            <a:spLocks noChangeArrowheads="1"/>
          </p:cNvSpPr>
          <p:nvPr/>
        </p:nvSpPr>
        <p:spPr>
          <a:xfrm>
            <a:off x="0" y="352422"/>
            <a:ext cx="12191999" cy="970976"/>
          </a:xfrm>
          <a:prstGeom prst="rect">
            <a:avLst/>
          </a:prstGeom>
          <a:effectLst>
            <a:outerShdw dist="50800" sx="1000" sy="1000" algn="ctr" rotWithShape="0">
              <a:srgbClr val="FFFF99"/>
            </a:outerShdw>
          </a:effectLst>
        </p:spPr>
        <p:txBody>
          <a:bodyPr vert="horz">
            <a:noAutofit/>
            <a:scene3d>
              <a:camera prst="orthographicFront"/>
              <a:lightRig rig="threePt" dir="t">
                <a:rot lat="0" lon="0" rev="17220000"/>
              </a:lightRig>
            </a:scene3d>
            <a:sp3d>
              <a:bevelT w="38100" h="38100"/>
            </a:sp3d>
          </a:bodyPr>
          <a:lstStyle/>
          <a:p>
            <a:pPr algn="ctr">
              <a:spcBef>
                <a:spcPct val="20000"/>
              </a:spcBef>
              <a:buClr>
                <a:prstClr val="white">
                  <a:shade val="95000"/>
                </a:prstClr>
              </a:buClr>
              <a:buSzPct val="65000"/>
              <a:defRPr/>
            </a:pPr>
            <a:r>
              <a:rPr lang="en-US" sz="4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Null hypothesis significance testing</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4DC47E5-7FF3-413B-82BE-9843C1831D9C}"/>
                  </a:ext>
                </a:extLst>
              </p:cNvPr>
              <p:cNvSpPr txBox="1"/>
              <p:nvPr/>
            </p:nvSpPr>
            <p:spPr>
              <a:xfrm>
                <a:off x="5365392" y="1542175"/>
                <a:ext cx="5990180" cy="1209049"/>
              </a:xfrm>
              <a:prstGeom prst="rect">
                <a:avLst/>
              </a:prstGeom>
              <a:noFill/>
            </p:spPr>
            <p:txBody>
              <a:bodyPr wrap="square" rtlCol="0">
                <a:spAutoFit/>
              </a:bodyPr>
              <a:lstStyle/>
              <a:p>
                <a:pPr>
                  <a:spcAft>
                    <a:spcPts val="600"/>
                  </a:spcAft>
                </a:pPr>
                <a:r>
                  <a:rPr lang="en-US" sz="3200" dirty="0"/>
                  <a:t>Find a statistic that estimates </a:t>
                </a:r>
                <a:r>
                  <a:rPr lang="el-GR" sz="3200" dirty="0"/>
                  <a:t>μ</a:t>
                </a:r>
                <a:r>
                  <a:rPr lang="en-US" sz="3200" dirty="0"/>
                  <a:t>:</a:t>
                </a:r>
              </a:p>
              <a:p>
                <a:pPr algn="ctr">
                  <a:spcAft>
                    <a:spcPts val="600"/>
                  </a:spcAft>
                </a:pPr>
                <a14:m>
                  <m:oMath xmlns:m="http://schemas.openxmlformats.org/officeDocument/2006/math">
                    <m:acc>
                      <m:accPr>
                        <m:chr m:val="̂"/>
                        <m:ctrlPr>
                          <a:rPr lang="en-US" sz="3200" i="1" smtClean="0">
                            <a:latin typeface="Cambria Math" panose="02040503050406030204" pitchFamily="18" charset="0"/>
                          </a:rPr>
                        </m:ctrlPr>
                      </m:accPr>
                      <m:e>
                        <m:r>
                          <a:rPr lang="en-US" sz="3200" i="1" smtClean="0">
                            <a:latin typeface="Cambria Math" panose="02040503050406030204" pitchFamily="18" charset="0"/>
                            <a:ea typeface="Cambria Math" panose="02040503050406030204" pitchFamily="18" charset="0"/>
                          </a:rPr>
                          <m:t>𝜇</m:t>
                        </m:r>
                      </m:e>
                    </m:acc>
                    <m:r>
                      <a:rPr lang="en-US" sz="3200" b="0" i="1" smtClean="0">
                        <a:latin typeface="Cambria Math" panose="02040503050406030204" pitchFamily="18" charset="0"/>
                      </a:rPr>
                      <m:t>=</m:t>
                    </m:r>
                    <m:bar>
                      <m:barPr>
                        <m:pos m:val="top"/>
                        <m:ctrlPr>
                          <a:rPr lang="en-US" sz="3200" b="0" i="1" smtClean="0">
                            <a:latin typeface="Cambria Math" panose="02040503050406030204" pitchFamily="18" charset="0"/>
                          </a:rPr>
                        </m:ctrlPr>
                      </m:barPr>
                      <m:e>
                        <m:r>
                          <a:rPr lang="en-US" sz="3200" b="0" i="1" smtClean="0">
                            <a:latin typeface="Cambria Math" panose="02040503050406030204" pitchFamily="18" charset="0"/>
                          </a:rPr>
                          <m:t>𝑋</m:t>
                        </m:r>
                      </m:e>
                    </m:bar>
                  </m:oMath>
                </a14:m>
                <a:r>
                  <a:rPr lang="en-US" sz="3200" dirty="0"/>
                  <a:t>, which leads to t test</a:t>
                </a:r>
              </a:p>
            </p:txBody>
          </p:sp>
        </mc:Choice>
        <mc:Fallback xmlns="">
          <p:sp>
            <p:nvSpPr>
              <p:cNvPr id="18" name="TextBox 17">
                <a:extLst>
                  <a:ext uri="{FF2B5EF4-FFF2-40B4-BE49-F238E27FC236}">
                    <a16:creationId xmlns:a16="http://schemas.microsoft.com/office/drawing/2014/main" id="{84DC47E5-7FF3-413B-82BE-9843C1831D9C}"/>
                  </a:ext>
                </a:extLst>
              </p:cNvPr>
              <p:cNvSpPr txBox="1">
                <a:spLocks noRot="1" noChangeAspect="1" noMove="1" noResize="1" noEditPoints="1" noAdjustHandles="1" noChangeArrowheads="1" noChangeShapeType="1" noTextEdit="1"/>
              </p:cNvSpPr>
              <p:nvPr/>
            </p:nvSpPr>
            <p:spPr>
              <a:xfrm>
                <a:off x="5365392" y="1542175"/>
                <a:ext cx="5990180" cy="1209049"/>
              </a:xfrm>
              <a:prstGeom prst="rect">
                <a:avLst/>
              </a:prstGeom>
              <a:blipFill>
                <a:blip r:embed="rId2"/>
                <a:stretch>
                  <a:fillRect l="-2543" t="-6566" b="-16162"/>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0EDE1725-C322-48B7-A166-F12C6AE612C4}"/>
              </a:ext>
            </a:extLst>
          </p:cNvPr>
          <p:cNvSpPr txBox="1"/>
          <p:nvPr/>
        </p:nvSpPr>
        <p:spPr>
          <a:xfrm>
            <a:off x="1562365" y="3429000"/>
            <a:ext cx="3470148" cy="1646605"/>
          </a:xfrm>
          <a:prstGeom prst="rect">
            <a:avLst/>
          </a:prstGeom>
          <a:noFill/>
        </p:spPr>
        <p:txBody>
          <a:bodyPr wrap="square" rtlCol="0">
            <a:spAutoFit/>
          </a:bodyPr>
          <a:lstStyle/>
          <a:p>
            <a:pPr>
              <a:spcAft>
                <a:spcPts val="600"/>
              </a:spcAft>
            </a:pPr>
            <a:r>
              <a:rPr lang="en-US" sz="3200" dirty="0"/>
              <a:t>How do we test:</a:t>
            </a:r>
          </a:p>
          <a:p>
            <a:r>
              <a:rPr lang="en-US" sz="3200" dirty="0"/>
              <a:t>H</a:t>
            </a:r>
            <a:r>
              <a:rPr lang="en-US" sz="3200" baseline="-25000" dirty="0"/>
              <a:t>0</a:t>
            </a:r>
            <a:r>
              <a:rPr lang="en-US" sz="3200" dirty="0"/>
              <a:t>: </a:t>
            </a:r>
            <a:r>
              <a:rPr lang="el-GR" sz="3200" dirty="0"/>
              <a:t>μ</a:t>
            </a:r>
            <a:r>
              <a:rPr lang="en-US" sz="3200" baseline="-25000" dirty="0"/>
              <a:t>1</a:t>
            </a:r>
            <a:r>
              <a:rPr lang="en-US" sz="3200" dirty="0"/>
              <a:t> = </a:t>
            </a:r>
            <a:r>
              <a:rPr lang="el-GR" sz="3200" dirty="0"/>
              <a:t>μ</a:t>
            </a:r>
            <a:r>
              <a:rPr lang="en-US" sz="3200" baseline="-25000" dirty="0"/>
              <a:t>2</a:t>
            </a:r>
            <a:r>
              <a:rPr lang="en-US" sz="3200" dirty="0"/>
              <a:t> </a:t>
            </a:r>
          </a:p>
          <a:p>
            <a:r>
              <a:rPr lang="en-US" sz="3200" dirty="0"/>
              <a:t>H</a:t>
            </a:r>
            <a:r>
              <a:rPr lang="en-US" sz="3200" baseline="-25000" dirty="0"/>
              <a:t>1</a:t>
            </a:r>
            <a:r>
              <a:rPr lang="en-US" sz="3200" dirty="0"/>
              <a:t>: </a:t>
            </a:r>
            <a:r>
              <a:rPr lang="el-GR" sz="3200" dirty="0"/>
              <a:t>μ</a:t>
            </a:r>
            <a:r>
              <a:rPr lang="en-US" sz="3200" baseline="-25000" dirty="0"/>
              <a:t>1</a:t>
            </a:r>
            <a:r>
              <a:rPr lang="en-US" sz="3200" dirty="0"/>
              <a:t> ≠ </a:t>
            </a:r>
            <a:r>
              <a:rPr lang="el-GR" sz="3200" dirty="0"/>
              <a:t>μ</a:t>
            </a:r>
            <a:r>
              <a:rPr lang="en-US" sz="3200" baseline="-25000" dirty="0"/>
              <a:t>2</a:t>
            </a:r>
            <a:r>
              <a:rPr lang="en-US" sz="3200" dirty="0"/>
              <a:t> </a:t>
            </a:r>
          </a:p>
        </p:txBody>
      </p:sp>
      <p:grpSp>
        <p:nvGrpSpPr>
          <p:cNvPr id="6" name="Group 5">
            <a:extLst>
              <a:ext uri="{FF2B5EF4-FFF2-40B4-BE49-F238E27FC236}">
                <a16:creationId xmlns:a16="http://schemas.microsoft.com/office/drawing/2014/main" id="{7443731B-048C-44BF-AA5E-590BE87BB8E4}"/>
              </a:ext>
            </a:extLst>
          </p:cNvPr>
          <p:cNvGrpSpPr/>
          <p:nvPr/>
        </p:nvGrpSpPr>
        <p:grpSpPr>
          <a:xfrm>
            <a:off x="5173130" y="3713693"/>
            <a:ext cx="6756599" cy="1077218"/>
            <a:chOff x="5173130" y="3713693"/>
            <a:chExt cx="6756599" cy="1077218"/>
          </a:xfrm>
        </p:grpSpPr>
        <p:sp>
          <p:nvSpPr>
            <p:cNvPr id="24" name="TextBox 23"/>
            <p:cNvSpPr txBox="1"/>
            <p:nvPr/>
          </p:nvSpPr>
          <p:spPr>
            <a:xfrm>
              <a:off x="5173130" y="3959915"/>
              <a:ext cx="4396740" cy="584775"/>
            </a:xfrm>
            <a:prstGeom prst="rect">
              <a:avLst/>
            </a:prstGeom>
            <a:noFill/>
          </p:spPr>
          <p:txBody>
            <a:bodyPr wrap="square" rtlCol="0">
              <a:spAutoFit/>
            </a:bodyPr>
            <a:lstStyle/>
            <a:p>
              <a:pPr>
                <a:spcAft>
                  <a:spcPts val="1800"/>
                </a:spcAft>
              </a:pPr>
              <a:r>
                <a:rPr lang="en-US" sz="3200" dirty="0"/>
                <a:t>Rewrite hypotheses as:</a:t>
              </a:r>
            </a:p>
          </p:txBody>
        </p:sp>
        <p:sp>
          <p:nvSpPr>
            <p:cNvPr id="27" name="TextBox 26">
              <a:extLst>
                <a:ext uri="{FF2B5EF4-FFF2-40B4-BE49-F238E27FC236}">
                  <a16:creationId xmlns:a16="http://schemas.microsoft.com/office/drawing/2014/main" id="{8A7C1DA4-75C9-4EC7-9B0A-1441CFB6045E}"/>
                </a:ext>
              </a:extLst>
            </p:cNvPr>
            <p:cNvSpPr txBox="1"/>
            <p:nvPr/>
          </p:nvSpPr>
          <p:spPr>
            <a:xfrm>
              <a:off x="9200084" y="3713693"/>
              <a:ext cx="2729645" cy="1077218"/>
            </a:xfrm>
            <a:prstGeom prst="rect">
              <a:avLst/>
            </a:prstGeom>
            <a:noFill/>
          </p:spPr>
          <p:txBody>
            <a:bodyPr wrap="square" rtlCol="0">
              <a:spAutoFit/>
            </a:bodyPr>
            <a:lstStyle/>
            <a:p>
              <a:r>
                <a:rPr lang="en-US" sz="3200" dirty="0"/>
                <a:t>H</a:t>
              </a:r>
              <a:r>
                <a:rPr lang="en-US" sz="3200" baseline="-25000" dirty="0"/>
                <a:t>0</a:t>
              </a:r>
              <a:r>
                <a:rPr lang="en-US" sz="3200" dirty="0"/>
                <a:t>: </a:t>
              </a:r>
              <a:r>
                <a:rPr lang="el-GR" sz="3200" dirty="0"/>
                <a:t>μ</a:t>
              </a:r>
              <a:r>
                <a:rPr lang="en-US" sz="3200" baseline="-25000" dirty="0"/>
                <a:t>1</a:t>
              </a:r>
              <a:r>
                <a:rPr lang="en-US" sz="3200" dirty="0"/>
                <a:t> – </a:t>
              </a:r>
              <a:r>
                <a:rPr lang="el-GR" sz="3200" dirty="0"/>
                <a:t>μ</a:t>
              </a:r>
              <a:r>
                <a:rPr lang="en-US" sz="3200" baseline="-25000" dirty="0"/>
                <a:t>2 </a:t>
              </a:r>
              <a:r>
                <a:rPr lang="en-US" sz="3200" dirty="0"/>
                <a:t>= 0 </a:t>
              </a:r>
            </a:p>
            <a:p>
              <a:r>
                <a:rPr lang="en-US" sz="3200" dirty="0"/>
                <a:t>H</a:t>
              </a:r>
              <a:r>
                <a:rPr lang="en-US" sz="3200" baseline="-25000" dirty="0"/>
                <a:t>1</a:t>
              </a:r>
              <a:r>
                <a:rPr lang="en-US" sz="3200" dirty="0"/>
                <a:t>: </a:t>
              </a:r>
              <a:r>
                <a:rPr lang="el-GR" sz="3200" dirty="0"/>
                <a:t>μ</a:t>
              </a:r>
              <a:r>
                <a:rPr lang="en-US" sz="3200" baseline="-25000" dirty="0"/>
                <a:t>1</a:t>
              </a:r>
              <a:r>
                <a:rPr lang="en-US" sz="3200" dirty="0"/>
                <a:t> – </a:t>
              </a:r>
              <a:r>
                <a:rPr lang="el-GR" sz="3200" dirty="0"/>
                <a:t>μ</a:t>
              </a:r>
              <a:r>
                <a:rPr lang="en-US" sz="3200" baseline="-25000" dirty="0"/>
                <a:t>2</a:t>
              </a:r>
              <a:r>
                <a:rPr lang="en-US" sz="3200" dirty="0"/>
                <a:t> ≠ 0</a:t>
              </a:r>
            </a:p>
          </p:txBody>
        </p: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077556B-2C66-4980-814F-CB74ED116192}"/>
                  </a:ext>
                </a:extLst>
              </p:cNvPr>
              <p:cNvSpPr txBox="1"/>
              <p:nvPr/>
            </p:nvSpPr>
            <p:spPr>
              <a:xfrm>
                <a:off x="4327451" y="5136916"/>
                <a:ext cx="7697971" cy="1254702"/>
              </a:xfrm>
              <a:prstGeom prst="rect">
                <a:avLst/>
              </a:prstGeom>
              <a:noFill/>
            </p:spPr>
            <p:txBody>
              <a:bodyPr wrap="square" rtlCol="0">
                <a:spAutoFit/>
              </a:bodyPr>
              <a:lstStyle/>
              <a:p>
                <a:pPr>
                  <a:spcAft>
                    <a:spcPts val="600"/>
                  </a:spcAft>
                </a:pPr>
                <a:r>
                  <a:rPr lang="en-US" sz="3200" dirty="0"/>
                  <a:t>Then find a statistic that estimates </a:t>
                </a:r>
                <a:r>
                  <a:rPr lang="el-GR" sz="3200" dirty="0"/>
                  <a:t>μ</a:t>
                </a:r>
                <a:r>
                  <a:rPr lang="en-US" sz="3200" baseline="-25000" dirty="0"/>
                  <a:t>1</a:t>
                </a:r>
                <a:r>
                  <a:rPr lang="en-US" sz="3200" dirty="0"/>
                  <a:t> – </a:t>
                </a:r>
                <a:r>
                  <a:rPr lang="el-GR" sz="3200" dirty="0"/>
                  <a:t>μ</a:t>
                </a:r>
                <a:r>
                  <a:rPr lang="en-US" sz="3200" baseline="-25000" dirty="0"/>
                  <a:t>2</a:t>
                </a:r>
                <a:r>
                  <a:rPr lang="en-US" sz="3200" dirty="0"/>
                  <a:t>:</a:t>
                </a:r>
              </a:p>
              <a:p>
                <a:pPr algn="ctr">
                  <a:spcAft>
                    <a:spcPts val="600"/>
                  </a:spcAft>
                </a:pPr>
                <a14:m>
                  <m:oMath xmlns:m="http://schemas.openxmlformats.org/officeDocument/2006/math">
                    <m:acc>
                      <m:accPr>
                        <m:chr m:val="̂"/>
                        <m:ctrlPr>
                          <a:rPr lang="en-US" sz="3200" i="1" smtClean="0">
                            <a:latin typeface="Cambria Math" panose="02040503050406030204" pitchFamily="18" charset="0"/>
                          </a:rPr>
                        </m:ctrlPr>
                      </m:accPr>
                      <m:e>
                        <m:sSub>
                          <m:sSubPr>
                            <m:ctrlPr>
                              <a:rPr lang="en-US" sz="3200" i="1">
                                <a:latin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𝜇</m:t>
                            </m:r>
                          </m:e>
                          <m:sub>
                            <m:r>
                              <a:rPr lang="en-US" sz="3200" i="1">
                                <a:latin typeface="Cambria Math" panose="02040503050406030204" pitchFamily="18" charset="0"/>
                              </a:rPr>
                              <m:t>1</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𝜇</m:t>
                            </m:r>
                          </m:e>
                          <m:sub>
                            <m:r>
                              <a:rPr lang="en-US" sz="3200" i="1">
                                <a:latin typeface="Cambria Math" panose="02040503050406030204" pitchFamily="18" charset="0"/>
                              </a:rPr>
                              <m:t>2</m:t>
                            </m:r>
                          </m:sub>
                        </m:sSub>
                      </m:e>
                    </m:acc>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bar>
                          <m:barPr>
                            <m:pos m:val="top"/>
                            <m:ctrlPr>
                              <a:rPr lang="en-US" sz="3200" i="1">
                                <a:latin typeface="Cambria Math" panose="02040503050406030204" pitchFamily="18" charset="0"/>
                              </a:rPr>
                            </m:ctrlPr>
                          </m:barPr>
                          <m:e>
                            <m:r>
                              <a:rPr lang="en-US" sz="3200" i="1">
                                <a:latin typeface="Cambria Math" panose="02040503050406030204" pitchFamily="18" charset="0"/>
                              </a:rPr>
                              <m:t>𝑋</m:t>
                            </m:r>
                          </m:e>
                        </m:ba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oMath>
                </a14:m>
                <a:r>
                  <a:rPr lang="en-US" sz="3200" dirty="0"/>
                  <a:t> </a:t>
                </a:r>
                <a14:m>
                  <m:oMath xmlns:m="http://schemas.openxmlformats.org/officeDocument/2006/math">
                    <m:sSub>
                      <m:sSubPr>
                        <m:ctrlPr>
                          <a:rPr lang="en-US" sz="3200" i="1" smtClean="0">
                            <a:latin typeface="Cambria Math" panose="02040503050406030204" pitchFamily="18" charset="0"/>
                          </a:rPr>
                        </m:ctrlPr>
                      </m:sSubPr>
                      <m:e>
                        <m:bar>
                          <m:barPr>
                            <m:pos m:val="top"/>
                            <m:ctrlPr>
                              <a:rPr lang="en-US" sz="3200" i="1">
                                <a:latin typeface="Cambria Math" panose="02040503050406030204" pitchFamily="18" charset="0"/>
                              </a:rPr>
                            </m:ctrlPr>
                          </m:barPr>
                          <m:e>
                            <m:r>
                              <a:rPr lang="en-US" sz="3200" i="1">
                                <a:latin typeface="Cambria Math" panose="02040503050406030204" pitchFamily="18" charset="0"/>
                              </a:rPr>
                              <m:t>𝑋</m:t>
                            </m:r>
                          </m:e>
                        </m:bar>
                      </m:e>
                      <m:sub>
                        <m:r>
                          <a:rPr lang="en-US" sz="3200" b="0" i="1" smtClean="0">
                            <a:latin typeface="Cambria Math" panose="02040503050406030204" pitchFamily="18" charset="0"/>
                          </a:rPr>
                          <m:t>2</m:t>
                        </m:r>
                      </m:sub>
                    </m:sSub>
                  </m:oMath>
                </a14:m>
                <a:r>
                  <a:rPr lang="en-US" sz="3200" dirty="0"/>
                  <a:t>, which leads to t test</a:t>
                </a:r>
              </a:p>
            </p:txBody>
          </p:sp>
        </mc:Choice>
        <mc:Fallback xmlns="">
          <p:sp>
            <p:nvSpPr>
              <p:cNvPr id="28" name="TextBox 27">
                <a:extLst>
                  <a:ext uri="{FF2B5EF4-FFF2-40B4-BE49-F238E27FC236}">
                    <a16:creationId xmlns:a16="http://schemas.microsoft.com/office/drawing/2014/main" id="{8077556B-2C66-4980-814F-CB74ED116192}"/>
                  </a:ext>
                </a:extLst>
              </p:cNvPr>
              <p:cNvSpPr txBox="1">
                <a:spLocks noRot="1" noChangeAspect="1" noMove="1" noResize="1" noEditPoints="1" noAdjustHandles="1" noChangeArrowheads="1" noChangeShapeType="1" noTextEdit="1"/>
              </p:cNvSpPr>
              <p:nvPr/>
            </p:nvSpPr>
            <p:spPr>
              <a:xfrm>
                <a:off x="4327451" y="5136916"/>
                <a:ext cx="7697971" cy="1254702"/>
              </a:xfrm>
              <a:prstGeom prst="rect">
                <a:avLst/>
              </a:prstGeom>
              <a:blipFill>
                <a:blip r:embed="rId3"/>
                <a:stretch>
                  <a:fillRect l="-2059" t="-6341" b="-12195"/>
                </a:stretch>
              </a:blipFill>
            </p:spPr>
            <p:txBody>
              <a:bodyPr/>
              <a:lstStyle/>
              <a:p>
                <a:r>
                  <a:rPr lang="en-US">
                    <a:noFill/>
                  </a:rPr>
                  <a:t> </a:t>
                </a:r>
              </a:p>
            </p:txBody>
          </p:sp>
        </mc:Fallback>
      </mc:AlternateContent>
    </p:spTree>
    <p:extLst>
      <p:ext uri="{BB962C8B-B14F-4D97-AF65-F5344CB8AC3E}">
        <p14:creationId xmlns:p14="http://schemas.microsoft.com/office/powerpoint/2010/main" val="3359560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936748" y="1127858"/>
            <a:ext cx="6204204" cy="2477601"/>
          </a:xfrm>
          <a:prstGeom prst="rect">
            <a:avLst/>
          </a:prstGeom>
          <a:noFill/>
        </p:spPr>
        <p:txBody>
          <a:bodyPr wrap="square" rtlCol="0">
            <a:spAutoFit/>
          </a:bodyPr>
          <a:lstStyle/>
          <a:p>
            <a:pPr algn="ctr"/>
            <a:r>
              <a:rPr lang="en-US" sz="2800" dirty="0"/>
              <a:t>Let </a:t>
            </a:r>
            <a:r>
              <a:rPr lang="el-GR" sz="2800" dirty="0"/>
              <a:t>α</a:t>
            </a:r>
            <a:r>
              <a:rPr lang="en-US" sz="2800" baseline="-25000" dirty="0"/>
              <a:t>t</a:t>
            </a:r>
            <a:r>
              <a:rPr lang="en-US" sz="2800" dirty="0"/>
              <a:t> = </a:t>
            </a:r>
            <a:r>
              <a:rPr lang="el-GR" sz="2800" dirty="0"/>
              <a:t>α</a:t>
            </a:r>
            <a:r>
              <a:rPr lang="en-US" sz="2800" dirty="0"/>
              <a:t> level on each individual test</a:t>
            </a:r>
          </a:p>
          <a:p>
            <a:pPr algn="ctr">
              <a:spcAft>
                <a:spcPts val="1800"/>
              </a:spcAft>
            </a:pPr>
            <a:r>
              <a:rPr lang="en-US" sz="2800" dirty="0"/>
              <a:t>(probability of a Type I error on each test)</a:t>
            </a:r>
          </a:p>
          <a:p>
            <a:pPr algn="ctr"/>
            <a:r>
              <a:rPr lang="en-US" sz="2800" dirty="0"/>
              <a:t> </a:t>
            </a:r>
            <a:r>
              <a:rPr lang="el-GR" sz="2800" dirty="0"/>
              <a:t>α</a:t>
            </a:r>
            <a:r>
              <a:rPr lang="en-US" sz="2800" baseline="-25000" dirty="0"/>
              <a:t>E</a:t>
            </a:r>
            <a:r>
              <a:rPr lang="en-US" sz="2800" dirty="0"/>
              <a:t> = experiment-wise </a:t>
            </a:r>
            <a:r>
              <a:rPr lang="el-GR" sz="2800" dirty="0"/>
              <a:t>α</a:t>
            </a:r>
            <a:r>
              <a:rPr lang="en-US" sz="2800" dirty="0"/>
              <a:t> level</a:t>
            </a:r>
          </a:p>
          <a:p>
            <a:pPr algn="ctr"/>
            <a:r>
              <a:rPr lang="en-US" sz="2800" dirty="0"/>
              <a:t>(probability of at least one Type I error</a:t>
            </a:r>
          </a:p>
          <a:p>
            <a:pPr algn="ctr">
              <a:spcAft>
                <a:spcPts val="2400"/>
              </a:spcAft>
            </a:pPr>
            <a:r>
              <a:rPr lang="en-US" sz="2800" dirty="0"/>
              <a:t> in the family of tests)</a:t>
            </a:r>
          </a:p>
        </p:txBody>
      </p:sp>
      <p:sp>
        <p:nvSpPr>
          <p:cNvPr id="6" name="Rectangle 3"/>
          <p:cNvSpPr txBox="1">
            <a:spLocks noChangeArrowheads="1"/>
          </p:cNvSpPr>
          <p:nvPr/>
        </p:nvSpPr>
        <p:spPr>
          <a:xfrm>
            <a:off x="1524000" y="107542"/>
            <a:ext cx="9144000" cy="759725"/>
          </a:xfrm>
          <a:prstGeom prst="rect">
            <a:avLst/>
          </a:prstGeom>
          <a:effectLst>
            <a:outerShdw dist="50800" sx="1000" sy="1000" algn="ctr" rotWithShape="0">
              <a:srgbClr val="FFFF99"/>
            </a:outerShdw>
          </a:effectLst>
        </p:spPr>
        <p:txBody>
          <a:bodyPr vert="horz">
            <a:noAutofit/>
            <a:scene3d>
              <a:camera prst="orthographicFront"/>
              <a:lightRig rig="threePt" dir="t">
                <a:rot lat="0" lon="0" rev="17220000"/>
              </a:lightRig>
            </a:scene3d>
            <a:sp3d>
              <a:bevelT w="38100" h="38100"/>
            </a:sp3d>
          </a:bodyPr>
          <a:lstStyle/>
          <a:p>
            <a:pPr algn="ctr">
              <a:spcBef>
                <a:spcPct val="20000"/>
              </a:spcBef>
              <a:buClr>
                <a:prstClr val="white">
                  <a:shade val="95000"/>
                </a:prstClr>
              </a:buClr>
              <a:buSzPct val="65000"/>
              <a:defRPr/>
            </a:pPr>
            <a:r>
              <a:rPr lang="en-US" sz="4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Multiple Comparisons Problem</a:t>
            </a:r>
          </a:p>
        </p:txBody>
      </p:sp>
      <p:sp>
        <p:nvSpPr>
          <p:cNvPr id="2" name="TextBox 1"/>
          <p:cNvSpPr txBox="1"/>
          <p:nvPr/>
        </p:nvSpPr>
        <p:spPr>
          <a:xfrm>
            <a:off x="2788158" y="3866050"/>
            <a:ext cx="6501384" cy="954107"/>
          </a:xfrm>
          <a:prstGeom prst="rect">
            <a:avLst/>
          </a:prstGeom>
          <a:noFill/>
        </p:spPr>
        <p:txBody>
          <a:bodyPr wrap="square" rtlCol="0">
            <a:spAutoFit/>
          </a:bodyPr>
          <a:lstStyle/>
          <a:p>
            <a:pPr algn="ctr"/>
            <a:r>
              <a:rPr lang="en-US" sz="2800" dirty="0">
                <a:solidFill>
                  <a:srgbClr val="FF0000"/>
                </a:solidFill>
              </a:rPr>
              <a:t>Problem: Choose a value for </a:t>
            </a:r>
            <a:r>
              <a:rPr lang="el-GR" sz="2800" dirty="0">
                <a:solidFill>
                  <a:srgbClr val="FF0000"/>
                </a:solidFill>
              </a:rPr>
              <a:t>α</a:t>
            </a:r>
            <a:r>
              <a:rPr lang="en-US" sz="2800" baseline="-25000" dirty="0">
                <a:solidFill>
                  <a:srgbClr val="FF0000"/>
                </a:solidFill>
              </a:rPr>
              <a:t>t</a:t>
            </a:r>
            <a:r>
              <a:rPr lang="en-US" sz="2800" dirty="0">
                <a:solidFill>
                  <a:srgbClr val="FF0000"/>
                </a:solidFill>
              </a:rPr>
              <a:t> that guarantees </a:t>
            </a:r>
            <a:r>
              <a:rPr lang="el-GR" sz="2800" dirty="0">
                <a:solidFill>
                  <a:srgbClr val="FF0000"/>
                </a:solidFill>
              </a:rPr>
              <a:t>α</a:t>
            </a:r>
            <a:r>
              <a:rPr lang="en-US" sz="2800" baseline="-25000" dirty="0">
                <a:solidFill>
                  <a:srgbClr val="FF0000"/>
                </a:solidFill>
              </a:rPr>
              <a:t>E</a:t>
            </a:r>
            <a:r>
              <a:rPr lang="en-US" sz="2800" dirty="0">
                <a:solidFill>
                  <a:srgbClr val="FF0000"/>
                </a:solidFill>
              </a:rPr>
              <a:t> has some desired value.  </a:t>
            </a:r>
          </a:p>
        </p:txBody>
      </p:sp>
    </p:spTree>
    <p:extLst>
      <p:ext uri="{BB962C8B-B14F-4D97-AF65-F5344CB8AC3E}">
        <p14:creationId xmlns:p14="http://schemas.microsoft.com/office/powerpoint/2010/main" val="3840990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748464" y="872064"/>
            <a:ext cx="10812544" cy="830997"/>
          </a:xfrm>
          <a:prstGeom prst="rect">
            <a:avLst/>
          </a:prstGeom>
          <a:noFill/>
        </p:spPr>
        <p:txBody>
          <a:bodyPr wrap="square" rtlCol="0">
            <a:spAutoFit/>
          </a:bodyPr>
          <a:lstStyle/>
          <a:p>
            <a:r>
              <a:rPr lang="en-US" sz="2400" dirty="0">
                <a:latin typeface="Cambria" panose="02040503050406030204" pitchFamily="18" charset="0"/>
                <a:ea typeface="Cambria" panose="02040503050406030204" pitchFamily="18" charset="0"/>
              </a:rPr>
              <a:t>Assume we have </a:t>
            </a:r>
            <a:r>
              <a:rPr lang="en-US" sz="2400" i="1" dirty="0">
                <a:latin typeface="Cambria" panose="02040503050406030204" pitchFamily="18" charset="0"/>
                <a:ea typeface="Cambria" panose="02040503050406030204" pitchFamily="18" charset="0"/>
              </a:rPr>
              <a:t>m</a:t>
            </a:r>
            <a:r>
              <a:rPr lang="en-US" sz="2400" dirty="0">
                <a:latin typeface="Cambria" panose="02040503050406030204" pitchFamily="18" charset="0"/>
                <a:ea typeface="Cambria" panose="02040503050406030204" pitchFamily="18" charset="0"/>
              </a:rPr>
              <a:t> tests to perform and the outcome of each test is independent of the outcome of all other tests. Suppose the null hypothesis is true in all </a:t>
            </a:r>
            <a:r>
              <a:rPr lang="en-US" sz="2400" i="1" dirty="0">
                <a:latin typeface="Cambria" panose="02040503050406030204" pitchFamily="18" charset="0"/>
                <a:ea typeface="Cambria" panose="02040503050406030204" pitchFamily="18" charset="0"/>
              </a:rPr>
              <a:t>m</a:t>
            </a:r>
            <a:r>
              <a:rPr lang="en-US" sz="2400" dirty="0">
                <a:latin typeface="Cambria" panose="02040503050406030204" pitchFamily="18" charset="0"/>
                <a:ea typeface="Cambria" panose="02040503050406030204" pitchFamily="18" charset="0"/>
              </a:rPr>
              <a:t> tests.</a:t>
            </a:r>
          </a:p>
        </p:txBody>
      </p:sp>
      <p:sp>
        <p:nvSpPr>
          <p:cNvPr id="6" name="Rectangle 3"/>
          <p:cNvSpPr txBox="1">
            <a:spLocks noChangeArrowheads="1"/>
          </p:cNvSpPr>
          <p:nvPr/>
        </p:nvSpPr>
        <p:spPr>
          <a:xfrm>
            <a:off x="1524000" y="107542"/>
            <a:ext cx="9144000" cy="759725"/>
          </a:xfrm>
          <a:prstGeom prst="rect">
            <a:avLst/>
          </a:prstGeom>
          <a:effectLst>
            <a:outerShdw dist="50800" sx="1000" sy="1000" algn="ctr" rotWithShape="0">
              <a:srgbClr val="FFFF99"/>
            </a:outerShdw>
          </a:effectLst>
        </p:spPr>
        <p:txBody>
          <a:bodyPr vert="horz">
            <a:noAutofit/>
            <a:scene3d>
              <a:camera prst="orthographicFront"/>
              <a:lightRig rig="threePt" dir="t">
                <a:rot lat="0" lon="0" rev="17220000"/>
              </a:lightRig>
            </a:scene3d>
            <a:sp3d>
              <a:bevelT w="38100" h="38100"/>
            </a:sp3d>
          </a:bodyPr>
          <a:lstStyle/>
          <a:p>
            <a:pPr algn="ctr">
              <a:spcBef>
                <a:spcPct val="20000"/>
              </a:spcBef>
              <a:buClr>
                <a:prstClr val="white">
                  <a:shade val="95000"/>
                </a:prstClr>
              </a:buClr>
              <a:buSzPct val="65000"/>
              <a:defRPr/>
            </a:pPr>
            <a:r>
              <a:rPr lang="en-US" sz="3600" dirty="0" err="1">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Sidak</a:t>
            </a:r>
            <a:r>
              <a:rPr lang="en-US" sz="36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 Correction for Multiple Comparisons</a:t>
            </a:r>
          </a:p>
        </p:txBody>
      </p:sp>
      <p:grpSp>
        <p:nvGrpSpPr>
          <p:cNvPr id="21" name="Group 20">
            <a:extLst>
              <a:ext uri="{FF2B5EF4-FFF2-40B4-BE49-F238E27FC236}">
                <a16:creationId xmlns:a16="http://schemas.microsoft.com/office/drawing/2014/main" id="{4775234A-4B94-4B4F-A6E0-086D81B3CB47}"/>
              </a:ext>
            </a:extLst>
          </p:cNvPr>
          <p:cNvGrpSpPr/>
          <p:nvPr/>
        </p:nvGrpSpPr>
        <p:grpSpPr>
          <a:xfrm>
            <a:off x="1836899" y="2676549"/>
            <a:ext cx="8199882" cy="1073824"/>
            <a:chOff x="1836899" y="2676549"/>
            <a:chExt cx="8199882" cy="1073824"/>
          </a:xfrm>
        </p:grpSpPr>
        <p:sp>
          <p:nvSpPr>
            <p:cNvPr id="2" name="TextBox 1"/>
            <p:cNvSpPr txBox="1"/>
            <p:nvPr/>
          </p:nvSpPr>
          <p:spPr>
            <a:xfrm>
              <a:off x="1836899" y="2676549"/>
              <a:ext cx="8199882" cy="461665"/>
            </a:xfrm>
            <a:prstGeom prst="rect">
              <a:avLst/>
            </a:prstGeom>
            <a:noFill/>
          </p:spPr>
          <p:txBody>
            <a:bodyPr wrap="square" rtlCol="0">
              <a:spAutoFit/>
            </a:bodyPr>
            <a:lstStyle/>
            <a:p>
              <a:pPr algn="ctr"/>
              <a:r>
                <a:rPr lang="en-US" sz="2400" dirty="0">
                  <a:latin typeface="Cambria" panose="02040503050406030204" pitchFamily="18" charset="0"/>
                  <a:ea typeface="Cambria" panose="02040503050406030204" pitchFamily="18" charset="0"/>
                </a:rPr>
                <a:t>So the probability that all </a:t>
              </a:r>
              <a:r>
                <a:rPr lang="en-US" sz="2400" i="1" dirty="0">
                  <a:latin typeface="Cambria" panose="02040503050406030204" pitchFamily="18" charset="0"/>
                  <a:ea typeface="Cambria" panose="02040503050406030204" pitchFamily="18" charset="0"/>
                </a:rPr>
                <a:t>m</a:t>
              </a:r>
              <a:r>
                <a:rPr lang="en-US" sz="2400" dirty="0">
                  <a:latin typeface="Cambria" panose="02040503050406030204" pitchFamily="18" charset="0"/>
                  <a:ea typeface="Cambria" panose="02040503050406030204" pitchFamily="18" charset="0"/>
                </a:rPr>
                <a:t> tests are correct is:</a:t>
              </a:r>
            </a:p>
          </p:txBody>
        </p:sp>
        <mc:AlternateContent xmlns:mc="http://schemas.openxmlformats.org/markup-compatibility/2006" xmlns:a14="http://schemas.microsoft.com/office/drawing/2010/main">
          <mc:Choice Requires="a14">
            <p:sp>
              <p:nvSpPr>
                <p:cNvPr id="3" name="Object 2"/>
                <p:cNvSpPr txBox="1"/>
                <p:nvPr/>
              </p:nvSpPr>
              <p:spPr>
                <a:xfrm>
                  <a:off x="3409949" y="3164586"/>
                  <a:ext cx="3933532" cy="585787"/>
                </a:xfrm>
                <a:prstGeom prst="rect">
                  <a:avLst/>
                </a:prstGeom>
              </p:spPr>
              <p:txBody>
                <a:bodyPr>
                  <a:normAutofit/>
                </a:bodyPr>
                <a:lstStyle/>
                <a:p>
                  <a:pPr/>
                  <a14:m>
                    <m:oMathPara xmlns:m="http://schemas.openxmlformats.org/officeDocument/2006/math">
                      <m:oMathParaPr>
                        <m:jc m:val="centerGroup"/>
                      </m:oMathParaPr>
                      <m:oMath xmlns:m="http://schemas.openxmlformats.org/officeDocument/2006/math">
                        <m:r>
                          <a:rPr lang="en-US" sz="2400" i="1">
                            <a:solidFill>
                              <a:srgbClr val="000000"/>
                            </a:solidFill>
                            <a:latin typeface="Cambria Math" panose="02040503050406030204" pitchFamily="18" charset="0"/>
                          </a:rPr>
                          <m:t>𝑃</m:t>
                        </m:r>
                        <m:r>
                          <a:rPr lang="en-US" sz="2400" i="1">
                            <a:solidFill>
                              <a:srgbClr val="000000"/>
                            </a:solidFill>
                            <a:latin typeface="Cambria Math" panose="02040503050406030204" pitchFamily="18" charset="0"/>
                          </a:rPr>
                          <m:t>(</m:t>
                        </m:r>
                        <m:r>
                          <m:rPr>
                            <m:nor/>
                          </m:rPr>
                          <a:rPr lang="en-US" sz="2400" i="0">
                            <a:solidFill>
                              <a:srgbClr val="000000"/>
                            </a:solidFill>
                            <a:latin typeface="Cambria Math" panose="02040503050406030204" pitchFamily="18" charset="0"/>
                          </a:rPr>
                          <m:t>all</m:t>
                        </m:r>
                        <m:r>
                          <m:rPr>
                            <m:nor/>
                          </m:rPr>
                          <a:rPr lang="en-US" sz="2400" i="0">
                            <a:solidFill>
                              <a:srgbClr val="000000"/>
                            </a:solidFill>
                            <a:latin typeface="Cambria Math" panose="02040503050406030204" pitchFamily="18" charset="0"/>
                          </a:rPr>
                          <m:t> </m:t>
                        </m:r>
                        <m:r>
                          <a:rPr lang="en-US" sz="2400" i="1">
                            <a:solidFill>
                              <a:srgbClr val="000000"/>
                            </a:solidFill>
                            <a:latin typeface="Cambria Math" panose="02040503050406030204" pitchFamily="18" charset="0"/>
                          </a:rPr>
                          <m:t>𝑚</m:t>
                        </m:r>
                        <m:r>
                          <m:rPr>
                            <m:nor/>
                          </m:rPr>
                          <a:rPr lang="en-US" sz="2400" i="0">
                            <a:solidFill>
                              <a:srgbClr val="000000"/>
                            </a:solidFill>
                            <a:latin typeface="Cambria Math" panose="02040503050406030204" pitchFamily="18" charset="0"/>
                          </a:rPr>
                          <m:t> </m:t>
                        </m:r>
                        <m:r>
                          <m:rPr>
                            <m:nor/>
                          </m:rPr>
                          <a:rPr lang="en-US" sz="2400" i="0">
                            <a:solidFill>
                              <a:srgbClr val="000000"/>
                            </a:solidFill>
                            <a:latin typeface="Cambria Math" panose="02040503050406030204" pitchFamily="18" charset="0"/>
                          </a:rPr>
                          <m:t>tests</m:t>
                        </m:r>
                        <m:r>
                          <m:rPr>
                            <m:nor/>
                          </m:rPr>
                          <a:rPr lang="en-US" sz="2400" i="0">
                            <a:solidFill>
                              <a:srgbClr val="000000"/>
                            </a:solidFill>
                            <a:latin typeface="Cambria Math" panose="02040503050406030204" pitchFamily="18" charset="0"/>
                          </a:rPr>
                          <m:t> </m:t>
                        </m:r>
                        <m:r>
                          <m:rPr>
                            <m:nor/>
                          </m:rPr>
                          <a:rPr lang="en-US" sz="2400" i="0">
                            <a:solidFill>
                              <a:srgbClr val="000000"/>
                            </a:solidFill>
                            <a:latin typeface="Cambria Math" panose="02040503050406030204" pitchFamily="18" charset="0"/>
                          </a:rPr>
                          <m:t>are</m:t>
                        </m:r>
                        <m:r>
                          <m:rPr>
                            <m:nor/>
                          </m:rPr>
                          <a:rPr lang="en-US" sz="2400" i="0">
                            <a:solidFill>
                              <a:srgbClr val="000000"/>
                            </a:solidFill>
                            <a:latin typeface="Cambria Math" panose="02040503050406030204" pitchFamily="18" charset="0"/>
                          </a:rPr>
                          <m:t> </m:t>
                        </m:r>
                        <m:r>
                          <m:rPr>
                            <m:nor/>
                          </m:rPr>
                          <a:rPr lang="en-US" sz="2400" i="0">
                            <a:solidFill>
                              <a:srgbClr val="000000"/>
                            </a:solidFill>
                            <a:latin typeface="Cambria Math" panose="02040503050406030204" pitchFamily="18" charset="0"/>
                          </a:rPr>
                          <m:t>correct</m:t>
                        </m:r>
                        <m:r>
                          <a:rPr lang="en-US" sz="2400" i="1">
                            <a:solidFill>
                              <a:srgbClr val="000000"/>
                            </a:solidFill>
                            <a:latin typeface="Cambria Math" panose="02040503050406030204" pitchFamily="18" charset="0"/>
                          </a:rPr>
                          <m:t>)</m:t>
                        </m:r>
                        <m:r>
                          <a:rPr lang="en-US" sz="2400" i="0">
                            <a:solidFill>
                              <a:srgbClr val="000000"/>
                            </a:solidFill>
                            <a:latin typeface="Cambria Math" panose="02040503050406030204" pitchFamily="18" charset="0"/>
                          </a:rPr>
                          <m:t> </m:t>
                        </m:r>
                        <m:r>
                          <a:rPr lang="en-US" sz="2400" i="1">
                            <a:solidFill>
                              <a:srgbClr val="000000"/>
                            </a:solidFill>
                            <a:latin typeface="Cambria Math" panose="02040503050406030204" pitchFamily="18" charset="0"/>
                          </a:rPr>
                          <m:t>=</m:t>
                        </m:r>
                      </m:oMath>
                    </m:oMathPara>
                  </a14:m>
                  <a:endParaRPr lang="en-US" sz="2400" dirty="0"/>
                </a:p>
              </p:txBody>
            </p:sp>
          </mc:Choice>
          <mc:Fallback xmlns="">
            <p:sp>
              <p:nvSpPr>
                <p:cNvPr id="3" name="Object 2"/>
                <p:cNvSpPr txBox="1">
                  <a:spLocks noRot="1" noChangeAspect="1" noMove="1" noResize="1" noEditPoints="1" noAdjustHandles="1" noChangeArrowheads="1" noChangeShapeType="1" noTextEdit="1"/>
                </p:cNvSpPr>
                <p:nvPr/>
              </p:nvSpPr>
              <p:spPr>
                <a:xfrm>
                  <a:off x="3409949" y="3164586"/>
                  <a:ext cx="3933532" cy="585787"/>
                </a:xfrm>
                <a:prstGeom prst="rect">
                  <a:avLst/>
                </a:prstGeom>
                <a:blipFill>
                  <a:blip r:embed="rId2"/>
                  <a:stretch>
                    <a:fillRect/>
                  </a:stretch>
                </a:blipFill>
              </p:spPr>
              <p:txBody>
                <a:bodyPr/>
                <a:lstStyle/>
                <a:p>
                  <a:r>
                    <a:rPr lang="en-US">
                      <a:noFill/>
                    </a:rPr>
                    <a:t> </a:t>
                  </a:r>
                </a:p>
              </p:txBody>
            </p:sp>
          </mc:Fallback>
        </mc:AlternateContent>
      </p:grpSp>
      <p:grpSp>
        <p:nvGrpSpPr>
          <p:cNvPr id="22" name="Group 21">
            <a:extLst>
              <a:ext uri="{FF2B5EF4-FFF2-40B4-BE49-F238E27FC236}">
                <a16:creationId xmlns:a16="http://schemas.microsoft.com/office/drawing/2014/main" id="{6007852B-9B61-4A0B-8884-FC94D2A83E13}"/>
              </a:ext>
            </a:extLst>
          </p:cNvPr>
          <p:cNvGrpSpPr/>
          <p:nvPr/>
        </p:nvGrpSpPr>
        <p:grpSpPr>
          <a:xfrm>
            <a:off x="1496874" y="3951742"/>
            <a:ext cx="9198251" cy="1108042"/>
            <a:chOff x="1496874" y="3951742"/>
            <a:chExt cx="9198251" cy="1108042"/>
          </a:xfrm>
        </p:grpSpPr>
        <p:sp>
          <p:nvSpPr>
            <p:cNvPr id="7" name="TextBox 6"/>
            <p:cNvSpPr txBox="1"/>
            <p:nvPr/>
          </p:nvSpPr>
          <p:spPr>
            <a:xfrm>
              <a:off x="1496874" y="3951742"/>
              <a:ext cx="9198251" cy="461665"/>
            </a:xfrm>
            <a:prstGeom prst="rect">
              <a:avLst/>
            </a:prstGeom>
            <a:noFill/>
          </p:spPr>
          <p:txBody>
            <a:bodyPr wrap="square" rtlCol="0">
              <a:spAutoFit/>
            </a:bodyPr>
            <a:lstStyle/>
            <a:p>
              <a:pPr algn="ctr"/>
              <a:r>
                <a:rPr lang="en-US" sz="2400" dirty="0">
                  <a:latin typeface="Cambria" panose="02040503050406030204" pitchFamily="18" charset="0"/>
                  <a:ea typeface="Cambria" panose="02040503050406030204" pitchFamily="18" charset="0"/>
                </a:rPr>
                <a:t>Therefore, the probability of at least one error (i.e., </a:t>
              </a:r>
              <a:r>
                <a:rPr lang="el-GR" sz="2400" dirty="0">
                  <a:latin typeface="Cambria" panose="02040503050406030204" pitchFamily="18" charset="0"/>
                  <a:ea typeface="Cambria" panose="02040503050406030204" pitchFamily="18" charset="0"/>
                </a:rPr>
                <a:t>α</a:t>
              </a:r>
              <a:r>
                <a:rPr lang="en-US" sz="2400" baseline="-25000" dirty="0">
                  <a:latin typeface="Cambria" panose="02040503050406030204" pitchFamily="18" charset="0"/>
                  <a:ea typeface="Cambria" panose="02040503050406030204" pitchFamily="18" charset="0"/>
                </a:rPr>
                <a:t>E</a:t>
              </a:r>
              <a:r>
                <a:rPr lang="en-US" sz="2400" dirty="0">
                  <a:latin typeface="Cambria" panose="02040503050406030204" pitchFamily="18" charset="0"/>
                  <a:ea typeface="Cambria" panose="02040503050406030204" pitchFamily="18" charset="0"/>
                </a:rPr>
                <a:t>) equals:</a:t>
              </a:r>
            </a:p>
          </p:txBody>
        </p:sp>
        <mc:AlternateContent xmlns:mc="http://schemas.openxmlformats.org/markup-compatibility/2006" xmlns:a14="http://schemas.microsoft.com/office/drawing/2010/main">
          <mc:Choice Requires="a14">
            <p:sp>
              <p:nvSpPr>
                <p:cNvPr id="8" name="Object 7"/>
                <p:cNvSpPr txBox="1"/>
                <p:nvPr/>
              </p:nvSpPr>
              <p:spPr>
                <a:xfrm>
                  <a:off x="4879975" y="4473997"/>
                  <a:ext cx="983497" cy="585787"/>
                </a:xfrm>
                <a:prstGeom prst="rect">
                  <a:avLst/>
                </a:prstGeom>
              </p:spPr>
              <p:txBody>
                <a:bodyPr>
                  <a:normAutofit/>
                </a:bodyPr>
                <a:lstStyle/>
                <a:p>
                  <a:pPr/>
                  <a14:m>
                    <m:oMathPara xmlns:m="http://schemas.openxmlformats.org/officeDocument/2006/math">
                      <m:oMathParaPr>
                        <m:jc m:val="centerGroup"/>
                      </m:oMathParaPr>
                      <m:oMath xmlns:m="http://schemas.openxmlformats.org/officeDocument/2006/math">
                        <m:sSub>
                          <m:sSubPr>
                            <m:ctrlPr>
                              <a:rPr lang="en-US" sz="2400" i="1">
                                <a:solidFill>
                                  <a:srgbClr val="000000"/>
                                </a:solidFill>
                                <a:latin typeface="Cambria Math" panose="02040503050406030204" pitchFamily="18" charset="0"/>
                              </a:rPr>
                            </m:ctrlPr>
                          </m:sSubPr>
                          <m:e>
                            <m:r>
                              <m:rPr>
                                <m:sty m:val="p"/>
                              </m:rPr>
                              <a:rPr lang="en-US" sz="2400" i="0">
                                <a:solidFill>
                                  <a:srgbClr val="000000"/>
                                </a:solidFill>
                                <a:latin typeface="Cambria Math" panose="02040503050406030204" pitchFamily="18" charset="0"/>
                              </a:rPr>
                              <m:t>α</m:t>
                            </m:r>
                          </m:e>
                          <m:sub>
                            <m:r>
                              <m:rPr>
                                <m:sty m:val="p"/>
                              </m:rPr>
                              <a:rPr lang="en-US" sz="2400" i="0">
                                <a:solidFill>
                                  <a:srgbClr val="000000"/>
                                </a:solidFill>
                                <a:latin typeface="Cambria Math" panose="02040503050406030204" pitchFamily="18" charset="0"/>
                              </a:rPr>
                              <m:t>E</m:t>
                            </m:r>
                          </m:sub>
                        </m:sSub>
                        <m:r>
                          <a:rPr lang="en-US" sz="2400" i="0">
                            <a:solidFill>
                              <a:srgbClr val="000000"/>
                            </a:solidFill>
                            <a:latin typeface="Cambria Math" panose="02040503050406030204" pitchFamily="18" charset="0"/>
                          </a:rPr>
                          <m:t> </m:t>
                        </m:r>
                        <m:r>
                          <a:rPr lang="en-US" sz="2400" i="1">
                            <a:solidFill>
                              <a:srgbClr val="000000"/>
                            </a:solidFill>
                            <a:latin typeface="Cambria Math" panose="02040503050406030204" pitchFamily="18" charset="0"/>
                          </a:rPr>
                          <m:t>=</m:t>
                        </m:r>
                      </m:oMath>
                    </m:oMathPara>
                  </a14:m>
                  <a:endParaRPr lang="en-US" sz="2400" dirty="0"/>
                </a:p>
              </p:txBody>
            </p:sp>
          </mc:Choice>
          <mc:Fallback xmlns="">
            <p:sp>
              <p:nvSpPr>
                <p:cNvPr id="8" name="Object 7"/>
                <p:cNvSpPr txBox="1">
                  <a:spLocks noRot="1" noChangeAspect="1" noMove="1" noResize="1" noEditPoints="1" noAdjustHandles="1" noChangeArrowheads="1" noChangeShapeType="1" noTextEdit="1"/>
                </p:cNvSpPr>
                <p:nvPr/>
              </p:nvSpPr>
              <p:spPr>
                <a:xfrm>
                  <a:off x="4879975" y="4473997"/>
                  <a:ext cx="983497" cy="585787"/>
                </a:xfrm>
                <a:prstGeom prst="rect">
                  <a:avLst/>
                </a:prstGeom>
                <a:blipFill>
                  <a:blip r:embed="rId3"/>
                  <a:stretch>
                    <a:fillRect/>
                  </a:stretch>
                </a:blipFill>
              </p:spPr>
              <p:txBody>
                <a:bodyPr/>
                <a:lstStyle/>
                <a:p>
                  <a:r>
                    <a:rPr lang="en-US">
                      <a:noFill/>
                    </a:rPr>
                    <a:t> </a:t>
                  </a:r>
                </a:p>
              </p:txBody>
            </p:sp>
          </mc:Fallback>
        </mc:AlternateContent>
      </p:grpSp>
      <p:sp>
        <p:nvSpPr>
          <p:cNvPr id="11" name="TextBox 10">
            <a:extLst>
              <a:ext uri="{FF2B5EF4-FFF2-40B4-BE49-F238E27FC236}">
                <a16:creationId xmlns:a16="http://schemas.microsoft.com/office/drawing/2014/main" id="{C8A416E3-99D2-45DD-A7EF-C90DA1F60715}"/>
              </a:ext>
            </a:extLst>
          </p:cNvPr>
          <p:cNvSpPr txBox="1"/>
          <p:nvPr/>
        </p:nvSpPr>
        <p:spPr>
          <a:xfrm>
            <a:off x="1668789" y="1904430"/>
            <a:ext cx="6541957" cy="461665"/>
          </a:xfrm>
          <a:prstGeom prst="rect">
            <a:avLst/>
          </a:prstGeom>
          <a:noFill/>
        </p:spPr>
        <p:txBody>
          <a:bodyPr wrap="square" rtlCol="0">
            <a:spAutoFit/>
          </a:bodyPr>
          <a:lstStyle/>
          <a:p>
            <a:pPr algn="ctr"/>
            <a:r>
              <a:rPr lang="en-US" sz="2400" dirty="0">
                <a:latin typeface="Cambria" panose="02040503050406030204" pitchFamily="18" charset="0"/>
                <a:ea typeface="Cambria" panose="02040503050406030204" pitchFamily="18" charset="0"/>
              </a:rPr>
              <a:t>The probability that each single test is correct is:</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D81B073-1803-48B8-9B33-CB2BB6FFCEC2}"/>
                  </a:ext>
                </a:extLst>
              </p:cNvPr>
              <p:cNvSpPr txBox="1"/>
              <p:nvPr/>
            </p:nvSpPr>
            <p:spPr>
              <a:xfrm>
                <a:off x="8097624" y="1932710"/>
                <a:ext cx="139516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2400" i="1">
                              <a:latin typeface="Cambria Math" panose="02040503050406030204" pitchFamily="18" charset="0"/>
                              <a:ea typeface="Cambria" panose="02040503050406030204" pitchFamily="18" charset="0"/>
                            </a:rPr>
                          </m:ctrlPr>
                        </m:dPr>
                        <m:e>
                          <m:r>
                            <a:rPr lang="en-US" sz="2400" i="1">
                              <a:solidFill>
                                <a:srgbClr val="000000"/>
                              </a:solidFill>
                              <a:latin typeface="Cambria Math" panose="02040503050406030204" pitchFamily="18" charset="0"/>
                            </a:rPr>
                            <m:t>1−</m:t>
                          </m:r>
                          <m:sSub>
                            <m:sSubPr>
                              <m:ctrlPr>
                                <a:rPr lang="en-US" sz="2400" i="1">
                                  <a:solidFill>
                                    <a:srgbClr val="000000"/>
                                  </a:solidFill>
                                  <a:latin typeface="Cambria Math" panose="02040503050406030204" pitchFamily="18" charset="0"/>
                                </a:rPr>
                              </m:ctrlPr>
                            </m:sSubPr>
                            <m:e>
                              <m:r>
                                <m:rPr>
                                  <m:sty m:val="p"/>
                                </m:rPr>
                                <a:rPr lang="en-US" sz="2400">
                                  <a:solidFill>
                                    <a:srgbClr val="000000"/>
                                  </a:solidFill>
                                  <a:latin typeface="Cambria Math" panose="02040503050406030204" pitchFamily="18" charset="0"/>
                                </a:rPr>
                                <m:t>α</m:t>
                              </m:r>
                            </m:e>
                            <m:sub>
                              <m:r>
                                <m:rPr>
                                  <m:sty m:val="p"/>
                                </m:rPr>
                                <a:rPr lang="en-US" sz="2400">
                                  <a:solidFill>
                                    <a:srgbClr val="000000"/>
                                  </a:solidFill>
                                  <a:latin typeface="Cambria Math" panose="02040503050406030204" pitchFamily="18" charset="0"/>
                                </a:rPr>
                                <m:t>t</m:t>
                              </m:r>
                            </m:sub>
                          </m:sSub>
                        </m:e>
                      </m:d>
                    </m:oMath>
                  </m:oMathPara>
                </a14:m>
                <a:endParaRPr lang="en-US" sz="2400" dirty="0"/>
              </a:p>
            </p:txBody>
          </p:sp>
        </mc:Choice>
        <mc:Fallback xmlns="">
          <p:sp>
            <p:nvSpPr>
              <p:cNvPr id="16" name="TextBox 15">
                <a:extLst>
                  <a:ext uri="{FF2B5EF4-FFF2-40B4-BE49-F238E27FC236}">
                    <a16:creationId xmlns:a16="http://schemas.microsoft.com/office/drawing/2014/main" id="{AD81B073-1803-48B8-9B33-CB2BB6FFCEC2}"/>
                  </a:ext>
                </a:extLst>
              </p:cNvPr>
              <p:cNvSpPr txBox="1">
                <a:spLocks noRot="1" noChangeAspect="1" noMove="1" noResize="1" noEditPoints="1" noAdjustHandles="1" noChangeArrowheads="1" noChangeShapeType="1" noTextEdit="1"/>
              </p:cNvSpPr>
              <p:nvPr/>
            </p:nvSpPr>
            <p:spPr>
              <a:xfrm>
                <a:off x="8097624" y="1932710"/>
                <a:ext cx="1395167" cy="461665"/>
              </a:xfrm>
              <a:prstGeom prst="rect">
                <a:avLst/>
              </a:prstGeom>
              <a:blipFill>
                <a:blip r:embed="rId4"/>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9A9602D-96CD-4CB1-A400-B0CC6B66FA4E}"/>
                  </a:ext>
                </a:extLst>
              </p:cNvPr>
              <p:cNvSpPr txBox="1"/>
              <p:nvPr/>
            </p:nvSpPr>
            <p:spPr>
              <a:xfrm>
                <a:off x="7154944" y="3164586"/>
                <a:ext cx="15648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a:solidFill>
                            <a:srgbClr val="000000"/>
                          </a:solidFill>
                          <a:latin typeface="Cambria Math" panose="02040503050406030204" pitchFamily="18" charset="0"/>
                        </a:rPr>
                        <m:t>(1−</m:t>
                      </m:r>
                      <m:sSub>
                        <m:sSubPr>
                          <m:ctrlPr>
                            <a:rPr lang="en-US" sz="2400" i="1">
                              <a:solidFill>
                                <a:srgbClr val="000000"/>
                              </a:solidFill>
                              <a:latin typeface="Cambria Math" panose="02040503050406030204" pitchFamily="18" charset="0"/>
                            </a:rPr>
                          </m:ctrlPr>
                        </m:sSubPr>
                        <m:e>
                          <m:r>
                            <m:rPr>
                              <m:sty m:val="p"/>
                            </m:rPr>
                            <a:rPr lang="en-US" sz="2400">
                              <a:solidFill>
                                <a:srgbClr val="000000"/>
                              </a:solidFill>
                              <a:latin typeface="Cambria Math" panose="02040503050406030204" pitchFamily="18" charset="0"/>
                            </a:rPr>
                            <m:t>α</m:t>
                          </m:r>
                        </m:e>
                        <m:sub>
                          <m:r>
                            <m:rPr>
                              <m:sty m:val="p"/>
                            </m:rPr>
                            <a:rPr lang="en-US" sz="2400">
                              <a:solidFill>
                                <a:srgbClr val="000000"/>
                              </a:solidFill>
                              <a:latin typeface="Cambria Math" panose="02040503050406030204" pitchFamily="18" charset="0"/>
                            </a:rPr>
                            <m:t>t</m:t>
                          </m:r>
                        </m:sub>
                      </m:sSub>
                      <m:sSup>
                        <m:sSupPr>
                          <m:ctrlPr>
                            <a:rPr lang="en-US" sz="2400" i="1">
                              <a:solidFill>
                                <a:srgbClr val="000000"/>
                              </a:solidFill>
                              <a:latin typeface="Cambria Math" panose="02040503050406030204" pitchFamily="18" charset="0"/>
                            </a:rPr>
                          </m:ctrlPr>
                        </m:sSupPr>
                        <m:e>
                          <m:r>
                            <a:rPr lang="en-US" sz="2400" i="1">
                              <a:solidFill>
                                <a:srgbClr val="000000"/>
                              </a:solidFill>
                              <a:latin typeface="Cambria Math" panose="02040503050406030204" pitchFamily="18" charset="0"/>
                            </a:rPr>
                            <m:t>)</m:t>
                          </m:r>
                        </m:e>
                        <m:sup>
                          <m:r>
                            <a:rPr lang="en-US" sz="2400" i="1">
                              <a:solidFill>
                                <a:srgbClr val="000000"/>
                              </a:solidFill>
                              <a:latin typeface="Cambria Math" panose="02040503050406030204" pitchFamily="18" charset="0"/>
                            </a:rPr>
                            <m:t>𝑚</m:t>
                          </m:r>
                        </m:sup>
                      </m:sSup>
                    </m:oMath>
                  </m:oMathPara>
                </a14:m>
                <a:endParaRPr lang="en-US" sz="2400" dirty="0"/>
              </a:p>
            </p:txBody>
          </p:sp>
        </mc:Choice>
        <mc:Fallback xmlns="">
          <p:sp>
            <p:nvSpPr>
              <p:cNvPr id="17" name="TextBox 16">
                <a:extLst>
                  <a:ext uri="{FF2B5EF4-FFF2-40B4-BE49-F238E27FC236}">
                    <a16:creationId xmlns:a16="http://schemas.microsoft.com/office/drawing/2014/main" id="{C9A9602D-96CD-4CB1-A400-B0CC6B66FA4E}"/>
                  </a:ext>
                </a:extLst>
              </p:cNvPr>
              <p:cNvSpPr txBox="1">
                <a:spLocks noRot="1" noChangeAspect="1" noMove="1" noResize="1" noEditPoints="1" noAdjustHandles="1" noChangeArrowheads="1" noChangeShapeType="1" noTextEdit="1"/>
              </p:cNvSpPr>
              <p:nvPr/>
            </p:nvSpPr>
            <p:spPr>
              <a:xfrm>
                <a:off x="7154944" y="3164586"/>
                <a:ext cx="1564850" cy="461665"/>
              </a:xfrm>
              <a:prstGeom prst="rect">
                <a:avLst/>
              </a:prstGeom>
              <a:blipFill>
                <a:blip r:embed="rId5"/>
                <a:stretch>
                  <a:fillRect l="-391"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BC516A0-E220-4782-912F-D877E0F69D8C}"/>
                  </a:ext>
                </a:extLst>
              </p:cNvPr>
              <p:cNvSpPr txBox="1"/>
              <p:nvPr/>
            </p:nvSpPr>
            <p:spPr>
              <a:xfrm>
                <a:off x="5718927" y="4482703"/>
                <a:ext cx="237869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a:solidFill>
                            <a:srgbClr val="000000"/>
                          </a:solidFill>
                          <a:latin typeface="Cambria Math" panose="02040503050406030204" pitchFamily="18" charset="0"/>
                        </a:rPr>
                        <m:t>1−(1−</m:t>
                      </m:r>
                      <m:sSub>
                        <m:sSubPr>
                          <m:ctrlPr>
                            <a:rPr lang="en-US" sz="2400" i="1">
                              <a:solidFill>
                                <a:srgbClr val="000000"/>
                              </a:solidFill>
                              <a:latin typeface="Cambria Math" panose="02040503050406030204" pitchFamily="18" charset="0"/>
                            </a:rPr>
                          </m:ctrlPr>
                        </m:sSubPr>
                        <m:e>
                          <m:r>
                            <m:rPr>
                              <m:sty m:val="p"/>
                            </m:rPr>
                            <a:rPr lang="en-US" sz="2400">
                              <a:solidFill>
                                <a:srgbClr val="000000"/>
                              </a:solidFill>
                              <a:latin typeface="Cambria Math" panose="02040503050406030204" pitchFamily="18" charset="0"/>
                            </a:rPr>
                            <m:t>α</m:t>
                          </m:r>
                        </m:e>
                        <m:sub>
                          <m:r>
                            <m:rPr>
                              <m:sty m:val="p"/>
                            </m:rPr>
                            <a:rPr lang="en-US" sz="2400">
                              <a:solidFill>
                                <a:srgbClr val="000000"/>
                              </a:solidFill>
                              <a:latin typeface="Cambria Math" panose="02040503050406030204" pitchFamily="18" charset="0"/>
                            </a:rPr>
                            <m:t>t</m:t>
                          </m:r>
                        </m:sub>
                      </m:sSub>
                      <m:sSup>
                        <m:sSupPr>
                          <m:ctrlPr>
                            <a:rPr lang="en-US" sz="2400" i="1">
                              <a:solidFill>
                                <a:srgbClr val="000000"/>
                              </a:solidFill>
                              <a:latin typeface="Cambria Math" panose="02040503050406030204" pitchFamily="18" charset="0"/>
                            </a:rPr>
                          </m:ctrlPr>
                        </m:sSupPr>
                        <m:e>
                          <m:r>
                            <a:rPr lang="en-US" sz="2400" i="1">
                              <a:solidFill>
                                <a:srgbClr val="000000"/>
                              </a:solidFill>
                              <a:latin typeface="Cambria Math" panose="02040503050406030204" pitchFamily="18" charset="0"/>
                            </a:rPr>
                            <m:t>)</m:t>
                          </m:r>
                        </m:e>
                        <m:sup>
                          <m:r>
                            <a:rPr lang="en-US" sz="2400" i="1">
                              <a:solidFill>
                                <a:srgbClr val="000000"/>
                              </a:solidFill>
                              <a:latin typeface="Cambria Math" panose="02040503050406030204" pitchFamily="18" charset="0"/>
                            </a:rPr>
                            <m:t>𝑚</m:t>
                          </m:r>
                        </m:sup>
                      </m:sSup>
                    </m:oMath>
                  </m:oMathPara>
                </a14:m>
                <a:endParaRPr lang="en-US" sz="2400" dirty="0"/>
              </a:p>
            </p:txBody>
          </p:sp>
        </mc:Choice>
        <mc:Fallback xmlns="">
          <p:sp>
            <p:nvSpPr>
              <p:cNvPr id="18" name="TextBox 17">
                <a:extLst>
                  <a:ext uri="{FF2B5EF4-FFF2-40B4-BE49-F238E27FC236}">
                    <a16:creationId xmlns:a16="http://schemas.microsoft.com/office/drawing/2014/main" id="{1BC516A0-E220-4782-912F-D877E0F69D8C}"/>
                  </a:ext>
                </a:extLst>
              </p:cNvPr>
              <p:cNvSpPr txBox="1">
                <a:spLocks noRot="1" noChangeAspect="1" noMove="1" noResize="1" noEditPoints="1" noAdjustHandles="1" noChangeArrowheads="1" noChangeShapeType="1" noTextEdit="1"/>
              </p:cNvSpPr>
              <p:nvPr/>
            </p:nvSpPr>
            <p:spPr>
              <a:xfrm>
                <a:off x="5718927" y="4482703"/>
                <a:ext cx="2378697" cy="461665"/>
              </a:xfrm>
              <a:prstGeom prst="rect">
                <a:avLst/>
              </a:prstGeom>
              <a:blipFill>
                <a:blip r:embed="rId6"/>
                <a:stretch>
                  <a:fillRect b="-17105"/>
                </a:stretch>
              </a:blipFill>
            </p:spPr>
            <p:txBody>
              <a:bodyPr/>
              <a:lstStyle/>
              <a:p>
                <a:r>
                  <a:rPr lang="en-US">
                    <a:noFill/>
                  </a:rPr>
                  <a:t> </a:t>
                </a:r>
              </a:p>
            </p:txBody>
          </p:sp>
        </mc:Fallback>
      </mc:AlternateContent>
      <p:grpSp>
        <p:nvGrpSpPr>
          <p:cNvPr id="23" name="Group 22">
            <a:extLst>
              <a:ext uri="{FF2B5EF4-FFF2-40B4-BE49-F238E27FC236}">
                <a16:creationId xmlns:a16="http://schemas.microsoft.com/office/drawing/2014/main" id="{EC4317E1-68D2-4FDD-8EE5-3A6E7A5FB5B1}"/>
              </a:ext>
            </a:extLst>
          </p:cNvPr>
          <p:cNvGrpSpPr/>
          <p:nvPr/>
        </p:nvGrpSpPr>
        <p:grpSpPr>
          <a:xfrm>
            <a:off x="2054795" y="5290617"/>
            <a:ext cx="8199882" cy="1261012"/>
            <a:chOff x="2054795" y="5290617"/>
            <a:chExt cx="8199882" cy="1261012"/>
          </a:xfrm>
        </p:grpSpPr>
        <p:sp>
          <p:nvSpPr>
            <p:cNvPr id="9" name="TextBox 8"/>
            <p:cNvSpPr txBox="1"/>
            <p:nvPr/>
          </p:nvSpPr>
          <p:spPr>
            <a:xfrm>
              <a:off x="2054795" y="5290617"/>
              <a:ext cx="8199882" cy="461665"/>
            </a:xfrm>
            <a:prstGeom prst="rect">
              <a:avLst/>
            </a:prstGeom>
            <a:noFill/>
          </p:spPr>
          <p:txBody>
            <a:bodyPr wrap="square" rtlCol="0">
              <a:spAutoFit/>
            </a:bodyPr>
            <a:lstStyle/>
            <a:p>
              <a:pPr algn="ctr"/>
              <a:r>
                <a:rPr lang="en-US" sz="2400" dirty="0">
                  <a:latin typeface="Cambria" panose="02040503050406030204" pitchFamily="18" charset="0"/>
                  <a:ea typeface="Cambria" panose="02040503050406030204" pitchFamily="18" charset="0"/>
                </a:rPr>
                <a:t>Solving for </a:t>
              </a:r>
              <a:r>
                <a:rPr lang="el-GR" sz="2400" dirty="0">
                  <a:latin typeface="Cambria" panose="02040503050406030204" pitchFamily="18" charset="0"/>
                  <a:ea typeface="Cambria" panose="02040503050406030204" pitchFamily="18" charset="0"/>
                </a:rPr>
                <a:t>α</a:t>
              </a:r>
              <a:r>
                <a:rPr lang="en-US" sz="2400" baseline="-25000" dirty="0">
                  <a:latin typeface="Cambria" panose="02040503050406030204" pitchFamily="18" charset="0"/>
                  <a:ea typeface="Cambria" panose="02040503050406030204" pitchFamily="18" charset="0"/>
                </a:rPr>
                <a:t>t</a:t>
              </a:r>
              <a:r>
                <a:rPr lang="en-US" sz="2400" dirty="0">
                  <a:latin typeface="Cambria" panose="02040503050406030204" pitchFamily="18" charset="0"/>
                  <a:ea typeface="Cambria" panose="02040503050406030204" pitchFamily="18" charset="0"/>
                </a:rPr>
                <a:t> produces the </a:t>
              </a:r>
              <a:r>
                <a:rPr lang="en-US" sz="2400" i="1" dirty="0" err="1">
                  <a:latin typeface="Cambria" panose="02040503050406030204" pitchFamily="18" charset="0"/>
                  <a:ea typeface="Cambria" panose="02040503050406030204" pitchFamily="18" charset="0"/>
                </a:rPr>
                <a:t>Sidak</a:t>
              </a:r>
              <a:r>
                <a:rPr lang="en-US" sz="2400" i="1" dirty="0">
                  <a:latin typeface="Cambria" panose="02040503050406030204" pitchFamily="18" charset="0"/>
                  <a:ea typeface="Cambria" panose="02040503050406030204" pitchFamily="18" charset="0"/>
                </a:rPr>
                <a:t> correction</a:t>
              </a:r>
              <a:r>
                <a:rPr lang="en-US" sz="2400" dirty="0">
                  <a:latin typeface="Cambria" panose="02040503050406030204" pitchFamily="18" charset="0"/>
                  <a:ea typeface="Cambria" panose="02040503050406030204" pitchFamily="18" charset="0"/>
                </a:rPr>
                <a:t>:</a:t>
              </a:r>
            </a:p>
          </p:txBody>
        </p:sp>
        <mc:AlternateContent xmlns:mc="http://schemas.openxmlformats.org/markup-compatibility/2006" xmlns:a14="http://schemas.microsoft.com/office/drawing/2010/main">
          <mc:Choice Requires="a14">
            <p:sp>
              <p:nvSpPr>
                <p:cNvPr id="10" name="Object 9"/>
                <p:cNvSpPr txBox="1"/>
                <p:nvPr/>
              </p:nvSpPr>
              <p:spPr>
                <a:xfrm>
                  <a:off x="4879975" y="5752282"/>
                  <a:ext cx="2774950" cy="646112"/>
                </a:xfrm>
                <a:prstGeom prst="rect">
                  <a:avLst/>
                </a:prstGeom>
              </p:spPr>
              <p:txBody>
                <a:bodyPr>
                  <a:normAutofit fontScale="92500"/>
                </a:bodyPr>
                <a:lstStyle/>
                <a:p>
                  <a:pPr/>
                  <a14:m>
                    <m:oMathPara xmlns:m="http://schemas.openxmlformats.org/officeDocument/2006/math">
                      <m:oMathParaPr>
                        <m:jc m:val="centerGroup"/>
                      </m:oMathParaPr>
                      <m:oMath xmlns:m="http://schemas.openxmlformats.org/officeDocument/2006/math">
                        <m:sSub>
                          <m:sSubPr>
                            <m:ctrlPr>
                              <a:rPr lang="en-US" sz="2400" i="1">
                                <a:solidFill>
                                  <a:srgbClr val="000000"/>
                                </a:solidFill>
                                <a:latin typeface="Cambria Math" panose="02040503050406030204" pitchFamily="18" charset="0"/>
                              </a:rPr>
                            </m:ctrlPr>
                          </m:sSubPr>
                          <m:e>
                            <m:r>
                              <m:rPr>
                                <m:sty m:val="p"/>
                              </m:rPr>
                              <a:rPr lang="en-US" sz="2400" i="0">
                                <a:solidFill>
                                  <a:srgbClr val="000000"/>
                                </a:solidFill>
                                <a:latin typeface="Cambria Math" panose="02040503050406030204" pitchFamily="18" charset="0"/>
                              </a:rPr>
                              <m:t>α</m:t>
                            </m:r>
                          </m:e>
                          <m:sub>
                            <m:r>
                              <m:rPr>
                                <m:sty m:val="p"/>
                              </m:rPr>
                              <a:rPr lang="en-US" sz="2400" i="0">
                                <a:solidFill>
                                  <a:srgbClr val="000000"/>
                                </a:solidFill>
                                <a:latin typeface="Cambria Math" panose="02040503050406030204" pitchFamily="18" charset="0"/>
                              </a:rPr>
                              <m:t>t</m:t>
                            </m:r>
                          </m:sub>
                        </m:sSub>
                        <m:r>
                          <a:rPr lang="en-US" sz="2400" i="0">
                            <a:solidFill>
                              <a:srgbClr val="000000"/>
                            </a:solidFill>
                            <a:latin typeface="Cambria Math" panose="02040503050406030204" pitchFamily="18" charset="0"/>
                          </a:rPr>
                          <m:t> </m:t>
                        </m:r>
                        <m:r>
                          <a:rPr lang="en-US" sz="2400" i="1">
                            <a:solidFill>
                              <a:srgbClr val="000000"/>
                            </a:solidFill>
                            <a:latin typeface="Cambria Math" panose="02040503050406030204" pitchFamily="18" charset="0"/>
                          </a:rPr>
                          <m:t>= 1−(1−</m:t>
                        </m:r>
                        <m:sSub>
                          <m:sSubPr>
                            <m:ctrlPr>
                              <a:rPr lang="en-US" sz="2400" i="1">
                                <a:solidFill>
                                  <a:srgbClr val="000000"/>
                                </a:solidFill>
                                <a:latin typeface="Cambria Math" panose="02040503050406030204" pitchFamily="18" charset="0"/>
                              </a:rPr>
                            </m:ctrlPr>
                          </m:sSubPr>
                          <m:e>
                            <m:r>
                              <m:rPr>
                                <m:sty m:val="p"/>
                              </m:rPr>
                              <a:rPr lang="en-US" sz="2400" i="0">
                                <a:solidFill>
                                  <a:srgbClr val="000000"/>
                                </a:solidFill>
                                <a:latin typeface="Cambria Math" panose="02040503050406030204" pitchFamily="18" charset="0"/>
                              </a:rPr>
                              <m:t>α</m:t>
                            </m:r>
                          </m:e>
                          <m:sub>
                            <m:r>
                              <m:rPr>
                                <m:sty m:val="p"/>
                              </m:rPr>
                              <a:rPr lang="en-US" sz="2400" i="0">
                                <a:solidFill>
                                  <a:srgbClr val="000000"/>
                                </a:solidFill>
                                <a:latin typeface="Cambria Math" panose="02040503050406030204" pitchFamily="18" charset="0"/>
                              </a:rPr>
                              <m:t>E</m:t>
                            </m:r>
                          </m:sub>
                        </m:sSub>
                        <m:sSup>
                          <m:sSupPr>
                            <m:ctrlPr>
                              <a:rPr lang="en-US" sz="2400" i="1">
                                <a:solidFill>
                                  <a:srgbClr val="000000"/>
                                </a:solidFill>
                                <a:latin typeface="Cambria Math" panose="02040503050406030204" pitchFamily="18" charset="0"/>
                              </a:rPr>
                            </m:ctrlPr>
                          </m:sSupPr>
                          <m:e>
                            <m:r>
                              <a:rPr lang="en-US" sz="2400" i="1">
                                <a:solidFill>
                                  <a:srgbClr val="000000"/>
                                </a:solidFill>
                                <a:latin typeface="Cambria Math" panose="02040503050406030204" pitchFamily="18" charset="0"/>
                              </a:rPr>
                              <m:t>)</m:t>
                            </m:r>
                          </m:e>
                          <m:sup>
                            <m:f>
                              <m:fPr>
                                <m:ctrlPr>
                                  <a:rPr lang="en-US" sz="2400" i="1">
                                    <a:solidFill>
                                      <a:srgbClr val="000000"/>
                                    </a:solidFill>
                                    <a:latin typeface="Cambria Math" panose="02040503050406030204" pitchFamily="18" charset="0"/>
                                  </a:rPr>
                                </m:ctrlPr>
                              </m:fPr>
                              <m:num>
                                <m:r>
                                  <a:rPr lang="en-US" sz="2400" i="1">
                                    <a:solidFill>
                                      <a:srgbClr val="000000"/>
                                    </a:solidFill>
                                    <a:latin typeface="Cambria Math" panose="02040503050406030204" pitchFamily="18" charset="0"/>
                                  </a:rPr>
                                  <m:t>1</m:t>
                                </m:r>
                              </m:num>
                              <m:den>
                                <m:r>
                                  <a:rPr lang="en-US" sz="2400" i="1">
                                    <a:solidFill>
                                      <a:srgbClr val="000000"/>
                                    </a:solidFill>
                                    <a:latin typeface="Cambria Math" panose="02040503050406030204" pitchFamily="18" charset="0"/>
                                  </a:rPr>
                                  <m:t>𝑚</m:t>
                                </m:r>
                              </m:den>
                            </m:f>
                          </m:sup>
                        </m:sSup>
                        <m:r>
                          <a:rPr lang="en-US" sz="2400" i="1">
                            <a:solidFill>
                              <a:srgbClr val="000000"/>
                            </a:solidFill>
                            <a:latin typeface="Cambria Math" panose="02040503050406030204" pitchFamily="18" charset="0"/>
                          </a:rPr>
                          <m:t>.</m:t>
                        </m:r>
                      </m:oMath>
                    </m:oMathPara>
                  </a14:m>
                  <a:endParaRPr lang="en-US" sz="2400" dirty="0"/>
                </a:p>
              </p:txBody>
            </p:sp>
          </mc:Choice>
          <mc:Fallback xmlns="">
            <p:sp>
              <p:nvSpPr>
                <p:cNvPr id="10" name="Object 9"/>
                <p:cNvSpPr txBox="1">
                  <a:spLocks noRot="1" noChangeAspect="1" noMove="1" noResize="1" noEditPoints="1" noAdjustHandles="1" noChangeArrowheads="1" noChangeShapeType="1" noTextEdit="1"/>
                </p:cNvSpPr>
                <p:nvPr/>
              </p:nvSpPr>
              <p:spPr>
                <a:xfrm>
                  <a:off x="4879975" y="5752282"/>
                  <a:ext cx="2774950" cy="646112"/>
                </a:xfrm>
                <a:prstGeom prst="rect">
                  <a:avLst/>
                </a:prstGeom>
                <a:blipFill>
                  <a:blip r:embed="rId7"/>
                  <a:stretch>
                    <a:fillRect/>
                  </a:stretch>
                </a:blipFill>
              </p:spPr>
              <p:txBody>
                <a:bodyPr/>
                <a:lstStyle/>
                <a:p>
                  <a:r>
                    <a:rPr lang="en-US">
                      <a:noFill/>
                    </a:rPr>
                    <a:t> </a:t>
                  </a:r>
                </a:p>
              </p:txBody>
            </p:sp>
          </mc:Fallback>
        </mc:AlternateContent>
        <p:sp>
          <p:nvSpPr>
            <p:cNvPr id="19" name="Rectangle 18">
              <a:extLst>
                <a:ext uri="{FF2B5EF4-FFF2-40B4-BE49-F238E27FC236}">
                  <a16:creationId xmlns:a16="http://schemas.microsoft.com/office/drawing/2014/main" id="{0E510941-9031-4433-87B1-71A55C889385}"/>
                </a:ext>
              </a:extLst>
            </p:cNvPr>
            <p:cNvSpPr/>
            <p:nvPr/>
          </p:nvSpPr>
          <p:spPr>
            <a:xfrm>
              <a:off x="3129699" y="5290617"/>
              <a:ext cx="6221691" cy="12610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74887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1524000" y="107542"/>
            <a:ext cx="9144000" cy="759725"/>
          </a:xfrm>
          <a:prstGeom prst="rect">
            <a:avLst/>
          </a:prstGeom>
          <a:effectLst>
            <a:outerShdw dist="50800" sx="1000" sy="1000" algn="ctr" rotWithShape="0">
              <a:srgbClr val="FFFF99"/>
            </a:outerShdw>
          </a:effectLst>
        </p:spPr>
        <p:txBody>
          <a:bodyPr vert="horz">
            <a:noAutofit/>
            <a:scene3d>
              <a:camera prst="orthographicFront"/>
              <a:lightRig rig="threePt" dir="t">
                <a:rot lat="0" lon="0" rev="17220000"/>
              </a:lightRig>
            </a:scene3d>
            <a:sp3d>
              <a:bevelT w="38100" h="38100"/>
            </a:sp3d>
          </a:bodyPr>
          <a:lstStyle/>
          <a:p>
            <a:pPr algn="ctr">
              <a:spcBef>
                <a:spcPct val="20000"/>
              </a:spcBef>
              <a:buClr>
                <a:prstClr val="white">
                  <a:shade val="95000"/>
                </a:prstClr>
              </a:buClr>
              <a:buSzPct val="65000"/>
              <a:defRPr/>
            </a:pPr>
            <a:r>
              <a:rPr lang="en-US" sz="4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Bonferroni Correction</a:t>
            </a:r>
          </a:p>
        </p:txBody>
      </p:sp>
      <p:grpSp>
        <p:nvGrpSpPr>
          <p:cNvPr id="4" name="Group 3"/>
          <p:cNvGrpSpPr/>
          <p:nvPr/>
        </p:nvGrpSpPr>
        <p:grpSpPr>
          <a:xfrm>
            <a:off x="2667444" y="867266"/>
            <a:ext cx="6306123" cy="646112"/>
            <a:chOff x="265619" y="1006364"/>
            <a:chExt cx="6306123" cy="646112"/>
          </a:xfrm>
        </p:grpSpPr>
        <p:sp>
          <p:nvSpPr>
            <p:cNvPr id="9" name="TextBox 8"/>
            <p:cNvSpPr txBox="1"/>
            <p:nvPr/>
          </p:nvSpPr>
          <p:spPr>
            <a:xfrm>
              <a:off x="265619" y="1088765"/>
              <a:ext cx="4370389" cy="523220"/>
            </a:xfrm>
            <a:prstGeom prst="rect">
              <a:avLst/>
            </a:prstGeom>
            <a:noFill/>
          </p:spPr>
          <p:txBody>
            <a:bodyPr wrap="square" rtlCol="0">
              <a:spAutoFit/>
            </a:bodyPr>
            <a:lstStyle/>
            <a:p>
              <a:pPr algn="ctr"/>
              <a:r>
                <a:rPr lang="en-US" sz="2800" i="1" dirty="0" err="1"/>
                <a:t>Sidak</a:t>
              </a:r>
              <a:r>
                <a:rPr lang="en-US" sz="2800" i="1" dirty="0"/>
                <a:t> correction</a:t>
              </a:r>
              <a:r>
                <a:rPr lang="en-US" sz="2800" dirty="0"/>
                <a:t>:</a:t>
              </a:r>
            </a:p>
          </p:txBody>
        </p:sp>
        <p:graphicFrame>
          <p:nvGraphicFramePr>
            <p:cNvPr id="10" name="Object 9"/>
            <p:cNvGraphicFramePr>
              <a:graphicFrameLocks noChangeAspect="1"/>
            </p:cNvGraphicFramePr>
            <p:nvPr>
              <p:extLst>
                <p:ext uri="{D42A27DB-BD31-4B8C-83A1-F6EECF244321}">
                  <p14:modId xmlns:p14="http://schemas.microsoft.com/office/powerpoint/2010/main" val="485384735"/>
                </p:ext>
              </p:extLst>
            </p:nvPr>
          </p:nvGraphicFramePr>
          <p:xfrm>
            <a:off x="3796792" y="1006364"/>
            <a:ext cx="2774950" cy="646112"/>
          </p:xfrm>
          <a:graphic>
            <a:graphicData uri="http://schemas.openxmlformats.org/presentationml/2006/ole">
              <mc:AlternateContent xmlns:mc="http://schemas.openxmlformats.org/markup-compatibility/2006">
                <mc:Choice xmlns:v="urn:schemas-microsoft-com:vml" Requires="v">
                  <p:oleObj spid="_x0000_s14338" name="Equation" r:id="rId3" imgW="1143000" imgH="266400" progId="Equation.3">
                    <p:embed/>
                  </p:oleObj>
                </mc:Choice>
                <mc:Fallback>
                  <p:oleObj name="Equation" r:id="rId3" imgW="1143000" imgH="266400" progId="Equation.3">
                    <p:embed/>
                    <p:pic>
                      <p:nvPicPr>
                        <p:cNvPr id="10" name="Object 9"/>
                        <p:cNvPicPr/>
                        <p:nvPr/>
                      </p:nvPicPr>
                      <p:blipFill>
                        <a:blip r:embed="rId4"/>
                        <a:stretch>
                          <a:fillRect/>
                        </a:stretch>
                      </p:blipFill>
                      <p:spPr>
                        <a:xfrm>
                          <a:off x="3796792" y="1006364"/>
                          <a:ext cx="2774950" cy="646112"/>
                        </a:xfrm>
                        <a:prstGeom prst="rect">
                          <a:avLst/>
                        </a:prstGeom>
                      </p:spPr>
                    </p:pic>
                  </p:oleObj>
                </mc:Fallback>
              </mc:AlternateContent>
            </a:graphicData>
          </a:graphic>
        </p:graphicFrame>
      </p:grpSp>
      <p:sp>
        <p:nvSpPr>
          <p:cNvPr id="11" name="TextBox 10"/>
          <p:cNvSpPr txBox="1"/>
          <p:nvPr/>
        </p:nvSpPr>
        <p:spPr>
          <a:xfrm>
            <a:off x="1524000" y="1909209"/>
            <a:ext cx="8199882" cy="523220"/>
          </a:xfrm>
          <a:prstGeom prst="rect">
            <a:avLst/>
          </a:prstGeom>
          <a:noFill/>
        </p:spPr>
        <p:txBody>
          <a:bodyPr wrap="square" rtlCol="0">
            <a:spAutoFit/>
          </a:bodyPr>
          <a:lstStyle/>
          <a:p>
            <a:pPr algn="ctr"/>
            <a:r>
              <a:rPr lang="en-US" sz="2800" dirty="0"/>
              <a:t>Bonferroni noticed that a good approximation is:</a:t>
            </a:r>
          </a:p>
        </p:txBody>
      </p:sp>
      <p:graphicFrame>
        <p:nvGraphicFramePr>
          <p:cNvPr id="12" name="Object 11"/>
          <p:cNvGraphicFramePr>
            <a:graphicFrameLocks noChangeAspect="1"/>
          </p:cNvGraphicFramePr>
          <p:nvPr>
            <p:extLst>
              <p:ext uri="{D42A27DB-BD31-4B8C-83A1-F6EECF244321}">
                <p14:modId xmlns:p14="http://schemas.microsoft.com/office/powerpoint/2010/main" val="3828736977"/>
              </p:ext>
            </p:extLst>
          </p:nvPr>
        </p:nvGraphicFramePr>
        <p:xfrm>
          <a:off x="5256848" y="2352010"/>
          <a:ext cx="1509712" cy="952500"/>
        </p:xfrm>
        <a:graphic>
          <a:graphicData uri="http://schemas.openxmlformats.org/presentationml/2006/ole">
            <mc:AlternateContent xmlns:mc="http://schemas.openxmlformats.org/markup-compatibility/2006">
              <mc:Choice xmlns:v="urn:schemas-microsoft-com:vml" Requires="v">
                <p:oleObj spid="_x0000_s14339" name="Equation" r:id="rId5" imgW="622080" imgH="393480" progId="Equation.3">
                  <p:embed/>
                </p:oleObj>
              </mc:Choice>
              <mc:Fallback>
                <p:oleObj name="Equation" r:id="rId5" imgW="622080" imgH="393480" progId="Equation.3">
                  <p:embed/>
                  <p:pic>
                    <p:nvPicPr>
                      <p:cNvPr id="12" name="Object 11"/>
                      <p:cNvPicPr/>
                      <p:nvPr/>
                    </p:nvPicPr>
                    <p:blipFill>
                      <a:blip r:embed="rId6"/>
                      <a:stretch>
                        <a:fillRect/>
                      </a:stretch>
                    </p:blipFill>
                    <p:spPr>
                      <a:xfrm>
                        <a:off x="5256848" y="2352010"/>
                        <a:ext cx="1509712" cy="952500"/>
                      </a:xfrm>
                      <a:prstGeom prst="rect">
                        <a:avLst/>
                      </a:prstGeom>
                    </p:spPr>
                  </p:pic>
                </p:oleObj>
              </mc:Fallback>
            </mc:AlternateContent>
          </a:graphicData>
        </a:graphic>
      </p:graphicFrame>
      <p:sp>
        <p:nvSpPr>
          <p:cNvPr id="13" name="TextBox 12"/>
          <p:cNvSpPr txBox="1"/>
          <p:nvPr/>
        </p:nvSpPr>
        <p:spPr>
          <a:xfrm>
            <a:off x="1524000" y="3372544"/>
            <a:ext cx="9144000" cy="523220"/>
          </a:xfrm>
          <a:prstGeom prst="rect">
            <a:avLst/>
          </a:prstGeom>
          <a:noFill/>
        </p:spPr>
        <p:txBody>
          <a:bodyPr wrap="square" rtlCol="0">
            <a:spAutoFit/>
          </a:bodyPr>
          <a:lstStyle/>
          <a:p>
            <a:pPr algn="ctr"/>
            <a:r>
              <a:rPr lang="en-US" sz="2800" dirty="0"/>
              <a:t>e.g., suppose we want </a:t>
            </a:r>
            <a:r>
              <a:rPr lang="el-GR" sz="2800" dirty="0"/>
              <a:t>α</a:t>
            </a:r>
            <a:r>
              <a:rPr lang="en-US" sz="2800" baseline="-25000" dirty="0"/>
              <a:t>E</a:t>
            </a:r>
            <a:r>
              <a:rPr lang="en-US" sz="2800" dirty="0"/>
              <a:t> = .10. Then we should set </a:t>
            </a:r>
            <a:r>
              <a:rPr lang="el-GR" sz="2800" dirty="0"/>
              <a:t>α</a:t>
            </a:r>
            <a:r>
              <a:rPr lang="en-US" sz="2800" baseline="-25000" dirty="0"/>
              <a:t>t</a:t>
            </a:r>
            <a:r>
              <a:rPr lang="en-US" sz="2800" dirty="0"/>
              <a:t> to: </a:t>
            </a:r>
          </a:p>
        </p:txBody>
      </p:sp>
      <p:graphicFrame>
        <p:nvGraphicFramePr>
          <p:cNvPr id="14" name="Table 13"/>
          <p:cNvGraphicFramePr>
            <a:graphicFrameLocks noGrp="1"/>
          </p:cNvGraphicFramePr>
          <p:nvPr>
            <p:extLst>
              <p:ext uri="{D42A27DB-BD31-4B8C-83A1-F6EECF244321}">
                <p14:modId xmlns:p14="http://schemas.microsoft.com/office/powerpoint/2010/main" val="4076141106"/>
              </p:ext>
            </p:extLst>
          </p:nvPr>
        </p:nvGraphicFramePr>
        <p:xfrm>
          <a:off x="2067592" y="4018656"/>
          <a:ext cx="6096000" cy="2590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n-US" sz="2800" b="0" dirty="0"/>
                        <a:t>m</a:t>
                      </a:r>
                    </a:p>
                  </a:txBody>
                  <a:tcPr/>
                </a:tc>
                <a:tc>
                  <a:txBody>
                    <a:bodyPr/>
                    <a:lstStyle/>
                    <a:p>
                      <a:pPr algn="ctr"/>
                      <a:r>
                        <a:rPr lang="en-US" sz="2800" b="0" dirty="0" err="1"/>
                        <a:t>Sidak</a:t>
                      </a:r>
                      <a:endParaRPr lang="en-US" sz="2800" b="0" dirty="0"/>
                    </a:p>
                  </a:txBody>
                  <a:tcPr/>
                </a:tc>
                <a:tc>
                  <a:txBody>
                    <a:bodyPr/>
                    <a:lstStyle/>
                    <a:p>
                      <a:pPr algn="ctr"/>
                      <a:r>
                        <a:rPr lang="en-US" sz="2800" b="0" dirty="0"/>
                        <a:t>Bonferroni</a:t>
                      </a:r>
                    </a:p>
                  </a:txBody>
                  <a:tcPr/>
                </a:tc>
                <a:extLst>
                  <a:ext uri="{0D108BD9-81ED-4DB2-BD59-A6C34878D82A}">
                    <a16:rowId xmlns:a16="http://schemas.microsoft.com/office/drawing/2014/main" val="10000"/>
                  </a:ext>
                </a:extLst>
              </a:tr>
              <a:tr h="370840">
                <a:tc>
                  <a:txBody>
                    <a:bodyPr/>
                    <a:lstStyle/>
                    <a:p>
                      <a:pPr algn="ctr"/>
                      <a:r>
                        <a:rPr lang="en-US" sz="2800" dirty="0"/>
                        <a:t>3</a:t>
                      </a:r>
                    </a:p>
                  </a:txBody>
                  <a:tcPr/>
                </a:tc>
                <a:tc>
                  <a:txBody>
                    <a:bodyPr/>
                    <a:lstStyle/>
                    <a:p>
                      <a:pPr algn="ctr"/>
                      <a:r>
                        <a:rPr lang="en-US" sz="2800" dirty="0"/>
                        <a:t>.0345</a:t>
                      </a:r>
                    </a:p>
                  </a:txBody>
                  <a:tcPr/>
                </a:tc>
                <a:tc>
                  <a:txBody>
                    <a:bodyPr/>
                    <a:lstStyle/>
                    <a:p>
                      <a:pPr algn="ctr"/>
                      <a:r>
                        <a:rPr lang="en-US" sz="2800" dirty="0"/>
                        <a:t>.0333</a:t>
                      </a:r>
                    </a:p>
                  </a:txBody>
                  <a:tcPr/>
                </a:tc>
                <a:extLst>
                  <a:ext uri="{0D108BD9-81ED-4DB2-BD59-A6C34878D82A}">
                    <a16:rowId xmlns:a16="http://schemas.microsoft.com/office/drawing/2014/main" val="10001"/>
                  </a:ext>
                </a:extLst>
              </a:tr>
              <a:tr h="370840">
                <a:tc>
                  <a:txBody>
                    <a:bodyPr/>
                    <a:lstStyle/>
                    <a:p>
                      <a:pPr algn="ctr"/>
                      <a:r>
                        <a:rPr lang="en-US" sz="2800" dirty="0"/>
                        <a:t>4</a:t>
                      </a:r>
                    </a:p>
                  </a:txBody>
                  <a:tcPr/>
                </a:tc>
                <a:tc>
                  <a:txBody>
                    <a:bodyPr/>
                    <a:lstStyle/>
                    <a:p>
                      <a:pPr algn="ctr"/>
                      <a:r>
                        <a:rPr lang="en-US" sz="2800" dirty="0"/>
                        <a:t>.026</a:t>
                      </a:r>
                    </a:p>
                  </a:txBody>
                  <a:tcPr/>
                </a:tc>
                <a:tc>
                  <a:txBody>
                    <a:bodyPr/>
                    <a:lstStyle/>
                    <a:p>
                      <a:pPr algn="ctr"/>
                      <a:r>
                        <a:rPr lang="en-US" sz="2800" dirty="0"/>
                        <a:t>.025</a:t>
                      </a:r>
                    </a:p>
                  </a:txBody>
                  <a:tcPr/>
                </a:tc>
                <a:extLst>
                  <a:ext uri="{0D108BD9-81ED-4DB2-BD59-A6C34878D82A}">
                    <a16:rowId xmlns:a16="http://schemas.microsoft.com/office/drawing/2014/main" val="10002"/>
                  </a:ext>
                </a:extLst>
              </a:tr>
              <a:tr h="370840">
                <a:tc>
                  <a:txBody>
                    <a:bodyPr/>
                    <a:lstStyle/>
                    <a:p>
                      <a:pPr algn="ctr"/>
                      <a:r>
                        <a:rPr lang="en-US" sz="2800" dirty="0"/>
                        <a:t>10</a:t>
                      </a:r>
                    </a:p>
                  </a:txBody>
                  <a:tcPr/>
                </a:tc>
                <a:tc>
                  <a:txBody>
                    <a:bodyPr/>
                    <a:lstStyle/>
                    <a:p>
                      <a:pPr algn="ctr"/>
                      <a:r>
                        <a:rPr lang="en-US" sz="2800" dirty="0"/>
                        <a:t>.0105</a:t>
                      </a:r>
                    </a:p>
                  </a:txBody>
                  <a:tcPr/>
                </a:tc>
                <a:tc>
                  <a:txBody>
                    <a:bodyPr/>
                    <a:lstStyle/>
                    <a:p>
                      <a:pPr algn="ctr"/>
                      <a:r>
                        <a:rPr lang="en-US" sz="2800" dirty="0"/>
                        <a:t>.01</a:t>
                      </a:r>
                    </a:p>
                  </a:txBody>
                  <a:tcPr/>
                </a:tc>
                <a:extLst>
                  <a:ext uri="{0D108BD9-81ED-4DB2-BD59-A6C34878D82A}">
                    <a16:rowId xmlns:a16="http://schemas.microsoft.com/office/drawing/2014/main" val="10003"/>
                  </a:ext>
                </a:extLst>
              </a:tr>
              <a:tr h="370840">
                <a:tc>
                  <a:txBody>
                    <a:bodyPr/>
                    <a:lstStyle/>
                    <a:p>
                      <a:pPr algn="ctr"/>
                      <a:r>
                        <a:rPr lang="en-US" sz="2800" dirty="0"/>
                        <a:t>21</a:t>
                      </a:r>
                    </a:p>
                  </a:txBody>
                  <a:tcPr/>
                </a:tc>
                <a:tc>
                  <a:txBody>
                    <a:bodyPr/>
                    <a:lstStyle/>
                    <a:p>
                      <a:pPr algn="ctr"/>
                      <a:r>
                        <a:rPr lang="en-US" sz="2800" dirty="0"/>
                        <a:t>.005</a:t>
                      </a:r>
                    </a:p>
                  </a:txBody>
                  <a:tcPr/>
                </a:tc>
                <a:tc>
                  <a:txBody>
                    <a:bodyPr/>
                    <a:lstStyle/>
                    <a:p>
                      <a:pPr algn="ctr"/>
                      <a:r>
                        <a:rPr lang="en-US" sz="2800" dirty="0"/>
                        <a:t>.00476</a:t>
                      </a:r>
                    </a:p>
                  </a:txBody>
                  <a:tcPr/>
                </a:tc>
                <a:extLst>
                  <a:ext uri="{0D108BD9-81ED-4DB2-BD59-A6C34878D82A}">
                    <a16:rowId xmlns:a16="http://schemas.microsoft.com/office/drawing/2014/main" val="10004"/>
                  </a:ext>
                </a:extLst>
              </a:tr>
            </a:tbl>
          </a:graphicData>
        </a:graphic>
      </p:graphicFrame>
      <p:grpSp>
        <p:nvGrpSpPr>
          <p:cNvPr id="18" name="Group 17"/>
          <p:cNvGrpSpPr/>
          <p:nvPr/>
        </p:nvGrpSpPr>
        <p:grpSpPr>
          <a:xfrm>
            <a:off x="7824216" y="5765161"/>
            <a:ext cx="2708052" cy="954107"/>
            <a:chOff x="6300216" y="5765160"/>
            <a:chExt cx="2708052" cy="954107"/>
          </a:xfrm>
        </p:grpSpPr>
        <p:sp>
          <p:nvSpPr>
            <p:cNvPr id="16" name="TextBox 15"/>
            <p:cNvSpPr txBox="1"/>
            <p:nvPr/>
          </p:nvSpPr>
          <p:spPr>
            <a:xfrm>
              <a:off x="7178039" y="5765160"/>
              <a:ext cx="1830229" cy="954107"/>
            </a:xfrm>
            <a:prstGeom prst="rect">
              <a:avLst/>
            </a:prstGeom>
            <a:noFill/>
          </p:spPr>
          <p:txBody>
            <a:bodyPr wrap="square" rtlCol="0">
              <a:spAutoFit/>
            </a:bodyPr>
            <a:lstStyle/>
            <a:p>
              <a:pPr algn="ctr"/>
              <a:r>
                <a:rPr lang="en-US" sz="2800" dirty="0"/>
                <a:t>Yikes!</a:t>
              </a:r>
            </a:p>
            <a:p>
              <a:pPr algn="ctr"/>
              <a:r>
                <a:rPr lang="en-US" sz="2800" dirty="0"/>
                <a:t>very small</a:t>
              </a:r>
            </a:p>
          </p:txBody>
        </p:sp>
        <p:cxnSp>
          <p:nvCxnSpPr>
            <p:cNvPr id="17" name="Straight Arrow Connector 16"/>
            <p:cNvCxnSpPr/>
            <p:nvPr/>
          </p:nvCxnSpPr>
          <p:spPr>
            <a:xfrm flipH="1">
              <a:off x="6300216" y="6242213"/>
              <a:ext cx="1051560" cy="94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34656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408393" y="899647"/>
            <a:ext cx="9375214" cy="954107"/>
          </a:xfrm>
          <a:prstGeom prst="rect">
            <a:avLst/>
          </a:prstGeom>
          <a:noFill/>
        </p:spPr>
        <p:txBody>
          <a:bodyPr wrap="square" rtlCol="0">
            <a:spAutoFit/>
          </a:bodyPr>
          <a:lstStyle/>
          <a:p>
            <a:r>
              <a:rPr lang="en-US" sz="2800" dirty="0"/>
              <a:t>The </a:t>
            </a:r>
            <a:r>
              <a:rPr lang="en-US" sz="2800" dirty="0" err="1"/>
              <a:t>Sidak</a:t>
            </a:r>
            <a:r>
              <a:rPr lang="en-US" sz="2800" dirty="0"/>
              <a:t> and Bonferroni corrections assume the outcome of each test is independent of the outcome of all other tests. </a:t>
            </a:r>
          </a:p>
        </p:txBody>
      </p:sp>
      <p:sp>
        <p:nvSpPr>
          <p:cNvPr id="6" name="Rectangle 3"/>
          <p:cNvSpPr txBox="1">
            <a:spLocks noChangeArrowheads="1"/>
          </p:cNvSpPr>
          <p:nvPr/>
        </p:nvSpPr>
        <p:spPr>
          <a:xfrm>
            <a:off x="1524000" y="107542"/>
            <a:ext cx="9144000" cy="759725"/>
          </a:xfrm>
          <a:prstGeom prst="rect">
            <a:avLst/>
          </a:prstGeom>
          <a:effectLst>
            <a:outerShdw dist="50800" sx="1000" sy="1000" algn="ctr" rotWithShape="0">
              <a:srgbClr val="FFFF99"/>
            </a:outerShdw>
          </a:effectLst>
        </p:spPr>
        <p:txBody>
          <a:bodyPr vert="horz">
            <a:noAutofit/>
            <a:scene3d>
              <a:camera prst="orthographicFront"/>
              <a:lightRig rig="threePt" dir="t">
                <a:rot lat="0" lon="0" rev="17220000"/>
              </a:lightRig>
            </a:scene3d>
            <a:sp3d>
              <a:bevelT w="38100" h="38100"/>
            </a:sp3d>
          </a:bodyPr>
          <a:lstStyle/>
          <a:p>
            <a:pPr algn="ctr">
              <a:spcBef>
                <a:spcPct val="20000"/>
              </a:spcBef>
              <a:buClr>
                <a:prstClr val="white">
                  <a:shade val="95000"/>
                </a:prstClr>
              </a:buClr>
              <a:buSzPct val="65000"/>
              <a:defRPr/>
            </a:pPr>
            <a:r>
              <a:rPr lang="en-US" sz="36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Problems with </a:t>
            </a:r>
            <a:r>
              <a:rPr lang="en-US" sz="3600" dirty="0" err="1">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Sidak</a:t>
            </a:r>
            <a:r>
              <a:rPr lang="en-US" sz="36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/Bonferroni Corrections</a:t>
            </a:r>
          </a:p>
        </p:txBody>
      </p:sp>
      <p:sp>
        <p:nvSpPr>
          <p:cNvPr id="7" name="TextBox 6"/>
          <p:cNvSpPr txBox="1"/>
          <p:nvPr/>
        </p:nvSpPr>
        <p:spPr>
          <a:xfrm>
            <a:off x="2054795" y="2452536"/>
            <a:ext cx="8199882" cy="3416320"/>
          </a:xfrm>
          <a:prstGeom prst="rect">
            <a:avLst/>
          </a:prstGeom>
          <a:noFill/>
        </p:spPr>
        <p:txBody>
          <a:bodyPr wrap="square" rtlCol="0">
            <a:spAutoFit/>
          </a:bodyPr>
          <a:lstStyle/>
          <a:p>
            <a:pPr>
              <a:spcAft>
                <a:spcPts val="600"/>
              </a:spcAft>
            </a:pPr>
            <a:r>
              <a:rPr lang="en-US" sz="2800" dirty="0"/>
              <a:t>e.g., suppose the following hypothesis is rejected because        is especially large.</a:t>
            </a:r>
          </a:p>
          <a:p>
            <a:r>
              <a:rPr lang="en-US" sz="2800" dirty="0"/>
              <a:t>H</a:t>
            </a:r>
            <a:r>
              <a:rPr lang="en-US" sz="2800" baseline="-25000" dirty="0"/>
              <a:t>0</a:t>
            </a:r>
            <a:r>
              <a:rPr lang="en-US" sz="2800" dirty="0"/>
              <a:t>: </a:t>
            </a:r>
            <a:r>
              <a:rPr lang="el-GR" sz="2800" dirty="0"/>
              <a:t>τ</a:t>
            </a:r>
            <a:r>
              <a:rPr lang="en-US" sz="2800" baseline="-25000" dirty="0"/>
              <a:t>1</a:t>
            </a:r>
            <a:r>
              <a:rPr lang="en-US" sz="2800" dirty="0"/>
              <a:t> = </a:t>
            </a:r>
            <a:r>
              <a:rPr lang="el-GR" sz="2800" dirty="0"/>
              <a:t>τ</a:t>
            </a:r>
            <a:r>
              <a:rPr lang="en-US" sz="2800" baseline="-25000" dirty="0"/>
              <a:t>2</a:t>
            </a:r>
            <a:r>
              <a:rPr lang="en-US" sz="2800" dirty="0"/>
              <a:t> </a:t>
            </a:r>
          </a:p>
          <a:p>
            <a:pPr>
              <a:spcAft>
                <a:spcPts val="1800"/>
              </a:spcAft>
            </a:pPr>
            <a:r>
              <a:rPr lang="en-US" sz="2800" dirty="0"/>
              <a:t>H</a:t>
            </a:r>
            <a:r>
              <a:rPr lang="en-US" sz="2800" baseline="-25000" dirty="0"/>
              <a:t>1</a:t>
            </a:r>
            <a:r>
              <a:rPr lang="en-US" sz="2800" dirty="0"/>
              <a:t>: </a:t>
            </a:r>
            <a:r>
              <a:rPr lang="el-GR" sz="2800" dirty="0"/>
              <a:t>τ</a:t>
            </a:r>
            <a:r>
              <a:rPr lang="en-US" sz="2800" baseline="-25000" dirty="0"/>
              <a:t>1</a:t>
            </a:r>
            <a:r>
              <a:rPr lang="en-US" sz="2800" dirty="0"/>
              <a:t> ≠ </a:t>
            </a:r>
            <a:r>
              <a:rPr lang="el-GR" sz="2800" dirty="0"/>
              <a:t>τ</a:t>
            </a:r>
            <a:r>
              <a:rPr lang="en-US" sz="2800" baseline="-25000" dirty="0"/>
              <a:t>2</a:t>
            </a:r>
            <a:r>
              <a:rPr lang="en-US" sz="2800" dirty="0"/>
              <a:t> </a:t>
            </a:r>
          </a:p>
          <a:p>
            <a:r>
              <a:rPr lang="en-US" sz="2800" dirty="0"/>
              <a:t>Then what does that tell us about the outcome of: </a:t>
            </a:r>
          </a:p>
          <a:p>
            <a:r>
              <a:rPr lang="en-US" sz="2800" dirty="0"/>
              <a:t>H</a:t>
            </a:r>
            <a:r>
              <a:rPr lang="en-US" sz="2800" baseline="-25000" dirty="0"/>
              <a:t>0</a:t>
            </a:r>
            <a:r>
              <a:rPr lang="en-US" sz="2800" dirty="0"/>
              <a:t>: </a:t>
            </a:r>
            <a:r>
              <a:rPr lang="el-GR" sz="2800" dirty="0"/>
              <a:t>τ</a:t>
            </a:r>
            <a:r>
              <a:rPr lang="en-US" sz="2800" baseline="-25000" dirty="0"/>
              <a:t>1</a:t>
            </a:r>
            <a:r>
              <a:rPr lang="en-US" sz="2800" dirty="0"/>
              <a:t> = </a:t>
            </a:r>
            <a:r>
              <a:rPr lang="el-GR" sz="2800" dirty="0"/>
              <a:t>τ</a:t>
            </a:r>
            <a:r>
              <a:rPr lang="en-US" sz="2800" baseline="-25000" dirty="0"/>
              <a:t>3</a:t>
            </a:r>
            <a:r>
              <a:rPr lang="en-US" sz="2800" dirty="0"/>
              <a:t> </a:t>
            </a:r>
          </a:p>
          <a:p>
            <a:r>
              <a:rPr lang="en-US" sz="2800" dirty="0"/>
              <a:t>H</a:t>
            </a:r>
            <a:r>
              <a:rPr lang="en-US" sz="2800" baseline="-25000" dirty="0"/>
              <a:t>1</a:t>
            </a:r>
            <a:r>
              <a:rPr lang="en-US" sz="2800" dirty="0"/>
              <a:t>: </a:t>
            </a:r>
            <a:r>
              <a:rPr lang="el-GR" sz="2800" dirty="0"/>
              <a:t>τ</a:t>
            </a:r>
            <a:r>
              <a:rPr lang="en-US" sz="2800" baseline="-25000" dirty="0"/>
              <a:t>1</a:t>
            </a:r>
            <a:r>
              <a:rPr lang="en-US" sz="2800" dirty="0"/>
              <a:t> ≠ </a:t>
            </a:r>
            <a:r>
              <a:rPr lang="el-GR" sz="2800" dirty="0"/>
              <a:t>τ</a:t>
            </a:r>
            <a:r>
              <a:rPr lang="en-US" sz="2800" baseline="-25000" dirty="0"/>
              <a:t>3</a:t>
            </a:r>
            <a:r>
              <a:rPr lang="en-US" sz="2800" dirty="0"/>
              <a:t> </a:t>
            </a:r>
          </a:p>
        </p:txBody>
      </p:sp>
      <p:graphicFrame>
        <p:nvGraphicFramePr>
          <p:cNvPr id="4" name="Object 3"/>
          <p:cNvGraphicFramePr>
            <a:graphicFrameLocks noChangeAspect="1"/>
          </p:cNvGraphicFramePr>
          <p:nvPr>
            <p:extLst>
              <p:ext uri="{D42A27DB-BD31-4B8C-83A1-F6EECF244321}">
                <p14:modId xmlns:p14="http://schemas.microsoft.com/office/powerpoint/2010/main" val="2412228117"/>
              </p:ext>
            </p:extLst>
          </p:nvPr>
        </p:nvGraphicFramePr>
        <p:xfrm>
          <a:off x="3352800" y="2854706"/>
          <a:ext cx="586994" cy="525205"/>
        </p:xfrm>
        <a:graphic>
          <a:graphicData uri="http://schemas.openxmlformats.org/presentationml/2006/ole">
            <mc:AlternateContent xmlns:mc="http://schemas.openxmlformats.org/markup-compatibility/2006">
              <mc:Choice xmlns:v="urn:schemas-microsoft-com:vml" Requires="v">
                <p:oleObj spid="_x0000_s15362" name="Equation" r:id="rId3" imgW="241200" imgH="215640" progId="Equation.3">
                  <p:embed/>
                </p:oleObj>
              </mc:Choice>
              <mc:Fallback>
                <p:oleObj name="Equation" r:id="rId3" imgW="241200" imgH="215640" progId="Equation.3">
                  <p:embed/>
                  <p:pic>
                    <p:nvPicPr>
                      <p:cNvPr id="4" name="Object 3"/>
                      <p:cNvPicPr/>
                      <p:nvPr/>
                    </p:nvPicPr>
                    <p:blipFill>
                      <a:blip r:embed="rId4"/>
                      <a:stretch>
                        <a:fillRect/>
                      </a:stretch>
                    </p:blipFill>
                    <p:spPr>
                      <a:xfrm>
                        <a:off x="3352800" y="2854706"/>
                        <a:ext cx="586994" cy="525205"/>
                      </a:xfrm>
                      <a:prstGeom prst="rect">
                        <a:avLst/>
                      </a:prstGeom>
                    </p:spPr>
                  </p:pic>
                </p:oleObj>
              </mc:Fallback>
            </mc:AlternateContent>
          </a:graphicData>
        </a:graphic>
      </p:graphicFrame>
      <p:grpSp>
        <p:nvGrpSpPr>
          <p:cNvPr id="5" name="Group 4"/>
          <p:cNvGrpSpPr/>
          <p:nvPr/>
        </p:nvGrpSpPr>
        <p:grpSpPr>
          <a:xfrm>
            <a:off x="4431792" y="5514462"/>
            <a:ext cx="5599557" cy="954107"/>
            <a:chOff x="2907791" y="5514461"/>
            <a:chExt cx="5599557" cy="954107"/>
          </a:xfrm>
        </p:grpSpPr>
        <p:sp>
          <p:nvSpPr>
            <p:cNvPr id="9" name="TextBox 8"/>
            <p:cNvSpPr txBox="1"/>
            <p:nvPr/>
          </p:nvSpPr>
          <p:spPr>
            <a:xfrm>
              <a:off x="2907791" y="5514461"/>
              <a:ext cx="5599557" cy="954107"/>
            </a:xfrm>
            <a:prstGeom prst="rect">
              <a:avLst/>
            </a:prstGeom>
            <a:noFill/>
          </p:spPr>
          <p:txBody>
            <a:bodyPr wrap="square" rtlCol="0">
              <a:spAutoFit/>
            </a:bodyPr>
            <a:lstStyle/>
            <a:p>
              <a:pPr algn="ctr"/>
              <a:r>
                <a:rPr lang="en-US" sz="2800" dirty="0"/>
                <a:t>Also likely to be rejected since its outcome also depends on</a:t>
              </a:r>
            </a:p>
          </p:txBody>
        </p:sp>
        <p:graphicFrame>
          <p:nvGraphicFramePr>
            <p:cNvPr id="11" name="Object 10"/>
            <p:cNvGraphicFramePr>
              <a:graphicFrameLocks noChangeAspect="1"/>
            </p:cNvGraphicFramePr>
            <p:nvPr>
              <p:extLst>
                <p:ext uri="{D42A27DB-BD31-4B8C-83A1-F6EECF244321}">
                  <p14:modId xmlns:p14="http://schemas.microsoft.com/office/powerpoint/2010/main" val="936148105"/>
                </p:ext>
              </p:extLst>
            </p:nvPr>
          </p:nvGraphicFramePr>
          <p:xfrm>
            <a:off x="7613904" y="5906732"/>
            <a:ext cx="586994" cy="525205"/>
          </p:xfrm>
          <a:graphic>
            <a:graphicData uri="http://schemas.openxmlformats.org/presentationml/2006/ole">
              <mc:AlternateContent xmlns:mc="http://schemas.openxmlformats.org/markup-compatibility/2006">
                <mc:Choice xmlns:v="urn:schemas-microsoft-com:vml" Requires="v">
                  <p:oleObj spid="_x0000_s15363" name="Equation" r:id="rId5" imgW="241200" imgH="215640" progId="Equation.3">
                    <p:embed/>
                  </p:oleObj>
                </mc:Choice>
                <mc:Fallback>
                  <p:oleObj name="Equation" r:id="rId5" imgW="241200" imgH="215640" progId="Equation.3">
                    <p:embed/>
                    <p:pic>
                      <p:nvPicPr>
                        <p:cNvPr id="11" name="Object 10"/>
                        <p:cNvPicPr/>
                        <p:nvPr/>
                      </p:nvPicPr>
                      <p:blipFill>
                        <a:blip r:embed="rId6"/>
                        <a:stretch>
                          <a:fillRect/>
                        </a:stretch>
                      </p:blipFill>
                      <p:spPr>
                        <a:xfrm>
                          <a:off x="7613904" y="5906732"/>
                          <a:ext cx="586994" cy="525205"/>
                        </a:xfrm>
                        <a:prstGeom prst="rect">
                          <a:avLst/>
                        </a:prstGeom>
                      </p:spPr>
                    </p:pic>
                  </p:oleObj>
                </mc:Fallback>
              </mc:AlternateContent>
            </a:graphicData>
          </a:graphic>
        </p:graphicFrame>
      </p:grpSp>
    </p:spTree>
    <p:extLst>
      <p:ext uri="{BB962C8B-B14F-4D97-AF65-F5344CB8AC3E}">
        <p14:creationId xmlns:p14="http://schemas.microsoft.com/office/powerpoint/2010/main" val="229280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977347" y="909586"/>
            <a:ext cx="10237305" cy="1384995"/>
          </a:xfrm>
          <a:prstGeom prst="rect">
            <a:avLst/>
          </a:prstGeom>
          <a:noFill/>
        </p:spPr>
        <p:txBody>
          <a:bodyPr wrap="square" rtlCol="0">
            <a:spAutoFit/>
          </a:bodyPr>
          <a:lstStyle/>
          <a:p>
            <a:r>
              <a:rPr lang="en-US" sz="2800" dirty="0"/>
              <a:t>In ANOVA, post-hoc tests are correlated. As a result, Bonferroni corrections are too conservative – i.e., true </a:t>
            </a:r>
            <a:r>
              <a:rPr lang="el-GR" sz="2800" dirty="0"/>
              <a:t>α</a:t>
            </a:r>
            <a:r>
              <a:rPr lang="en-US" sz="2800" baseline="-25000" dirty="0"/>
              <a:t>E</a:t>
            </a:r>
            <a:r>
              <a:rPr lang="en-US" sz="2800" dirty="0"/>
              <a:t> &lt; </a:t>
            </a:r>
            <a:r>
              <a:rPr lang="el-GR" sz="2800" dirty="0"/>
              <a:t>α</a:t>
            </a:r>
            <a:r>
              <a:rPr lang="en-US" sz="2800" baseline="-25000" dirty="0"/>
              <a:t>E</a:t>
            </a:r>
            <a:r>
              <a:rPr lang="en-US" sz="2800" dirty="0"/>
              <a:t> according to Bonferroni. Therefore, Bonferroni sets </a:t>
            </a:r>
            <a:r>
              <a:rPr lang="el-GR" sz="2800" dirty="0"/>
              <a:t>α</a:t>
            </a:r>
            <a:r>
              <a:rPr lang="en-US" sz="2800" baseline="-25000" dirty="0"/>
              <a:t>t</a:t>
            </a:r>
            <a:r>
              <a:rPr lang="en-US" sz="2800" dirty="0"/>
              <a:t> too small. </a:t>
            </a:r>
          </a:p>
        </p:txBody>
      </p:sp>
      <p:sp>
        <p:nvSpPr>
          <p:cNvPr id="6" name="Rectangle 3"/>
          <p:cNvSpPr txBox="1">
            <a:spLocks noChangeArrowheads="1"/>
          </p:cNvSpPr>
          <p:nvPr/>
        </p:nvSpPr>
        <p:spPr>
          <a:xfrm>
            <a:off x="1524000" y="107542"/>
            <a:ext cx="9144000" cy="759725"/>
          </a:xfrm>
          <a:prstGeom prst="rect">
            <a:avLst/>
          </a:prstGeom>
          <a:effectLst>
            <a:outerShdw dist="50800" sx="1000" sy="1000" algn="ctr" rotWithShape="0">
              <a:srgbClr val="FFFF99"/>
            </a:outerShdw>
          </a:effectLst>
        </p:spPr>
        <p:txBody>
          <a:bodyPr vert="horz">
            <a:noAutofit/>
            <a:scene3d>
              <a:camera prst="orthographicFront"/>
              <a:lightRig rig="threePt" dir="t">
                <a:rot lat="0" lon="0" rev="17220000"/>
              </a:lightRig>
            </a:scene3d>
            <a:sp3d>
              <a:bevelT w="38100" h="38100"/>
            </a:sp3d>
          </a:bodyPr>
          <a:lstStyle/>
          <a:p>
            <a:pPr algn="ctr">
              <a:spcBef>
                <a:spcPct val="20000"/>
              </a:spcBef>
              <a:buClr>
                <a:prstClr val="white">
                  <a:shade val="95000"/>
                </a:prstClr>
              </a:buClr>
              <a:buSzPct val="65000"/>
              <a:defRPr/>
            </a:pPr>
            <a:r>
              <a:rPr lang="en-US" sz="36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Problems with </a:t>
            </a:r>
            <a:r>
              <a:rPr lang="en-US" sz="3600" dirty="0" err="1">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Sidak</a:t>
            </a:r>
            <a:r>
              <a:rPr lang="en-US" sz="36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/Bonferroni Corrections</a:t>
            </a:r>
          </a:p>
        </p:txBody>
      </p:sp>
      <p:sp>
        <p:nvSpPr>
          <p:cNvPr id="7" name="TextBox 6"/>
          <p:cNvSpPr txBox="1"/>
          <p:nvPr/>
        </p:nvSpPr>
        <p:spPr>
          <a:xfrm>
            <a:off x="977347" y="2946313"/>
            <a:ext cx="10035210" cy="1384995"/>
          </a:xfrm>
          <a:prstGeom prst="rect">
            <a:avLst/>
          </a:prstGeom>
          <a:noFill/>
        </p:spPr>
        <p:txBody>
          <a:bodyPr wrap="square" rtlCol="0">
            <a:spAutoFit/>
          </a:bodyPr>
          <a:lstStyle/>
          <a:p>
            <a:pPr>
              <a:spcAft>
                <a:spcPts val="600"/>
              </a:spcAft>
            </a:pPr>
            <a:r>
              <a:rPr lang="en-US" sz="2800" dirty="0"/>
              <a:t>Unfortunately, no exact solution to this problem. So a wide variety of alternatives exist that can be roughly ordered based on how conservative they are.</a:t>
            </a:r>
          </a:p>
        </p:txBody>
      </p:sp>
      <p:grpSp>
        <p:nvGrpSpPr>
          <p:cNvPr id="12" name="Group 11"/>
          <p:cNvGrpSpPr/>
          <p:nvPr/>
        </p:nvGrpSpPr>
        <p:grpSpPr>
          <a:xfrm>
            <a:off x="2590163" y="4480505"/>
            <a:ext cx="7709092" cy="2308324"/>
            <a:chOff x="1066163" y="4480505"/>
            <a:chExt cx="7709092" cy="2308324"/>
          </a:xfrm>
        </p:grpSpPr>
        <p:sp>
          <p:nvSpPr>
            <p:cNvPr id="10" name="TextBox 9"/>
            <p:cNvSpPr txBox="1"/>
            <p:nvPr/>
          </p:nvSpPr>
          <p:spPr>
            <a:xfrm>
              <a:off x="1066163" y="4480505"/>
              <a:ext cx="7709092" cy="2308324"/>
            </a:xfrm>
            <a:prstGeom prst="rect">
              <a:avLst/>
            </a:prstGeom>
            <a:noFill/>
          </p:spPr>
          <p:txBody>
            <a:bodyPr wrap="square" rtlCol="0">
              <a:spAutoFit/>
            </a:bodyPr>
            <a:lstStyle/>
            <a:p>
              <a:r>
                <a:rPr lang="en-US" sz="2400" dirty="0"/>
                <a:t>Bonferroni		most conservative </a:t>
              </a:r>
              <a:r>
                <a:rPr lang="en-US" sz="2000" dirty="0"/>
                <a:t>(most difficult to reject)</a:t>
              </a:r>
            </a:p>
            <a:p>
              <a:r>
                <a:rPr lang="en-US" sz="2400" dirty="0" err="1"/>
                <a:t>Scheffe</a:t>
              </a:r>
              <a:endParaRPr lang="en-US" sz="2400" dirty="0"/>
            </a:p>
            <a:p>
              <a:r>
                <a:rPr lang="en-US" sz="2400" dirty="0"/>
                <a:t>Tukey HSD</a:t>
              </a:r>
            </a:p>
            <a:p>
              <a:r>
                <a:rPr lang="en-US" sz="2400" dirty="0"/>
                <a:t>Newman-</a:t>
              </a:r>
              <a:r>
                <a:rPr lang="en-US" sz="2400" dirty="0" err="1"/>
                <a:t>Keuls</a:t>
              </a:r>
              <a:endParaRPr lang="en-US" sz="2400" dirty="0"/>
            </a:p>
            <a:p>
              <a:r>
                <a:rPr lang="en-US" sz="2400" dirty="0"/>
                <a:t>Duncan		most aggressive </a:t>
              </a:r>
              <a:r>
                <a:rPr lang="en-US" sz="2000" dirty="0"/>
                <a:t>(easiest to reject)</a:t>
              </a:r>
            </a:p>
            <a:p>
              <a:endParaRPr lang="en-US" sz="2400" dirty="0"/>
            </a:p>
          </p:txBody>
        </p:sp>
        <p:cxnSp>
          <p:nvCxnSpPr>
            <p:cNvPr id="3" name="Straight Arrow Connector 2"/>
            <p:cNvCxnSpPr/>
            <p:nvPr/>
          </p:nvCxnSpPr>
          <p:spPr>
            <a:xfrm flipV="1">
              <a:off x="4929853" y="4910328"/>
              <a:ext cx="0" cy="1079169"/>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41550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1524000" y="107542"/>
            <a:ext cx="9144000" cy="759725"/>
          </a:xfrm>
          <a:prstGeom prst="rect">
            <a:avLst/>
          </a:prstGeom>
          <a:effectLst>
            <a:outerShdw dist="50800" sx="1000" sy="1000" algn="ctr" rotWithShape="0">
              <a:srgbClr val="FFFF99"/>
            </a:outerShdw>
          </a:effectLst>
        </p:spPr>
        <p:txBody>
          <a:bodyPr vert="horz">
            <a:noAutofit/>
            <a:scene3d>
              <a:camera prst="orthographicFront"/>
              <a:lightRig rig="threePt" dir="t">
                <a:rot lat="0" lon="0" rev="17220000"/>
              </a:lightRig>
            </a:scene3d>
            <a:sp3d>
              <a:bevelT w="38100" h="38100"/>
            </a:sp3d>
          </a:bodyPr>
          <a:lstStyle/>
          <a:p>
            <a:pPr algn="ctr">
              <a:spcBef>
                <a:spcPct val="20000"/>
              </a:spcBef>
              <a:buClr>
                <a:prstClr val="white">
                  <a:shade val="95000"/>
                </a:prstClr>
              </a:buClr>
              <a:buSzPct val="65000"/>
              <a:defRPr/>
            </a:pPr>
            <a:r>
              <a:rPr lang="en-US" sz="4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Newman-</a:t>
            </a:r>
            <a:r>
              <a:rPr lang="en-US" sz="4000" dirty="0" err="1">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Keuls</a:t>
            </a:r>
            <a:endParaRPr lang="en-US" sz="4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endParaRPr>
          </a:p>
        </p:txBody>
      </p:sp>
      <p:grpSp>
        <p:nvGrpSpPr>
          <p:cNvPr id="5" name="Group 4"/>
          <p:cNvGrpSpPr/>
          <p:nvPr/>
        </p:nvGrpSpPr>
        <p:grpSpPr>
          <a:xfrm>
            <a:off x="770217" y="976825"/>
            <a:ext cx="8631936" cy="2055606"/>
            <a:chOff x="1734312" y="1007618"/>
            <a:chExt cx="8631936" cy="2055606"/>
          </a:xfrm>
        </p:grpSpPr>
        <p:sp>
          <p:nvSpPr>
            <p:cNvPr id="20" name="TextBox 19"/>
            <p:cNvSpPr txBox="1"/>
            <p:nvPr/>
          </p:nvSpPr>
          <p:spPr>
            <a:xfrm>
              <a:off x="1734312" y="1062676"/>
              <a:ext cx="8631936" cy="2000548"/>
            </a:xfrm>
            <a:prstGeom prst="rect">
              <a:avLst/>
            </a:prstGeom>
            <a:noFill/>
          </p:spPr>
          <p:txBody>
            <a:bodyPr wrap="square" rtlCol="0">
              <a:spAutoFit/>
            </a:bodyPr>
            <a:lstStyle/>
            <a:p>
              <a:pPr>
                <a:spcAft>
                  <a:spcPts val="2400"/>
                </a:spcAft>
              </a:pPr>
              <a:r>
                <a:rPr lang="en-US" sz="2800" u="sng" dirty="0"/>
                <a:t>Step 1</a:t>
              </a:r>
              <a:r>
                <a:rPr lang="en-US" sz="2800" dirty="0"/>
                <a:t>. Order the        from smallest to largest.</a:t>
              </a:r>
              <a:endParaRPr lang="en-US" sz="2800" baseline="-25000" dirty="0"/>
            </a:p>
            <a:p>
              <a:pPr>
                <a:spcAft>
                  <a:spcPts val="2400"/>
                </a:spcAft>
              </a:pPr>
              <a:endParaRPr lang="en-US" sz="2800" dirty="0"/>
            </a:p>
            <a:p>
              <a:pPr>
                <a:spcAft>
                  <a:spcPts val="2400"/>
                </a:spcAft>
              </a:pPr>
              <a:endParaRPr lang="en-US" sz="2800" dirty="0"/>
            </a:p>
          </p:txBody>
        </p:sp>
        <p:graphicFrame>
          <p:nvGraphicFramePr>
            <p:cNvPr id="4" name="Object 3"/>
            <p:cNvGraphicFramePr>
              <a:graphicFrameLocks noChangeAspect="1"/>
            </p:cNvGraphicFramePr>
            <p:nvPr>
              <p:extLst>
                <p:ext uri="{D42A27DB-BD31-4B8C-83A1-F6EECF244321}">
                  <p14:modId xmlns:p14="http://schemas.microsoft.com/office/powerpoint/2010/main" val="3941950628"/>
                </p:ext>
              </p:extLst>
            </p:nvPr>
          </p:nvGraphicFramePr>
          <p:xfrm>
            <a:off x="4331208" y="1007618"/>
            <a:ext cx="586994" cy="525205"/>
          </p:xfrm>
          <a:graphic>
            <a:graphicData uri="http://schemas.openxmlformats.org/presentationml/2006/ole">
              <mc:AlternateContent xmlns:mc="http://schemas.openxmlformats.org/markup-compatibility/2006">
                <mc:Choice xmlns:v="urn:schemas-microsoft-com:vml" Requires="v">
                  <p:oleObj spid="_x0000_s16386" name="Equation" r:id="rId3" imgW="241200" imgH="215640" progId="Equation.3">
                    <p:embed/>
                  </p:oleObj>
                </mc:Choice>
                <mc:Fallback>
                  <p:oleObj name="Equation" r:id="rId3" imgW="241200" imgH="215640" progId="Equation.3">
                    <p:embed/>
                    <p:pic>
                      <p:nvPicPr>
                        <p:cNvPr id="4" name="Object 3"/>
                        <p:cNvPicPr/>
                        <p:nvPr/>
                      </p:nvPicPr>
                      <p:blipFill>
                        <a:blip r:embed="rId4"/>
                        <a:stretch>
                          <a:fillRect/>
                        </a:stretch>
                      </p:blipFill>
                      <p:spPr>
                        <a:xfrm>
                          <a:off x="4331208" y="1007618"/>
                          <a:ext cx="586994" cy="525205"/>
                        </a:xfrm>
                        <a:prstGeom prst="rect">
                          <a:avLst/>
                        </a:prstGeom>
                      </p:spPr>
                    </p:pic>
                  </p:oleObj>
                </mc:Fallback>
              </mc:AlternateContent>
            </a:graphicData>
          </a:graphic>
        </p:graphicFrame>
      </p:grpSp>
      <p:sp>
        <p:nvSpPr>
          <p:cNvPr id="2" name="TextBox 1"/>
          <p:cNvSpPr txBox="1"/>
          <p:nvPr/>
        </p:nvSpPr>
        <p:spPr>
          <a:xfrm>
            <a:off x="847343" y="1763619"/>
            <a:ext cx="10771499" cy="954107"/>
          </a:xfrm>
          <a:prstGeom prst="rect">
            <a:avLst/>
          </a:prstGeom>
          <a:noFill/>
        </p:spPr>
        <p:txBody>
          <a:bodyPr wrap="square" rtlCol="0">
            <a:spAutoFit/>
          </a:bodyPr>
          <a:lstStyle/>
          <a:p>
            <a:r>
              <a:rPr lang="en-US" sz="2800" dirty="0"/>
              <a:t>e.g., in above example </a:t>
            </a:r>
            <a:r>
              <a:rPr lang="en-US" sz="2800" i="1" dirty="0"/>
              <a:t>p</a:t>
            </a:r>
            <a:r>
              <a:rPr lang="en-US" sz="2800" dirty="0"/>
              <a:t> = 7. Label the 7 treatments a, b, c, d, e, f, and g. Suppose ordering of means is as follows:</a:t>
            </a:r>
          </a:p>
        </p:txBody>
      </p:sp>
      <p:sp>
        <p:nvSpPr>
          <p:cNvPr id="3" name="TextBox 2"/>
          <p:cNvSpPr txBox="1"/>
          <p:nvPr/>
        </p:nvSpPr>
        <p:spPr>
          <a:xfrm>
            <a:off x="4340352" y="2753483"/>
            <a:ext cx="6327648" cy="954107"/>
          </a:xfrm>
          <a:prstGeom prst="rect">
            <a:avLst/>
          </a:prstGeom>
          <a:noFill/>
        </p:spPr>
        <p:txBody>
          <a:bodyPr wrap="square" rtlCol="0">
            <a:spAutoFit/>
          </a:bodyPr>
          <a:lstStyle/>
          <a:p>
            <a:r>
              <a:rPr lang="en-US" sz="2800" dirty="0"/>
              <a:t> c	 a	 d	 b	 g	 e	 f</a:t>
            </a:r>
          </a:p>
          <a:p>
            <a:r>
              <a:rPr lang="en-US" sz="2800" dirty="0"/>
              <a:t>10	12	13	18	22	24	25</a:t>
            </a:r>
          </a:p>
        </p:txBody>
      </p:sp>
      <p:sp>
        <p:nvSpPr>
          <p:cNvPr id="7" name="TextBox 6"/>
          <p:cNvSpPr txBox="1"/>
          <p:nvPr/>
        </p:nvSpPr>
        <p:spPr>
          <a:xfrm>
            <a:off x="847343" y="3928783"/>
            <a:ext cx="10354057" cy="2246769"/>
          </a:xfrm>
          <a:prstGeom prst="rect">
            <a:avLst/>
          </a:prstGeom>
          <a:noFill/>
        </p:spPr>
        <p:txBody>
          <a:bodyPr wrap="square" rtlCol="0">
            <a:spAutoFit/>
          </a:bodyPr>
          <a:lstStyle/>
          <a:p>
            <a:r>
              <a:rPr lang="en-US" sz="2800" dirty="0"/>
              <a:t>For each pair of ordered means, define the range of the pair, denoted </a:t>
            </a:r>
            <a:r>
              <a:rPr lang="en-US" sz="2800" i="1" dirty="0"/>
              <a:t>r</a:t>
            </a:r>
            <a:r>
              <a:rPr lang="en-US" sz="2800" dirty="0"/>
              <a:t>, as the number of ordered means between them including the endpoints.</a:t>
            </a:r>
          </a:p>
          <a:p>
            <a:endParaRPr lang="en-US" sz="2800" dirty="0"/>
          </a:p>
          <a:p>
            <a:r>
              <a:rPr lang="en-US" sz="2800" dirty="0"/>
              <a:t>e.g., </a:t>
            </a:r>
            <a:r>
              <a:rPr lang="en-US" sz="2800" i="1" dirty="0"/>
              <a:t>r</a:t>
            </a:r>
            <a:r>
              <a:rPr lang="en-US" sz="2800" dirty="0"/>
              <a:t>(</a:t>
            </a:r>
            <a:r>
              <a:rPr lang="en-US" sz="2800" dirty="0" err="1"/>
              <a:t>c,a</a:t>
            </a:r>
            <a:r>
              <a:rPr lang="en-US" sz="2800" dirty="0"/>
              <a:t>) = 2, </a:t>
            </a:r>
            <a:r>
              <a:rPr lang="en-US" sz="2800" i="1" dirty="0"/>
              <a:t>r</a:t>
            </a:r>
            <a:r>
              <a:rPr lang="en-US" sz="2800" dirty="0"/>
              <a:t>(</a:t>
            </a:r>
            <a:r>
              <a:rPr lang="en-US" sz="2800" dirty="0" err="1"/>
              <a:t>c,b</a:t>
            </a:r>
            <a:r>
              <a:rPr lang="en-US" sz="2800" dirty="0"/>
              <a:t>) = 4, </a:t>
            </a:r>
            <a:r>
              <a:rPr lang="en-US" sz="2800" i="1" dirty="0"/>
              <a:t>r</a:t>
            </a:r>
            <a:r>
              <a:rPr lang="en-US" sz="2800" dirty="0"/>
              <a:t>(</a:t>
            </a:r>
            <a:r>
              <a:rPr lang="en-US" sz="2800" dirty="0" err="1"/>
              <a:t>c,f</a:t>
            </a:r>
            <a:r>
              <a:rPr lang="en-US" sz="2800" dirty="0"/>
              <a:t>) = 7</a:t>
            </a:r>
          </a:p>
        </p:txBody>
      </p:sp>
    </p:spTree>
    <p:extLst>
      <p:ext uri="{BB962C8B-B14F-4D97-AF65-F5344CB8AC3E}">
        <p14:creationId xmlns:p14="http://schemas.microsoft.com/office/powerpoint/2010/main" val="2847153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770888" y="1713073"/>
            <a:ext cx="8631936" cy="523220"/>
          </a:xfrm>
          <a:prstGeom prst="rect">
            <a:avLst/>
          </a:prstGeom>
          <a:noFill/>
        </p:spPr>
        <p:txBody>
          <a:bodyPr wrap="square" rtlCol="0">
            <a:spAutoFit/>
          </a:bodyPr>
          <a:lstStyle/>
          <a:p>
            <a:pPr>
              <a:spcAft>
                <a:spcPts val="2400"/>
              </a:spcAft>
            </a:pPr>
            <a:r>
              <a:rPr lang="en-US" sz="2800" u="sng" dirty="0"/>
              <a:t>Step 2</a:t>
            </a:r>
            <a:r>
              <a:rPr lang="en-US" sz="2800" dirty="0"/>
              <a:t>. Construct the matrix of ordered differences.</a:t>
            </a:r>
          </a:p>
        </p:txBody>
      </p:sp>
      <p:sp>
        <p:nvSpPr>
          <p:cNvPr id="6" name="Rectangle 3"/>
          <p:cNvSpPr txBox="1">
            <a:spLocks noChangeArrowheads="1"/>
          </p:cNvSpPr>
          <p:nvPr/>
        </p:nvSpPr>
        <p:spPr>
          <a:xfrm>
            <a:off x="1524000" y="107542"/>
            <a:ext cx="9144000" cy="759725"/>
          </a:xfrm>
          <a:prstGeom prst="rect">
            <a:avLst/>
          </a:prstGeom>
          <a:effectLst>
            <a:outerShdw dist="50800" sx="1000" sy="1000" algn="ctr" rotWithShape="0">
              <a:srgbClr val="FFFF99"/>
            </a:outerShdw>
          </a:effectLst>
        </p:spPr>
        <p:txBody>
          <a:bodyPr vert="horz">
            <a:noAutofit/>
            <a:scene3d>
              <a:camera prst="orthographicFront"/>
              <a:lightRig rig="threePt" dir="t">
                <a:rot lat="0" lon="0" rev="17220000"/>
              </a:lightRig>
            </a:scene3d>
            <a:sp3d>
              <a:bevelT w="38100" h="38100"/>
            </a:sp3d>
          </a:bodyPr>
          <a:lstStyle/>
          <a:p>
            <a:pPr algn="ctr">
              <a:spcBef>
                <a:spcPct val="20000"/>
              </a:spcBef>
              <a:buClr>
                <a:prstClr val="white">
                  <a:shade val="95000"/>
                </a:prstClr>
              </a:buClr>
              <a:buSzPct val="65000"/>
              <a:defRPr/>
            </a:pPr>
            <a:r>
              <a:rPr lang="en-US" sz="4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Newman-</a:t>
            </a:r>
            <a:r>
              <a:rPr lang="en-US" sz="4000" dirty="0" err="1">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Keuls</a:t>
            </a:r>
            <a:endParaRPr lang="en-US" sz="4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555132967"/>
              </p:ext>
            </p:extLst>
          </p:nvPr>
        </p:nvGraphicFramePr>
        <p:xfrm>
          <a:off x="2883408" y="2430272"/>
          <a:ext cx="6449568" cy="4145280"/>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963168">
                  <a:extLst>
                    <a:ext uri="{9D8B030D-6E8A-4147-A177-3AD203B41FA5}">
                      <a16:colId xmlns:a16="http://schemas.microsoft.com/office/drawing/2014/main" val="20009"/>
                    </a:ext>
                  </a:extLst>
                </a:gridCol>
              </a:tblGrid>
              <a:tr h="370840">
                <a:tc>
                  <a:txBody>
                    <a:bodyPr/>
                    <a:lstStyle/>
                    <a:p>
                      <a:pPr algn="ctr"/>
                      <a:endParaRPr lang="en-US" sz="28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dirty="0"/>
                        <a:t>c</a:t>
                      </a:r>
                      <a:endParaRPr lang="en-US" sz="2800" b="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800" dirty="0"/>
                        <a:t>a</a:t>
                      </a:r>
                      <a:endParaRPr lang="en-US" sz="2800" b="0" dirty="0"/>
                    </a:p>
                  </a:txBody>
                  <a:tcPr>
                    <a:lnB w="12700" cap="flat" cmpd="sng" algn="ctr">
                      <a:solidFill>
                        <a:schemeClr val="tx1"/>
                      </a:solidFill>
                      <a:prstDash val="solid"/>
                      <a:round/>
                      <a:headEnd type="none" w="med" len="med"/>
                      <a:tailEnd type="none" w="med" len="med"/>
                    </a:lnB>
                  </a:tcPr>
                </a:tc>
                <a:tc>
                  <a:txBody>
                    <a:bodyPr/>
                    <a:lstStyle/>
                    <a:p>
                      <a:pPr algn="ctr"/>
                      <a:r>
                        <a:rPr lang="en-US" sz="2800" dirty="0"/>
                        <a:t>d</a:t>
                      </a:r>
                      <a:endParaRPr lang="en-US" sz="2800" b="0" dirty="0"/>
                    </a:p>
                  </a:txBody>
                  <a:tcPr>
                    <a:lnB w="12700" cap="flat" cmpd="sng" algn="ctr">
                      <a:solidFill>
                        <a:schemeClr val="tx1"/>
                      </a:solidFill>
                      <a:prstDash val="solid"/>
                      <a:round/>
                      <a:headEnd type="none" w="med" len="med"/>
                      <a:tailEnd type="none" w="med" len="med"/>
                    </a:lnB>
                  </a:tcPr>
                </a:tc>
                <a:tc>
                  <a:txBody>
                    <a:bodyPr/>
                    <a:lstStyle/>
                    <a:p>
                      <a:pPr algn="ctr"/>
                      <a:r>
                        <a:rPr lang="en-US" sz="2800" dirty="0"/>
                        <a:t>b</a:t>
                      </a:r>
                      <a:endParaRPr lang="en-US" sz="2800" b="0" dirty="0"/>
                    </a:p>
                  </a:txBody>
                  <a:tcPr>
                    <a:lnB w="12700" cap="flat" cmpd="sng" algn="ctr">
                      <a:solidFill>
                        <a:schemeClr val="tx1"/>
                      </a:solidFill>
                      <a:prstDash val="solid"/>
                      <a:round/>
                      <a:headEnd type="none" w="med" len="med"/>
                      <a:tailEnd type="none" w="med" len="med"/>
                    </a:lnB>
                  </a:tcPr>
                </a:tc>
                <a:tc>
                  <a:txBody>
                    <a:bodyPr/>
                    <a:lstStyle/>
                    <a:p>
                      <a:pPr algn="ctr"/>
                      <a:r>
                        <a:rPr lang="en-US" sz="2800" dirty="0"/>
                        <a:t>g</a:t>
                      </a:r>
                      <a:endParaRPr lang="en-US" sz="2800" b="0" dirty="0"/>
                    </a:p>
                  </a:txBody>
                  <a:tcPr>
                    <a:lnB w="12700" cap="flat" cmpd="sng" algn="ctr">
                      <a:solidFill>
                        <a:schemeClr val="tx1"/>
                      </a:solidFill>
                      <a:prstDash val="solid"/>
                      <a:round/>
                      <a:headEnd type="none" w="med" len="med"/>
                      <a:tailEnd type="none" w="med" len="med"/>
                    </a:lnB>
                  </a:tcPr>
                </a:tc>
                <a:tc>
                  <a:txBody>
                    <a:bodyPr/>
                    <a:lstStyle/>
                    <a:p>
                      <a:pPr algn="ctr"/>
                      <a:r>
                        <a:rPr lang="en-US" sz="2800" dirty="0"/>
                        <a:t>e</a:t>
                      </a:r>
                      <a:endParaRPr lang="en-US" sz="2800" b="0" dirty="0"/>
                    </a:p>
                  </a:txBody>
                  <a:tcPr>
                    <a:lnB w="12700" cap="flat" cmpd="sng" algn="ctr">
                      <a:solidFill>
                        <a:schemeClr val="tx1"/>
                      </a:solidFill>
                      <a:prstDash val="solid"/>
                      <a:round/>
                      <a:headEnd type="none" w="med" len="med"/>
                      <a:tailEnd type="none" w="med" len="med"/>
                    </a:lnB>
                  </a:tcPr>
                </a:tc>
                <a:tc>
                  <a:txBody>
                    <a:bodyPr/>
                    <a:lstStyle/>
                    <a:p>
                      <a:pPr algn="ctr"/>
                      <a:r>
                        <a:rPr lang="en-US" sz="2800" dirty="0"/>
                        <a:t>f</a:t>
                      </a:r>
                      <a:endParaRPr lang="en-US" sz="2800" b="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dirty="0"/>
                        <a:t>r</a:t>
                      </a:r>
                      <a:endParaRPr lang="en-US" sz="28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dirty="0"/>
                        <a:t>cv</a:t>
                      </a:r>
                      <a:endParaRPr lang="en-US" sz="2800" b="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sz="2800" dirty="0"/>
                        <a:t>c</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2800" dirty="0"/>
                        <a: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dirty="0"/>
                        <a:t>2</a:t>
                      </a:r>
                    </a:p>
                  </a:txBody>
                  <a:tcPr>
                    <a:lnT w="12700" cap="flat" cmpd="sng" algn="ctr">
                      <a:solidFill>
                        <a:schemeClr val="tx1"/>
                      </a:solidFill>
                      <a:prstDash val="solid"/>
                      <a:round/>
                      <a:headEnd type="none" w="med" len="med"/>
                      <a:tailEnd type="none" w="med" len="med"/>
                    </a:lnT>
                  </a:tcPr>
                </a:tc>
                <a:tc>
                  <a:txBody>
                    <a:bodyPr/>
                    <a:lstStyle/>
                    <a:p>
                      <a:pPr algn="ctr"/>
                      <a:r>
                        <a:rPr lang="en-US" sz="2800" dirty="0"/>
                        <a:t>3</a:t>
                      </a:r>
                    </a:p>
                  </a:txBody>
                  <a:tcPr>
                    <a:lnT w="12700" cap="flat" cmpd="sng" algn="ctr">
                      <a:solidFill>
                        <a:schemeClr val="tx1"/>
                      </a:solidFill>
                      <a:prstDash val="solid"/>
                      <a:round/>
                      <a:headEnd type="none" w="med" len="med"/>
                      <a:tailEnd type="none" w="med" len="med"/>
                    </a:lnT>
                  </a:tcPr>
                </a:tc>
                <a:tc>
                  <a:txBody>
                    <a:bodyPr/>
                    <a:lstStyle/>
                    <a:p>
                      <a:pPr algn="ctr"/>
                      <a:r>
                        <a:rPr lang="en-US" sz="2800" dirty="0"/>
                        <a:t>8</a:t>
                      </a:r>
                    </a:p>
                  </a:txBody>
                  <a:tcPr>
                    <a:lnT w="12700" cap="flat" cmpd="sng" algn="ctr">
                      <a:solidFill>
                        <a:schemeClr val="tx1"/>
                      </a:solidFill>
                      <a:prstDash val="solid"/>
                      <a:round/>
                      <a:headEnd type="none" w="med" len="med"/>
                      <a:tailEnd type="none" w="med" len="med"/>
                    </a:lnT>
                  </a:tcPr>
                </a:tc>
                <a:tc>
                  <a:txBody>
                    <a:bodyPr/>
                    <a:lstStyle/>
                    <a:p>
                      <a:pPr algn="ctr"/>
                      <a:r>
                        <a:rPr lang="en-US" sz="2800" dirty="0"/>
                        <a:t>12</a:t>
                      </a:r>
                    </a:p>
                  </a:txBody>
                  <a:tcPr>
                    <a:lnT w="12700" cap="flat" cmpd="sng" algn="ctr">
                      <a:solidFill>
                        <a:schemeClr val="tx1"/>
                      </a:solidFill>
                      <a:prstDash val="solid"/>
                      <a:round/>
                      <a:headEnd type="none" w="med" len="med"/>
                      <a:tailEnd type="none" w="med" len="med"/>
                    </a:lnT>
                  </a:tcPr>
                </a:tc>
                <a:tc>
                  <a:txBody>
                    <a:bodyPr/>
                    <a:lstStyle/>
                    <a:p>
                      <a:pPr algn="ctr"/>
                      <a:r>
                        <a:rPr lang="en-US" sz="2800" dirty="0"/>
                        <a:t>14</a:t>
                      </a:r>
                    </a:p>
                  </a:txBody>
                  <a:tcPr>
                    <a:lnT w="12700" cap="flat" cmpd="sng" algn="ctr">
                      <a:solidFill>
                        <a:schemeClr val="tx1"/>
                      </a:solidFill>
                      <a:prstDash val="solid"/>
                      <a:round/>
                      <a:headEnd type="none" w="med" len="med"/>
                      <a:tailEnd type="none" w="med" len="med"/>
                    </a:lnT>
                  </a:tcPr>
                </a:tc>
                <a:tc>
                  <a:txBody>
                    <a:bodyPr/>
                    <a:lstStyle/>
                    <a:p>
                      <a:pPr algn="ctr"/>
                      <a:r>
                        <a:rPr lang="en-US" sz="2800" dirty="0"/>
                        <a:t>15</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28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pPr algn="ctr"/>
                      <a:r>
                        <a:rPr lang="en-US" sz="2800" dirty="0"/>
                        <a:t>a</a:t>
                      </a:r>
                    </a:p>
                  </a:txBody>
                  <a:tcPr>
                    <a:lnR w="12700" cap="flat" cmpd="sng" algn="ctr">
                      <a:solidFill>
                        <a:schemeClr val="tx1"/>
                      </a:solidFill>
                      <a:prstDash val="solid"/>
                      <a:round/>
                      <a:headEnd type="none" w="med" len="med"/>
                      <a:tailEnd type="none" w="med" len="med"/>
                    </a:lnR>
                  </a:tcPr>
                </a:tc>
                <a:tc>
                  <a:txBody>
                    <a:bodyPr/>
                    <a:lstStyle/>
                    <a:p>
                      <a:pPr algn="ctr"/>
                      <a:endParaRPr lang="en-US" sz="2800"/>
                    </a:p>
                  </a:txBody>
                  <a:tcPr>
                    <a:lnL w="12700" cap="flat" cmpd="sng" algn="ctr">
                      <a:solidFill>
                        <a:schemeClr val="tx1"/>
                      </a:solidFill>
                      <a:prstDash val="solid"/>
                      <a:round/>
                      <a:headEnd type="none" w="med" len="med"/>
                      <a:tailEnd type="none" w="med" len="med"/>
                    </a:lnL>
                  </a:tcPr>
                </a:tc>
                <a:tc>
                  <a:txBody>
                    <a:bodyPr/>
                    <a:lstStyle/>
                    <a:p>
                      <a:pPr algn="ctr"/>
                      <a:r>
                        <a:rPr lang="en-US" sz="2800" dirty="0"/>
                        <a:t>―</a:t>
                      </a:r>
                    </a:p>
                  </a:txBody>
                  <a:tcPr/>
                </a:tc>
                <a:tc>
                  <a:txBody>
                    <a:bodyPr/>
                    <a:lstStyle/>
                    <a:p>
                      <a:pPr algn="ctr"/>
                      <a:r>
                        <a:rPr lang="en-US" sz="2800" dirty="0"/>
                        <a:t>1</a:t>
                      </a:r>
                    </a:p>
                  </a:txBody>
                  <a:tcPr/>
                </a:tc>
                <a:tc>
                  <a:txBody>
                    <a:bodyPr/>
                    <a:lstStyle/>
                    <a:p>
                      <a:pPr algn="ctr"/>
                      <a:r>
                        <a:rPr lang="en-US" sz="2800" dirty="0"/>
                        <a:t>6</a:t>
                      </a:r>
                    </a:p>
                  </a:txBody>
                  <a:tcPr/>
                </a:tc>
                <a:tc>
                  <a:txBody>
                    <a:bodyPr/>
                    <a:lstStyle/>
                    <a:p>
                      <a:pPr algn="ctr"/>
                      <a:r>
                        <a:rPr lang="en-US" sz="2800" dirty="0"/>
                        <a:t>10</a:t>
                      </a:r>
                    </a:p>
                  </a:txBody>
                  <a:tcPr/>
                </a:tc>
                <a:tc>
                  <a:txBody>
                    <a:bodyPr/>
                    <a:lstStyle/>
                    <a:p>
                      <a:pPr algn="ctr"/>
                      <a:r>
                        <a:rPr lang="en-US" sz="2800" dirty="0"/>
                        <a:t>12</a:t>
                      </a:r>
                    </a:p>
                  </a:txBody>
                  <a:tcPr/>
                </a:tc>
                <a:tc>
                  <a:txBody>
                    <a:bodyPr/>
                    <a:lstStyle/>
                    <a:p>
                      <a:pPr algn="ctr"/>
                      <a:r>
                        <a:rPr lang="en-US" sz="2800" dirty="0"/>
                        <a:t>13</a:t>
                      </a:r>
                    </a:p>
                  </a:txBody>
                  <a:tcPr>
                    <a:lnR w="12700" cap="flat" cmpd="sng" algn="ctr">
                      <a:solidFill>
                        <a:schemeClr val="tx1"/>
                      </a:solidFill>
                      <a:prstDash val="solid"/>
                      <a:round/>
                      <a:headEnd type="none" w="med" len="med"/>
                      <a:tailEnd type="none" w="med" len="med"/>
                    </a:lnR>
                  </a:tcPr>
                </a:tc>
                <a:tc>
                  <a:txBody>
                    <a:bodyPr/>
                    <a:lstStyle/>
                    <a:p>
                      <a:pPr algn="ctr"/>
                      <a:r>
                        <a:rPr lang="en-US" sz="28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280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370840">
                <a:tc>
                  <a:txBody>
                    <a:bodyPr/>
                    <a:lstStyle/>
                    <a:p>
                      <a:pPr algn="ctr"/>
                      <a:r>
                        <a:rPr lang="en-US" sz="2800" dirty="0"/>
                        <a:t>d</a:t>
                      </a:r>
                    </a:p>
                  </a:txBody>
                  <a:tcPr>
                    <a:lnR w="12700" cap="flat" cmpd="sng" algn="ctr">
                      <a:solidFill>
                        <a:schemeClr val="tx1"/>
                      </a:solidFill>
                      <a:prstDash val="solid"/>
                      <a:round/>
                      <a:headEnd type="none" w="med" len="med"/>
                      <a:tailEnd type="none" w="med" len="med"/>
                    </a:lnR>
                  </a:tcPr>
                </a:tc>
                <a:tc>
                  <a:txBody>
                    <a:bodyPr/>
                    <a:lstStyle/>
                    <a:p>
                      <a:pPr algn="ctr"/>
                      <a:endParaRPr lang="en-US" sz="2800"/>
                    </a:p>
                  </a:txBody>
                  <a:tcPr>
                    <a:lnL w="12700" cap="flat" cmpd="sng" algn="ctr">
                      <a:solidFill>
                        <a:schemeClr val="tx1"/>
                      </a:solidFill>
                      <a:prstDash val="solid"/>
                      <a:round/>
                      <a:headEnd type="none" w="med" len="med"/>
                      <a:tailEnd type="none" w="med" len="med"/>
                    </a:lnL>
                  </a:tcPr>
                </a:tc>
                <a:tc>
                  <a:txBody>
                    <a:bodyPr/>
                    <a:lstStyle/>
                    <a:p>
                      <a:pPr algn="ctr"/>
                      <a:endParaRPr lang="en-US" sz="2800"/>
                    </a:p>
                  </a:txBody>
                  <a:tcPr/>
                </a:tc>
                <a:tc>
                  <a:txBody>
                    <a:bodyPr/>
                    <a:lstStyle/>
                    <a:p>
                      <a:pPr algn="ctr"/>
                      <a:r>
                        <a:rPr lang="en-US" sz="2800" dirty="0"/>
                        <a:t>―</a:t>
                      </a:r>
                    </a:p>
                  </a:txBody>
                  <a:tcPr/>
                </a:tc>
                <a:tc>
                  <a:txBody>
                    <a:bodyPr/>
                    <a:lstStyle/>
                    <a:p>
                      <a:pPr algn="ctr"/>
                      <a:r>
                        <a:rPr lang="en-US" sz="2800" dirty="0"/>
                        <a:t>5</a:t>
                      </a:r>
                    </a:p>
                  </a:txBody>
                  <a:tcPr/>
                </a:tc>
                <a:tc>
                  <a:txBody>
                    <a:bodyPr/>
                    <a:lstStyle/>
                    <a:p>
                      <a:pPr algn="ctr"/>
                      <a:r>
                        <a:rPr lang="en-US" sz="2800" dirty="0"/>
                        <a:t>9</a:t>
                      </a:r>
                    </a:p>
                  </a:txBody>
                  <a:tcPr/>
                </a:tc>
                <a:tc>
                  <a:txBody>
                    <a:bodyPr/>
                    <a:lstStyle/>
                    <a:p>
                      <a:pPr algn="ctr"/>
                      <a:r>
                        <a:rPr lang="en-US" sz="2800" dirty="0"/>
                        <a:t>11</a:t>
                      </a:r>
                    </a:p>
                  </a:txBody>
                  <a:tcPr/>
                </a:tc>
                <a:tc>
                  <a:txBody>
                    <a:bodyPr/>
                    <a:lstStyle/>
                    <a:p>
                      <a:pPr algn="ctr"/>
                      <a:r>
                        <a:rPr lang="en-US" sz="2800" dirty="0"/>
                        <a:t>12</a:t>
                      </a:r>
                    </a:p>
                  </a:txBody>
                  <a:tcPr>
                    <a:lnR w="12700" cap="flat" cmpd="sng" algn="ctr">
                      <a:solidFill>
                        <a:schemeClr val="tx1"/>
                      </a:solidFill>
                      <a:prstDash val="solid"/>
                      <a:round/>
                      <a:headEnd type="none" w="med" len="med"/>
                      <a:tailEnd type="none" w="med" len="med"/>
                    </a:lnR>
                  </a:tcPr>
                </a:tc>
                <a:tc>
                  <a:txBody>
                    <a:bodyPr/>
                    <a:lstStyle/>
                    <a:p>
                      <a:pPr algn="ctr"/>
                      <a:r>
                        <a:rPr lang="en-US" sz="28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280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370840">
                <a:tc>
                  <a:txBody>
                    <a:bodyPr/>
                    <a:lstStyle/>
                    <a:p>
                      <a:pPr algn="ctr"/>
                      <a:r>
                        <a:rPr lang="en-US" sz="2800" dirty="0"/>
                        <a:t>b</a:t>
                      </a:r>
                    </a:p>
                  </a:txBody>
                  <a:tcPr>
                    <a:lnR w="12700" cap="flat" cmpd="sng" algn="ctr">
                      <a:solidFill>
                        <a:schemeClr val="tx1"/>
                      </a:solidFill>
                      <a:prstDash val="solid"/>
                      <a:round/>
                      <a:headEnd type="none" w="med" len="med"/>
                      <a:tailEnd type="none" w="med" len="med"/>
                    </a:lnR>
                  </a:tcPr>
                </a:tc>
                <a:tc>
                  <a:txBody>
                    <a:bodyPr/>
                    <a:lstStyle/>
                    <a:p>
                      <a:pPr algn="ctr"/>
                      <a:endParaRPr lang="en-US" sz="2800" dirty="0"/>
                    </a:p>
                  </a:txBody>
                  <a:tcPr>
                    <a:lnL w="12700" cap="flat" cmpd="sng" algn="ctr">
                      <a:solidFill>
                        <a:schemeClr val="tx1"/>
                      </a:solidFill>
                      <a:prstDash val="solid"/>
                      <a:round/>
                      <a:headEnd type="none" w="med" len="med"/>
                      <a:tailEnd type="none" w="med" len="med"/>
                    </a:lnL>
                  </a:tcPr>
                </a:tc>
                <a:tc>
                  <a:txBody>
                    <a:bodyPr/>
                    <a:lstStyle/>
                    <a:p>
                      <a:pPr algn="ctr"/>
                      <a:endParaRPr lang="en-US" sz="2800"/>
                    </a:p>
                  </a:txBody>
                  <a:tcPr/>
                </a:tc>
                <a:tc>
                  <a:txBody>
                    <a:bodyPr/>
                    <a:lstStyle/>
                    <a:p>
                      <a:pPr algn="ctr"/>
                      <a:endParaRPr lang="en-US" sz="28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a:t>
                      </a:r>
                    </a:p>
                  </a:txBody>
                  <a:tcPr/>
                </a:tc>
                <a:tc>
                  <a:txBody>
                    <a:bodyPr/>
                    <a:lstStyle/>
                    <a:p>
                      <a:pPr algn="ctr"/>
                      <a:r>
                        <a:rPr lang="en-US" sz="2800" dirty="0"/>
                        <a:t>4</a:t>
                      </a:r>
                    </a:p>
                  </a:txBody>
                  <a:tcPr/>
                </a:tc>
                <a:tc>
                  <a:txBody>
                    <a:bodyPr/>
                    <a:lstStyle/>
                    <a:p>
                      <a:pPr algn="ctr"/>
                      <a:r>
                        <a:rPr lang="en-US" sz="2800" dirty="0"/>
                        <a:t>6</a:t>
                      </a:r>
                    </a:p>
                  </a:txBody>
                  <a:tcPr/>
                </a:tc>
                <a:tc>
                  <a:txBody>
                    <a:bodyPr/>
                    <a:lstStyle/>
                    <a:p>
                      <a:pPr algn="ctr"/>
                      <a:r>
                        <a:rPr lang="en-US" sz="2800" dirty="0"/>
                        <a:t>7</a:t>
                      </a:r>
                    </a:p>
                  </a:txBody>
                  <a:tcPr>
                    <a:lnR w="12700" cap="flat" cmpd="sng" algn="ctr">
                      <a:solidFill>
                        <a:schemeClr val="tx1"/>
                      </a:solidFill>
                      <a:prstDash val="solid"/>
                      <a:round/>
                      <a:headEnd type="none" w="med" len="med"/>
                      <a:tailEnd type="none" w="med" len="med"/>
                    </a:lnR>
                  </a:tcPr>
                </a:tc>
                <a:tc>
                  <a:txBody>
                    <a:bodyPr/>
                    <a:lstStyle/>
                    <a:p>
                      <a:pPr algn="ctr"/>
                      <a:r>
                        <a:rPr lang="en-US" sz="28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280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r h="370840">
                <a:tc>
                  <a:txBody>
                    <a:bodyPr/>
                    <a:lstStyle/>
                    <a:p>
                      <a:pPr algn="ctr"/>
                      <a:r>
                        <a:rPr lang="en-US" sz="2800" dirty="0"/>
                        <a:t>g</a:t>
                      </a:r>
                    </a:p>
                  </a:txBody>
                  <a:tcPr>
                    <a:lnR w="12700" cap="flat" cmpd="sng" algn="ctr">
                      <a:solidFill>
                        <a:schemeClr val="tx1"/>
                      </a:solidFill>
                      <a:prstDash val="solid"/>
                      <a:round/>
                      <a:headEnd type="none" w="med" len="med"/>
                      <a:tailEnd type="none" w="med" len="med"/>
                    </a:lnR>
                  </a:tcPr>
                </a:tc>
                <a:tc>
                  <a:txBody>
                    <a:bodyPr/>
                    <a:lstStyle/>
                    <a:p>
                      <a:pPr algn="ctr"/>
                      <a:endParaRPr lang="en-US" sz="2800" dirty="0"/>
                    </a:p>
                  </a:txBody>
                  <a:tcPr>
                    <a:lnL w="12700" cap="flat" cmpd="sng" algn="ctr">
                      <a:solidFill>
                        <a:schemeClr val="tx1"/>
                      </a:solidFill>
                      <a:prstDash val="solid"/>
                      <a:round/>
                      <a:headEnd type="none" w="med" len="med"/>
                      <a:tailEnd type="none" w="med" len="med"/>
                    </a:lnL>
                  </a:tcPr>
                </a:tc>
                <a:tc>
                  <a:txBody>
                    <a:bodyPr/>
                    <a:lstStyle/>
                    <a:p>
                      <a:pPr algn="ctr"/>
                      <a:endParaRPr lang="en-US" sz="2800" dirty="0"/>
                    </a:p>
                  </a:txBody>
                  <a:tcPr/>
                </a:tc>
                <a:tc>
                  <a:txBody>
                    <a:bodyPr/>
                    <a:lstStyle/>
                    <a:p>
                      <a:pPr algn="ctr"/>
                      <a:endParaRPr lang="en-US" sz="2800"/>
                    </a:p>
                  </a:txBody>
                  <a:tcPr/>
                </a:tc>
                <a:tc>
                  <a:txBody>
                    <a:bodyPr/>
                    <a:lstStyle/>
                    <a:p>
                      <a:pPr algn="ctr"/>
                      <a:endParaRPr lang="en-US" sz="28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a:t>
                      </a:r>
                    </a:p>
                  </a:txBody>
                  <a:tcPr/>
                </a:tc>
                <a:tc>
                  <a:txBody>
                    <a:bodyPr/>
                    <a:lstStyle/>
                    <a:p>
                      <a:pPr algn="ctr"/>
                      <a:r>
                        <a:rPr lang="en-US" sz="2800" dirty="0"/>
                        <a:t>2</a:t>
                      </a:r>
                    </a:p>
                  </a:txBody>
                  <a:tcPr/>
                </a:tc>
                <a:tc>
                  <a:txBody>
                    <a:bodyPr/>
                    <a:lstStyle/>
                    <a:p>
                      <a:pPr algn="ctr"/>
                      <a:r>
                        <a:rPr lang="en-US" sz="2800" dirty="0"/>
                        <a:t>3</a:t>
                      </a:r>
                    </a:p>
                  </a:txBody>
                  <a:tcPr>
                    <a:lnR w="12700" cap="flat" cmpd="sng" algn="ctr">
                      <a:solidFill>
                        <a:schemeClr val="tx1"/>
                      </a:solidFill>
                      <a:prstDash val="solid"/>
                      <a:round/>
                      <a:headEnd type="none" w="med" len="med"/>
                      <a:tailEnd type="none" w="med" len="med"/>
                    </a:lnR>
                  </a:tcPr>
                </a:tc>
                <a:tc>
                  <a:txBody>
                    <a:bodyPr/>
                    <a:lstStyle/>
                    <a:p>
                      <a:pPr algn="ctr"/>
                      <a:r>
                        <a:rPr lang="en-US" sz="28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280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5"/>
                  </a:ext>
                </a:extLst>
              </a:tr>
              <a:tr h="370840">
                <a:tc>
                  <a:txBody>
                    <a:bodyPr/>
                    <a:lstStyle/>
                    <a:p>
                      <a:pPr algn="ctr"/>
                      <a:r>
                        <a:rPr lang="en-US" sz="2800" dirty="0"/>
                        <a:t>e</a:t>
                      </a:r>
                    </a:p>
                  </a:txBody>
                  <a:tcPr>
                    <a:lnR w="12700" cap="flat" cmpd="sng" algn="ctr">
                      <a:solidFill>
                        <a:schemeClr val="tx1"/>
                      </a:solidFill>
                      <a:prstDash val="solid"/>
                      <a:round/>
                      <a:headEnd type="none" w="med" len="med"/>
                      <a:tailEnd type="none" w="med" len="med"/>
                    </a:lnR>
                  </a:tcPr>
                </a:tc>
                <a:tc>
                  <a:txBody>
                    <a:bodyPr/>
                    <a:lstStyle/>
                    <a:p>
                      <a:pPr algn="ctr"/>
                      <a:endParaRPr lang="en-US" sz="2800"/>
                    </a:p>
                  </a:txBody>
                  <a:tcPr>
                    <a:lnL w="12700" cap="flat" cmpd="sng" algn="ctr">
                      <a:solidFill>
                        <a:schemeClr val="tx1"/>
                      </a:solidFill>
                      <a:prstDash val="solid"/>
                      <a:round/>
                      <a:headEnd type="none" w="med" len="med"/>
                      <a:tailEnd type="none" w="med" len="med"/>
                    </a:lnL>
                  </a:tcPr>
                </a:tc>
                <a:tc>
                  <a:txBody>
                    <a:bodyPr/>
                    <a:lstStyle/>
                    <a:p>
                      <a:pPr algn="ctr"/>
                      <a:endParaRPr lang="en-US" sz="2800"/>
                    </a:p>
                  </a:txBody>
                  <a:tcPr/>
                </a:tc>
                <a:tc>
                  <a:txBody>
                    <a:bodyPr/>
                    <a:lstStyle/>
                    <a:p>
                      <a:pPr algn="ctr"/>
                      <a:endParaRPr lang="en-US" sz="2800"/>
                    </a:p>
                  </a:txBody>
                  <a:tcPr/>
                </a:tc>
                <a:tc>
                  <a:txBody>
                    <a:bodyPr/>
                    <a:lstStyle/>
                    <a:p>
                      <a:pPr algn="ctr"/>
                      <a:endParaRPr lang="en-US" sz="2800"/>
                    </a:p>
                  </a:txBody>
                  <a:tcPr/>
                </a:tc>
                <a:tc>
                  <a:txBody>
                    <a:bodyPr/>
                    <a:lstStyle/>
                    <a:p>
                      <a:pPr algn="ctr"/>
                      <a:endParaRPr lang="en-US" sz="28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a:t>
                      </a:r>
                    </a:p>
                  </a:txBody>
                  <a:tcPr/>
                </a:tc>
                <a:tc>
                  <a:txBody>
                    <a:bodyPr/>
                    <a:lstStyle/>
                    <a:p>
                      <a:pPr algn="ctr"/>
                      <a:r>
                        <a:rPr lang="en-US" sz="2800" dirty="0"/>
                        <a:t>1</a:t>
                      </a:r>
                    </a:p>
                  </a:txBody>
                  <a:tcPr>
                    <a:lnR w="12700" cap="flat" cmpd="sng" algn="ctr">
                      <a:solidFill>
                        <a:schemeClr val="tx1"/>
                      </a:solidFill>
                      <a:prstDash val="solid"/>
                      <a:round/>
                      <a:headEnd type="none" w="med" len="med"/>
                      <a:tailEnd type="none" w="med" len="med"/>
                    </a:lnR>
                  </a:tcPr>
                </a:tc>
                <a:tc>
                  <a:txBody>
                    <a:bodyPr/>
                    <a:lstStyle/>
                    <a:p>
                      <a:pPr algn="ctr"/>
                      <a:r>
                        <a:rPr lang="en-US" sz="28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28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6"/>
                  </a:ext>
                </a:extLst>
              </a:tr>
              <a:tr h="370840">
                <a:tc>
                  <a:txBody>
                    <a:bodyPr/>
                    <a:lstStyle/>
                    <a:p>
                      <a:pPr algn="ctr"/>
                      <a:r>
                        <a:rPr lang="en-US" sz="2800" dirty="0"/>
                        <a:t>f</a:t>
                      </a:r>
                    </a:p>
                  </a:txBody>
                  <a:tcPr>
                    <a:lnR w="12700" cap="flat" cmpd="sng" algn="ctr">
                      <a:solidFill>
                        <a:schemeClr val="tx1"/>
                      </a:solidFill>
                      <a:prstDash val="solid"/>
                      <a:round/>
                      <a:headEnd type="none" w="med" len="med"/>
                      <a:tailEnd type="none" w="med" len="med"/>
                    </a:lnR>
                  </a:tcPr>
                </a:tc>
                <a:tc>
                  <a:txBody>
                    <a:bodyPr/>
                    <a:lstStyle/>
                    <a:p>
                      <a:pPr algn="ctr"/>
                      <a:endParaRPr lang="en-US" sz="2800"/>
                    </a:p>
                  </a:txBody>
                  <a:tcPr>
                    <a:lnL w="12700" cap="flat" cmpd="sng" algn="ctr">
                      <a:solidFill>
                        <a:schemeClr val="tx1"/>
                      </a:solidFill>
                      <a:prstDash val="solid"/>
                      <a:round/>
                      <a:headEnd type="none" w="med" len="med"/>
                      <a:tailEnd type="none" w="med" len="med"/>
                    </a:lnL>
                  </a:tcPr>
                </a:tc>
                <a:tc>
                  <a:txBody>
                    <a:bodyPr/>
                    <a:lstStyle/>
                    <a:p>
                      <a:pPr algn="ctr"/>
                      <a:endParaRPr lang="en-US" sz="2800"/>
                    </a:p>
                  </a:txBody>
                  <a:tcPr/>
                </a:tc>
                <a:tc>
                  <a:txBody>
                    <a:bodyPr/>
                    <a:lstStyle/>
                    <a:p>
                      <a:pPr algn="ctr"/>
                      <a:endParaRPr lang="en-US" sz="2800"/>
                    </a:p>
                  </a:txBody>
                  <a:tcPr/>
                </a:tc>
                <a:tc>
                  <a:txBody>
                    <a:bodyPr/>
                    <a:lstStyle/>
                    <a:p>
                      <a:pPr algn="ctr"/>
                      <a:endParaRPr lang="en-US" sz="2800"/>
                    </a:p>
                  </a:txBody>
                  <a:tcPr/>
                </a:tc>
                <a:tc>
                  <a:txBody>
                    <a:bodyPr/>
                    <a:lstStyle/>
                    <a:p>
                      <a:pPr algn="ctr"/>
                      <a:endParaRPr lang="en-US" sz="2800"/>
                    </a:p>
                  </a:txBody>
                  <a:tcPr/>
                </a:tc>
                <a:tc>
                  <a:txBody>
                    <a:bodyPr/>
                    <a:lstStyle/>
                    <a:p>
                      <a:pPr algn="ctr"/>
                      <a:endParaRPr lang="en-US" sz="28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a:t>
                      </a:r>
                    </a:p>
                  </a:txBody>
                  <a:tcPr>
                    <a:lnR w="12700" cap="flat" cmpd="sng" algn="ctr">
                      <a:solidFill>
                        <a:schemeClr val="tx1"/>
                      </a:solidFill>
                      <a:prstDash val="solid"/>
                      <a:round/>
                      <a:headEnd type="none" w="med" len="med"/>
                      <a:tailEnd type="none" w="med" len="med"/>
                    </a:lnR>
                  </a:tcPr>
                </a:tc>
                <a:tc>
                  <a:txBody>
                    <a:bodyPr/>
                    <a:lstStyle/>
                    <a:p>
                      <a:pPr algn="ct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28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7"/>
                  </a:ext>
                </a:extLst>
              </a:tr>
            </a:tbl>
          </a:graphicData>
        </a:graphic>
      </p:graphicFrame>
      <p:sp>
        <p:nvSpPr>
          <p:cNvPr id="9" name="TextBox 8"/>
          <p:cNvSpPr txBox="1"/>
          <p:nvPr/>
        </p:nvSpPr>
        <p:spPr>
          <a:xfrm>
            <a:off x="2883408" y="867266"/>
            <a:ext cx="6327648" cy="707886"/>
          </a:xfrm>
          <a:prstGeom prst="rect">
            <a:avLst/>
          </a:prstGeom>
          <a:noFill/>
        </p:spPr>
        <p:txBody>
          <a:bodyPr wrap="square" rtlCol="0">
            <a:spAutoFit/>
          </a:bodyPr>
          <a:lstStyle/>
          <a:p>
            <a:r>
              <a:rPr lang="en-US" sz="2000" dirty="0"/>
              <a:t> c	 a	 d	 b	 g	 e	 f</a:t>
            </a:r>
          </a:p>
          <a:p>
            <a:r>
              <a:rPr lang="en-US" sz="2000" dirty="0"/>
              <a:t>10	12	13	18	22	24	25</a:t>
            </a:r>
          </a:p>
        </p:txBody>
      </p:sp>
      <p:grpSp>
        <p:nvGrpSpPr>
          <p:cNvPr id="12" name="Group 11"/>
          <p:cNvGrpSpPr/>
          <p:nvPr/>
        </p:nvGrpSpPr>
        <p:grpSpPr>
          <a:xfrm>
            <a:off x="3624072" y="4032505"/>
            <a:ext cx="3313176" cy="2737027"/>
            <a:chOff x="2100072" y="4032504"/>
            <a:chExt cx="3313176" cy="2737027"/>
          </a:xfrm>
        </p:grpSpPr>
        <p:sp>
          <p:nvSpPr>
            <p:cNvPr id="8" name="TextBox 7"/>
            <p:cNvSpPr txBox="1"/>
            <p:nvPr/>
          </p:nvSpPr>
          <p:spPr>
            <a:xfrm>
              <a:off x="2100072" y="5569202"/>
              <a:ext cx="3313176" cy="1200329"/>
            </a:xfrm>
            <a:prstGeom prst="rect">
              <a:avLst/>
            </a:prstGeom>
            <a:noFill/>
          </p:spPr>
          <p:txBody>
            <a:bodyPr wrap="square" rtlCol="0">
              <a:spAutoFit/>
            </a:bodyPr>
            <a:lstStyle/>
            <a:p>
              <a:r>
                <a:rPr lang="en-US" sz="2400" dirty="0">
                  <a:solidFill>
                    <a:srgbClr val="FF0000"/>
                  </a:solidFill>
                </a:rPr>
                <a:t>The 21 mean</a:t>
              </a:r>
            </a:p>
            <a:p>
              <a:r>
                <a:rPr lang="en-US" sz="2400" dirty="0">
                  <a:solidFill>
                    <a:srgbClr val="FF0000"/>
                  </a:solidFill>
                </a:rPr>
                <a:t>differences we want</a:t>
              </a:r>
            </a:p>
            <a:p>
              <a:r>
                <a:rPr lang="en-US" sz="2400" dirty="0">
                  <a:solidFill>
                    <a:srgbClr val="FF0000"/>
                  </a:solidFill>
                </a:rPr>
                <a:t>to assess for significance</a:t>
              </a:r>
            </a:p>
          </p:txBody>
        </p:sp>
        <p:cxnSp>
          <p:nvCxnSpPr>
            <p:cNvPr id="11" name="Straight Arrow Connector 10"/>
            <p:cNvCxnSpPr/>
            <p:nvPr/>
          </p:nvCxnSpPr>
          <p:spPr>
            <a:xfrm flipV="1">
              <a:off x="3831336" y="4032504"/>
              <a:ext cx="1225296" cy="17190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9995" y="3213736"/>
            <a:ext cx="3381469" cy="2587898"/>
            <a:chOff x="3005994" y="3213736"/>
            <a:chExt cx="3381469" cy="2587898"/>
          </a:xfrm>
        </p:grpSpPr>
        <p:grpSp>
          <p:nvGrpSpPr>
            <p:cNvPr id="16" name="Group 15"/>
            <p:cNvGrpSpPr/>
            <p:nvPr/>
          </p:nvGrpSpPr>
          <p:grpSpPr>
            <a:xfrm>
              <a:off x="6134098" y="3213736"/>
              <a:ext cx="253365" cy="2587898"/>
              <a:chOff x="6134098" y="3213736"/>
              <a:chExt cx="253365" cy="2587898"/>
            </a:xfrm>
          </p:grpSpPr>
          <p:cxnSp>
            <p:nvCxnSpPr>
              <p:cNvPr id="14" name="Straight Connector 13"/>
              <p:cNvCxnSpPr/>
              <p:nvPr/>
            </p:nvCxnSpPr>
            <p:spPr>
              <a:xfrm flipV="1">
                <a:off x="6134100" y="3213736"/>
                <a:ext cx="249555" cy="190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6134100" y="3724276"/>
                <a:ext cx="249555" cy="190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6134100" y="4251629"/>
                <a:ext cx="249555" cy="190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134099" y="4778982"/>
                <a:ext cx="249555" cy="190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137908" y="5272377"/>
                <a:ext cx="249555" cy="190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134098" y="5799730"/>
                <a:ext cx="249555" cy="190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cxnSp>
          <p:nvCxnSpPr>
            <p:cNvPr id="24" name="Straight Connector 23"/>
            <p:cNvCxnSpPr/>
            <p:nvPr/>
          </p:nvCxnSpPr>
          <p:spPr>
            <a:xfrm>
              <a:off x="5490209" y="3333750"/>
              <a:ext cx="295276" cy="24086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870895" y="3365311"/>
              <a:ext cx="273391" cy="22970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3005994" y="3313454"/>
              <a:ext cx="2822639" cy="2409166"/>
              <a:chOff x="3005994" y="3313454"/>
              <a:chExt cx="2822639" cy="2409166"/>
            </a:xfrm>
          </p:grpSpPr>
          <p:cxnSp>
            <p:nvCxnSpPr>
              <p:cNvPr id="26" name="Straight Connector 25"/>
              <p:cNvCxnSpPr/>
              <p:nvPr/>
            </p:nvCxnSpPr>
            <p:spPr>
              <a:xfrm>
                <a:off x="4194048" y="3313454"/>
                <a:ext cx="329184" cy="28621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3005994" y="3333750"/>
                <a:ext cx="2822639" cy="2388870"/>
                <a:chOff x="3005994" y="3333750"/>
                <a:chExt cx="2822639" cy="2388870"/>
              </a:xfrm>
            </p:grpSpPr>
            <p:cxnSp>
              <p:nvCxnSpPr>
                <p:cNvPr id="27" name="Straight Connector 26"/>
                <p:cNvCxnSpPr/>
                <p:nvPr/>
              </p:nvCxnSpPr>
              <p:spPr>
                <a:xfrm>
                  <a:off x="3631501" y="3333750"/>
                  <a:ext cx="353759" cy="29337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263102" y="3847769"/>
                  <a:ext cx="334376" cy="287477"/>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3005994" y="3365322"/>
                  <a:ext cx="2822639" cy="2357298"/>
                  <a:chOff x="3005994" y="3365322"/>
                  <a:chExt cx="2822639" cy="2357298"/>
                </a:xfrm>
              </p:grpSpPr>
              <p:cxnSp>
                <p:nvCxnSpPr>
                  <p:cNvPr id="28" name="Straight Connector 27"/>
                  <p:cNvCxnSpPr/>
                  <p:nvPr/>
                </p:nvCxnSpPr>
                <p:spPr>
                  <a:xfrm>
                    <a:off x="3005994" y="3365322"/>
                    <a:ext cx="347378" cy="286563"/>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631500" y="3890060"/>
                    <a:ext cx="335661" cy="28017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239387" y="4391303"/>
                    <a:ext cx="332613" cy="281662"/>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844985" y="4899383"/>
                    <a:ext cx="344235" cy="289837"/>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490210" y="5437276"/>
                    <a:ext cx="338423" cy="28534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a:xfrm>
                  <a:off x="4889372" y="4371762"/>
                  <a:ext cx="353330" cy="297332"/>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433440" y="4834890"/>
                  <a:ext cx="380620" cy="318135"/>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cxnSp>
            <p:nvCxnSpPr>
              <p:cNvPr id="36" name="Straight Connector 35"/>
              <p:cNvCxnSpPr/>
              <p:nvPr/>
            </p:nvCxnSpPr>
            <p:spPr>
              <a:xfrm>
                <a:off x="5490209" y="4397478"/>
                <a:ext cx="283846" cy="243433"/>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851032" y="3865550"/>
                <a:ext cx="293254" cy="250155"/>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cxnSp>
          <p:nvCxnSpPr>
            <p:cNvPr id="38" name="Straight Connector 37"/>
            <p:cNvCxnSpPr/>
            <p:nvPr/>
          </p:nvCxnSpPr>
          <p:spPr>
            <a:xfrm>
              <a:off x="5493852" y="3884531"/>
              <a:ext cx="280203" cy="250715"/>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7784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792224" y="1017644"/>
            <a:ext cx="8631936" cy="523220"/>
          </a:xfrm>
          <a:prstGeom prst="rect">
            <a:avLst/>
          </a:prstGeom>
          <a:noFill/>
        </p:spPr>
        <p:txBody>
          <a:bodyPr wrap="square" rtlCol="0">
            <a:spAutoFit/>
          </a:bodyPr>
          <a:lstStyle/>
          <a:p>
            <a:pPr>
              <a:spcAft>
                <a:spcPts val="2400"/>
              </a:spcAft>
            </a:pPr>
            <a:r>
              <a:rPr lang="en-US" sz="2800" u="sng" dirty="0"/>
              <a:t>Step 3</a:t>
            </a:r>
            <a:r>
              <a:rPr lang="en-US" sz="2800" dirty="0"/>
              <a:t>. Determine critical value for each test.</a:t>
            </a:r>
          </a:p>
        </p:txBody>
      </p:sp>
      <p:sp>
        <p:nvSpPr>
          <p:cNvPr id="6" name="Rectangle 3"/>
          <p:cNvSpPr txBox="1">
            <a:spLocks noChangeArrowheads="1"/>
          </p:cNvSpPr>
          <p:nvPr/>
        </p:nvSpPr>
        <p:spPr>
          <a:xfrm>
            <a:off x="1524000" y="107542"/>
            <a:ext cx="9144000" cy="759725"/>
          </a:xfrm>
          <a:prstGeom prst="rect">
            <a:avLst/>
          </a:prstGeom>
          <a:effectLst>
            <a:outerShdw dist="50800" sx="1000" sy="1000" algn="ctr" rotWithShape="0">
              <a:srgbClr val="FFFF99"/>
            </a:outerShdw>
          </a:effectLst>
        </p:spPr>
        <p:txBody>
          <a:bodyPr vert="horz">
            <a:noAutofit/>
            <a:scene3d>
              <a:camera prst="orthographicFront"/>
              <a:lightRig rig="threePt" dir="t">
                <a:rot lat="0" lon="0" rev="17220000"/>
              </a:lightRig>
            </a:scene3d>
            <a:sp3d>
              <a:bevelT w="38100" h="38100"/>
            </a:sp3d>
          </a:bodyPr>
          <a:lstStyle/>
          <a:p>
            <a:pPr algn="ctr">
              <a:spcBef>
                <a:spcPct val="20000"/>
              </a:spcBef>
              <a:buClr>
                <a:prstClr val="white">
                  <a:shade val="95000"/>
                </a:prstClr>
              </a:buClr>
              <a:buSzPct val="65000"/>
              <a:defRPr/>
            </a:pPr>
            <a:r>
              <a:rPr lang="en-US" sz="4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Newman-</a:t>
            </a:r>
            <a:r>
              <a:rPr lang="en-US" sz="4000" dirty="0" err="1">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Keuls</a:t>
            </a:r>
            <a:endParaRPr lang="en-US" sz="4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endParaRPr>
          </a:p>
        </p:txBody>
      </p:sp>
      <p:grpSp>
        <p:nvGrpSpPr>
          <p:cNvPr id="4" name="Group 3"/>
          <p:cNvGrpSpPr/>
          <p:nvPr/>
        </p:nvGrpSpPr>
        <p:grpSpPr>
          <a:xfrm>
            <a:off x="2242980" y="1576689"/>
            <a:ext cx="4566774" cy="1051560"/>
            <a:chOff x="1834548" y="1691242"/>
            <a:chExt cx="4566774" cy="1051560"/>
          </a:xfrm>
        </p:grpSpPr>
        <p:graphicFrame>
          <p:nvGraphicFramePr>
            <p:cNvPr id="2" name="Object 1"/>
            <p:cNvGraphicFramePr>
              <a:graphicFrameLocks noChangeAspect="1"/>
            </p:cNvGraphicFramePr>
            <p:nvPr>
              <p:extLst>
                <p:ext uri="{D42A27DB-BD31-4B8C-83A1-F6EECF244321}">
                  <p14:modId xmlns:p14="http://schemas.microsoft.com/office/powerpoint/2010/main" val="4201925565"/>
                </p:ext>
              </p:extLst>
            </p:nvPr>
          </p:nvGraphicFramePr>
          <p:xfrm>
            <a:off x="1834548" y="1691242"/>
            <a:ext cx="4566774" cy="1051560"/>
          </p:xfrm>
          <a:graphic>
            <a:graphicData uri="http://schemas.openxmlformats.org/presentationml/2006/ole">
              <mc:AlternateContent xmlns:mc="http://schemas.openxmlformats.org/markup-compatibility/2006">
                <mc:Choice xmlns:v="urn:schemas-microsoft-com:vml" Requires="v">
                  <p:oleObj spid="_x0000_s17410" name="Equation" r:id="rId3" imgW="1930320" imgH="444240" progId="Equation.3">
                    <p:embed/>
                  </p:oleObj>
                </mc:Choice>
                <mc:Fallback>
                  <p:oleObj name="Equation" r:id="rId3" imgW="1930320" imgH="444240" progId="Equation.3">
                    <p:embed/>
                    <p:pic>
                      <p:nvPicPr>
                        <p:cNvPr id="2" name="Object 1"/>
                        <p:cNvPicPr/>
                        <p:nvPr/>
                      </p:nvPicPr>
                      <p:blipFill>
                        <a:blip r:embed="rId4"/>
                        <a:stretch>
                          <a:fillRect/>
                        </a:stretch>
                      </p:blipFill>
                      <p:spPr>
                        <a:xfrm>
                          <a:off x="1834548" y="1691242"/>
                          <a:ext cx="4566774" cy="1051560"/>
                        </a:xfrm>
                        <a:prstGeom prst="rect">
                          <a:avLst/>
                        </a:prstGeom>
                      </p:spPr>
                    </p:pic>
                  </p:oleObj>
                </mc:Fallback>
              </mc:AlternateContent>
            </a:graphicData>
          </a:graphic>
        </p:graphicFrame>
        <p:sp>
          <p:nvSpPr>
            <p:cNvPr id="3" name="TextBox 2"/>
            <p:cNvSpPr txBox="1"/>
            <p:nvPr/>
          </p:nvSpPr>
          <p:spPr>
            <a:xfrm>
              <a:off x="4117935" y="2011680"/>
              <a:ext cx="1344168" cy="584775"/>
            </a:xfrm>
            <a:prstGeom prst="rect">
              <a:avLst/>
            </a:prstGeom>
            <a:noFill/>
          </p:spPr>
          <p:txBody>
            <a:bodyPr wrap="square" rtlCol="0">
              <a:spAutoFit/>
            </a:bodyPr>
            <a:lstStyle/>
            <a:p>
              <a:r>
                <a:rPr lang="en-US" sz="3200" dirty="0">
                  <a:latin typeface="Calibri" panose="020F0502020204030204" pitchFamily="34" charset="0"/>
                </a:rPr>
                <a:t>~</a:t>
              </a:r>
              <a:endParaRPr lang="en-US" sz="3200" dirty="0"/>
            </a:p>
          </p:txBody>
        </p:sp>
      </p:grpSp>
      <p:sp>
        <p:nvSpPr>
          <p:cNvPr id="7" name="TextBox 6"/>
          <p:cNvSpPr txBox="1"/>
          <p:nvPr/>
        </p:nvSpPr>
        <p:spPr>
          <a:xfrm>
            <a:off x="7517194" y="1551624"/>
            <a:ext cx="2304288" cy="830997"/>
          </a:xfrm>
          <a:prstGeom prst="rect">
            <a:avLst/>
          </a:prstGeom>
          <a:noFill/>
        </p:spPr>
        <p:txBody>
          <a:bodyPr wrap="square" rtlCol="0">
            <a:spAutoFit/>
          </a:bodyPr>
          <a:lstStyle/>
          <a:p>
            <a:pPr algn="ctr"/>
            <a:r>
              <a:rPr lang="en-US" sz="2400" dirty="0" err="1"/>
              <a:t>studentized</a:t>
            </a:r>
            <a:r>
              <a:rPr lang="en-US" sz="2400" dirty="0"/>
              <a:t> range statistic</a:t>
            </a:r>
          </a:p>
        </p:txBody>
      </p:sp>
      <p:grpSp>
        <p:nvGrpSpPr>
          <p:cNvPr id="10" name="Group 9"/>
          <p:cNvGrpSpPr/>
          <p:nvPr/>
        </p:nvGrpSpPr>
        <p:grpSpPr>
          <a:xfrm>
            <a:off x="1987296" y="2802340"/>
            <a:ext cx="8324088" cy="1695776"/>
            <a:chOff x="463296" y="2802340"/>
            <a:chExt cx="8324088" cy="1695776"/>
          </a:xfrm>
        </p:grpSpPr>
        <p:sp>
          <p:nvSpPr>
            <p:cNvPr id="13" name="TextBox 12"/>
            <p:cNvSpPr txBox="1"/>
            <p:nvPr/>
          </p:nvSpPr>
          <p:spPr>
            <a:xfrm>
              <a:off x="463296" y="2802340"/>
              <a:ext cx="8324088" cy="523220"/>
            </a:xfrm>
            <a:prstGeom prst="rect">
              <a:avLst/>
            </a:prstGeom>
            <a:noFill/>
          </p:spPr>
          <p:txBody>
            <a:bodyPr wrap="square" rtlCol="0">
              <a:spAutoFit/>
            </a:bodyPr>
            <a:lstStyle/>
            <a:p>
              <a:r>
                <a:rPr lang="en-US" sz="2800" dirty="0"/>
                <a:t>So decision rule is: reject H</a:t>
              </a:r>
              <a:r>
                <a:rPr lang="en-US" sz="2800" baseline="-25000" dirty="0"/>
                <a:t>0</a:t>
              </a:r>
              <a:r>
                <a:rPr lang="en-US" sz="2800" dirty="0"/>
                <a:t>: </a:t>
              </a:r>
              <a:r>
                <a:rPr lang="el-GR" sz="2800" dirty="0"/>
                <a:t>τ</a:t>
              </a:r>
              <a:r>
                <a:rPr lang="en-US" sz="2800" baseline="-25000" dirty="0" err="1"/>
                <a:t>i</a:t>
              </a:r>
              <a:r>
                <a:rPr lang="en-US" sz="2800" dirty="0"/>
                <a:t> = </a:t>
              </a:r>
              <a:r>
                <a:rPr lang="el-GR" sz="2800" dirty="0"/>
                <a:t>τ</a:t>
              </a:r>
              <a:r>
                <a:rPr lang="en-US" sz="2800" baseline="-25000" dirty="0"/>
                <a:t>j</a:t>
              </a:r>
              <a:r>
                <a:rPr lang="en-US" sz="2800" dirty="0"/>
                <a:t> if</a:t>
              </a:r>
            </a:p>
          </p:txBody>
        </p:sp>
        <p:graphicFrame>
          <p:nvGraphicFramePr>
            <p:cNvPr id="15" name="Object 14"/>
            <p:cNvGraphicFramePr>
              <a:graphicFrameLocks noChangeAspect="1"/>
            </p:cNvGraphicFramePr>
            <p:nvPr>
              <p:extLst>
                <p:ext uri="{D42A27DB-BD31-4B8C-83A1-F6EECF244321}">
                  <p14:modId xmlns:p14="http://schemas.microsoft.com/office/powerpoint/2010/main" val="2255346217"/>
                </p:ext>
              </p:extLst>
            </p:nvPr>
          </p:nvGraphicFramePr>
          <p:xfrm>
            <a:off x="578231" y="3447191"/>
            <a:ext cx="5226050" cy="1050925"/>
          </p:xfrm>
          <a:graphic>
            <a:graphicData uri="http://schemas.openxmlformats.org/presentationml/2006/ole">
              <mc:AlternateContent xmlns:mc="http://schemas.openxmlformats.org/markup-compatibility/2006">
                <mc:Choice xmlns:v="urn:schemas-microsoft-com:vml" Requires="v">
                  <p:oleObj spid="_x0000_s17411" name="Equation" r:id="rId5" imgW="2209680" imgH="444240" progId="Equation.3">
                    <p:embed/>
                  </p:oleObj>
                </mc:Choice>
                <mc:Fallback>
                  <p:oleObj name="Equation" r:id="rId5" imgW="2209680" imgH="444240" progId="Equation.3">
                    <p:embed/>
                    <p:pic>
                      <p:nvPicPr>
                        <p:cNvPr id="15" name="Object 14"/>
                        <p:cNvPicPr/>
                        <p:nvPr/>
                      </p:nvPicPr>
                      <p:blipFill>
                        <a:blip r:embed="rId6"/>
                        <a:stretch>
                          <a:fillRect/>
                        </a:stretch>
                      </p:blipFill>
                      <p:spPr>
                        <a:xfrm>
                          <a:off x="578231" y="3447191"/>
                          <a:ext cx="5226050" cy="1050925"/>
                        </a:xfrm>
                        <a:prstGeom prst="rect">
                          <a:avLst/>
                        </a:prstGeom>
                      </p:spPr>
                    </p:pic>
                  </p:oleObj>
                </mc:Fallback>
              </mc:AlternateContent>
            </a:graphicData>
          </a:graphic>
        </p:graphicFrame>
      </p:grpSp>
      <p:grpSp>
        <p:nvGrpSpPr>
          <p:cNvPr id="22" name="Group 21"/>
          <p:cNvGrpSpPr/>
          <p:nvPr/>
        </p:nvGrpSpPr>
        <p:grpSpPr>
          <a:xfrm>
            <a:off x="1987296" y="4619748"/>
            <a:ext cx="8324088" cy="1351031"/>
            <a:chOff x="463296" y="4619747"/>
            <a:chExt cx="8324088" cy="1351031"/>
          </a:xfrm>
        </p:grpSpPr>
        <p:sp>
          <p:nvSpPr>
            <p:cNvPr id="17" name="TextBox 16"/>
            <p:cNvSpPr txBox="1"/>
            <p:nvPr/>
          </p:nvSpPr>
          <p:spPr>
            <a:xfrm>
              <a:off x="463296" y="4619747"/>
              <a:ext cx="8324088" cy="523220"/>
            </a:xfrm>
            <a:prstGeom prst="rect">
              <a:avLst/>
            </a:prstGeom>
            <a:noFill/>
          </p:spPr>
          <p:txBody>
            <a:bodyPr wrap="square" rtlCol="0">
              <a:spAutoFit/>
            </a:bodyPr>
            <a:lstStyle/>
            <a:p>
              <a:r>
                <a:rPr lang="en-US" sz="2800" dirty="0"/>
                <a:t>or equivalently if</a:t>
              </a:r>
            </a:p>
          </p:txBody>
        </p:sp>
        <p:graphicFrame>
          <p:nvGraphicFramePr>
            <p:cNvPr id="18" name="Object 17"/>
            <p:cNvGraphicFramePr>
              <a:graphicFrameLocks noChangeAspect="1"/>
            </p:cNvGraphicFramePr>
            <p:nvPr>
              <p:extLst>
                <p:ext uri="{D42A27DB-BD31-4B8C-83A1-F6EECF244321}">
                  <p14:modId xmlns:p14="http://schemas.microsoft.com/office/powerpoint/2010/main" val="2984989260"/>
                </p:ext>
              </p:extLst>
            </p:nvPr>
          </p:nvGraphicFramePr>
          <p:xfrm>
            <a:off x="1347788" y="5340541"/>
            <a:ext cx="5797550" cy="630237"/>
          </p:xfrm>
          <a:graphic>
            <a:graphicData uri="http://schemas.openxmlformats.org/presentationml/2006/ole">
              <mc:AlternateContent xmlns:mc="http://schemas.openxmlformats.org/markup-compatibility/2006">
                <mc:Choice xmlns:v="urn:schemas-microsoft-com:vml" Requires="v">
                  <p:oleObj spid="_x0000_s17412" name="Equation" r:id="rId7" imgW="2450880" imgH="266400" progId="Equation.3">
                    <p:embed/>
                  </p:oleObj>
                </mc:Choice>
                <mc:Fallback>
                  <p:oleObj name="Equation" r:id="rId7" imgW="2450880" imgH="266400" progId="Equation.3">
                    <p:embed/>
                    <p:pic>
                      <p:nvPicPr>
                        <p:cNvPr id="18" name="Object 17"/>
                        <p:cNvPicPr/>
                        <p:nvPr/>
                      </p:nvPicPr>
                      <p:blipFill>
                        <a:blip r:embed="rId8"/>
                        <a:stretch>
                          <a:fillRect/>
                        </a:stretch>
                      </p:blipFill>
                      <p:spPr>
                        <a:xfrm>
                          <a:off x="1347788" y="5340541"/>
                          <a:ext cx="5797550" cy="630237"/>
                        </a:xfrm>
                        <a:prstGeom prst="rect">
                          <a:avLst/>
                        </a:prstGeom>
                      </p:spPr>
                    </p:pic>
                  </p:oleObj>
                </mc:Fallback>
              </mc:AlternateContent>
            </a:graphicData>
          </a:graphic>
        </p:graphicFrame>
      </p:grpSp>
      <p:sp>
        <p:nvSpPr>
          <p:cNvPr id="19" name="TextBox 18"/>
          <p:cNvSpPr txBox="1"/>
          <p:nvPr/>
        </p:nvSpPr>
        <p:spPr>
          <a:xfrm>
            <a:off x="7686926" y="3187824"/>
            <a:ext cx="2737235" cy="1569660"/>
          </a:xfrm>
          <a:prstGeom prst="rect">
            <a:avLst/>
          </a:prstGeom>
          <a:noFill/>
        </p:spPr>
        <p:txBody>
          <a:bodyPr wrap="square" rtlCol="0">
            <a:spAutoFit/>
          </a:bodyPr>
          <a:lstStyle/>
          <a:p>
            <a:pPr algn="ctr"/>
            <a:r>
              <a:rPr lang="en-US" sz="2400" dirty="0"/>
              <a:t>Duncan has own tabled values, which tend to be smaller than these.</a:t>
            </a:r>
          </a:p>
        </p:txBody>
      </p:sp>
      <p:sp>
        <p:nvSpPr>
          <p:cNvPr id="21" name="TextBox 20"/>
          <p:cNvSpPr txBox="1"/>
          <p:nvPr/>
        </p:nvSpPr>
        <p:spPr>
          <a:xfrm>
            <a:off x="1987296" y="6051672"/>
            <a:ext cx="8436864" cy="461665"/>
          </a:xfrm>
          <a:prstGeom prst="rect">
            <a:avLst/>
          </a:prstGeom>
          <a:noFill/>
        </p:spPr>
        <p:txBody>
          <a:bodyPr wrap="square" rtlCol="0">
            <a:spAutoFit/>
          </a:bodyPr>
          <a:lstStyle/>
          <a:p>
            <a:pPr algn="ctr"/>
            <a:r>
              <a:rPr lang="en-US" sz="2400" dirty="0"/>
              <a:t>Easier, since right side is same for all pairs with the same value of r.</a:t>
            </a:r>
          </a:p>
        </p:txBody>
      </p:sp>
    </p:spTree>
    <p:extLst>
      <p:ext uri="{BB962C8B-B14F-4D97-AF65-F5344CB8AC3E}">
        <p14:creationId xmlns:p14="http://schemas.microsoft.com/office/powerpoint/2010/main" val="2675564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9" grpId="0"/>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7220712" y="1214739"/>
            <a:ext cx="2962656" cy="1384995"/>
          </a:xfrm>
          <a:prstGeom prst="rect">
            <a:avLst/>
          </a:prstGeom>
          <a:noFill/>
        </p:spPr>
        <p:txBody>
          <a:bodyPr wrap="square" rtlCol="0">
            <a:spAutoFit/>
          </a:bodyPr>
          <a:lstStyle/>
          <a:p>
            <a:pPr>
              <a:spcAft>
                <a:spcPts val="2400"/>
              </a:spcAft>
            </a:pPr>
            <a:r>
              <a:rPr lang="en-US" sz="2800" u="sng" dirty="0"/>
              <a:t>Step 3</a:t>
            </a:r>
            <a:r>
              <a:rPr lang="en-US" sz="2800" dirty="0"/>
              <a:t>. Determine critical value for each test.</a:t>
            </a:r>
          </a:p>
        </p:txBody>
      </p:sp>
      <p:sp>
        <p:nvSpPr>
          <p:cNvPr id="6" name="Rectangle 3"/>
          <p:cNvSpPr txBox="1">
            <a:spLocks noChangeArrowheads="1"/>
          </p:cNvSpPr>
          <p:nvPr/>
        </p:nvSpPr>
        <p:spPr>
          <a:xfrm>
            <a:off x="6736080" y="455014"/>
            <a:ext cx="3931920" cy="759725"/>
          </a:xfrm>
          <a:prstGeom prst="rect">
            <a:avLst/>
          </a:prstGeom>
          <a:effectLst>
            <a:outerShdw dist="50800" sx="1000" sy="1000" algn="ctr" rotWithShape="0">
              <a:srgbClr val="FFFF99"/>
            </a:outerShdw>
          </a:effectLst>
        </p:spPr>
        <p:txBody>
          <a:bodyPr vert="horz">
            <a:noAutofit/>
            <a:scene3d>
              <a:camera prst="orthographicFront"/>
              <a:lightRig rig="threePt" dir="t">
                <a:rot lat="0" lon="0" rev="17220000"/>
              </a:lightRig>
            </a:scene3d>
            <a:sp3d>
              <a:bevelT w="38100" h="38100"/>
            </a:sp3d>
          </a:bodyPr>
          <a:lstStyle/>
          <a:p>
            <a:pPr algn="ctr">
              <a:spcBef>
                <a:spcPct val="20000"/>
              </a:spcBef>
              <a:buClr>
                <a:prstClr val="white">
                  <a:shade val="95000"/>
                </a:prstClr>
              </a:buClr>
              <a:buSzPct val="65000"/>
              <a:defRPr/>
            </a:pPr>
            <a:r>
              <a:rPr lang="en-US" sz="4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Newman-</a:t>
            </a:r>
            <a:r>
              <a:rPr lang="en-US" sz="4000" dirty="0" err="1">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Keuls</a:t>
            </a:r>
            <a:endParaRPr lang="en-US" sz="4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1" y="107541"/>
            <a:ext cx="5370723" cy="6858000"/>
          </a:xfrm>
          <a:prstGeom prst="rect">
            <a:avLst/>
          </a:prstGeom>
        </p:spPr>
      </p:pic>
      <p:grpSp>
        <p:nvGrpSpPr>
          <p:cNvPr id="12" name="Group 11"/>
          <p:cNvGrpSpPr/>
          <p:nvPr/>
        </p:nvGrpSpPr>
        <p:grpSpPr>
          <a:xfrm>
            <a:off x="4047745" y="3607419"/>
            <a:ext cx="6214945" cy="954107"/>
            <a:chOff x="2523744" y="3607418"/>
            <a:chExt cx="6214945" cy="954107"/>
          </a:xfrm>
        </p:grpSpPr>
        <p:sp>
          <p:nvSpPr>
            <p:cNvPr id="8" name="Oval 7"/>
            <p:cNvSpPr/>
            <p:nvPr/>
          </p:nvSpPr>
          <p:spPr>
            <a:xfrm>
              <a:off x="2523744" y="3785616"/>
              <a:ext cx="649224" cy="44805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776033" y="3607418"/>
              <a:ext cx="2962656" cy="954107"/>
            </a:xfrm>
            <a:prstGeom prst="rect">
              <a:avLst/>
            </a:prstGeom>
            <a:noFill/>
          </p:spPr>
          <p:txBody>
            <a:bodyPr wrap="square" rtlCol="0">
              <a:spAutoFit/>
            </a:bodyPr>
            <a:lstStyle/>
            <a:p>
              <a:r>
                <a:rPr lang="en-US" sz="2800" dirty="0">
                  <a:solidFill>
                    <a:srgbClr val="FF0000"/>
                  </a:solidFill>
                </a:rPr>
                <a:t>cv for </a:t>
              </a:r>
              <a:r>
                <a:rPr lang="el-GR" sz="2800" dirty="0">
                  <a:solidFill>
                    <a:srgbClr val="FF0000"/>
                  </a:solidFill>
                </a:rPr>
                <a:t>α</a:t>
              </a:r>
              <a:r>
                <a:rPr lang="en-US" sz="2800" baseline="-25000" dirty="0">
                  <a:solidFill>
                    <a:srgbClr val="FF0000"/>
                  </a:solidFill>
                </a:rPr>
                <a:t>E</a:t>
              </a:r>
              <a:r>
                <a:rPr lang="en-US" sz="2800" dirty="0">
                  <a:solidFill>
                    <a:srgbClr val="FF0000"/>
                  </a:solidFill>
                </a:rPr>
                <a:t> = .05,</a:t>
              </a:r>
            </a:p>
            <a:p>
              <a:pPr>
                <a:spcAft>
                  <a:spcPts val="2400"/>
                </a:spcAft>
              </a:pPr>
              <a:r>
                <a:rPr lang="en-US" sz="2800" i="1" dirty="0">
                  <a:solidFill>
                    <a:srgbClr val="FF0000"/>
                  </a:solidFill>
                </a:rPr>
                <a:t>r</a:t>
              </a:r>
              <a:r>
                <a:rPr lang="en-US" sz="2800" dirty="0">
                  <a:solidFill>
                    <a:srgbClr val="FF0000"/>
                  </a:solidFill>
                </a:rPr>
                <a:t> = 7,  </a:t>
              </a:r>
              <a:r>
                <a:rPr lang="en-US" sz="2800" i="1" dirty="0">
                  <a:solidFill>
                    <a:srgbClr val="FF0000"/>
                  </a:solidFill>
                </a:rPr>
                <a:t>p</a:t>
              </a:r>
              <a:r>
                <a:rPr lang="en-US" sz="2800" dirty="0">
                  <a:solidFill>
                    <a:srgbClr val="FF0000"/>
                  </a:solidFill>
                </a:rPr>
                <a:t>(</a:t>
              </a:r>
              <a:r>
                <a:rPr lang="en-US" sz="2800" i="1" dirty="0">
                  <a:solidFill>
                    <a:srgbClr val="FF0000"/>
                  </a:solidFill>
                </a:rPr>
                <a:t>n</a:t>
              </a:r>
              <a:r>
                <a:rPr lang="en-US" sz="2800" dirty="0">
                  <a:solidFill>
                    <a:srgbClr val="FF0000"/>
                  </a:solidFill>
                </a:rPr>
                <a:t> – 1) = 14</a:t>
              </a:r>
            </a:p>
          </p:txBody>
        </p:sp>
        <p:cxnSp>
          <p:nvCxnSpPr>
            <p:cNvPr id="11" name="Straight Connector 10"/>
            <p:cNvCxnSpPr>
              <a:stCxn id="23" idx="1"/>
              <a:endCxn id="8" idx="6"/>
            </p:cNvCxnSpPr>
            <p:nvPr/>
          </p:nvCxnSpPr>
          <p:spPr>
            <a:xfrm flipH="1" flipV="1">
              <a:off x="3172968" y="4009644"/>
              <a:ext cx="2603065" cy="7482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9427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1524000" y="107542"/>
            <a:ext cx="9144000" cy="759725"/>
          </a:xfrm>
          <a:prstGeom prst="rect">
            <a:avLst/>
          </a:prstGeom>
          <a:effectLst>
            <a:outerShdw dist="50800" sx="1000" sy="1000" algn="ctr" rotWithShape="0">
              <a:srgbClr val="FFFF99"/>
            </a:outerShdw>
          </a:effectLst>
        </p:spPr>
        <p:txBody>
          <a:bodyPr vert="horz">
            <a:noAutofit/>
            <a:scene3d>
              <a:camera prst="orthographicFront"/>
              <a:lightRig rig="threePt" dir="t">
                <a:rot lat="0" lon="0" rev="17220000"/>
              </a:lightRig>
            </a:scene3d>
            <a:sp3d>
              <a:bevelT w="38100" h="38100"/>
            </a:sp3d>
          </a:bodyPr>
          <a:lstStyle/>
          <a:p>
            <a:pPr algn="ctr">
              <a:spcBef>
                <a:spcPct val="20000"/>
              </a:spcBef>
              <a:buClr>
                <a:prstClr val="white">
                  <a:shade val="95000"/>
                </a:prstClr>
              </a:buClr>
              <a:buSzPct val="65000"/>
              <a:defRPr/>
            </a:pPr>
            <a:r>
              <a:rPr lang="en-US" sz="4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Newman-</a:t>
            </a:r>
            <a:r>
              <a:rPr lang="en-US" sz="4000" dirty="0" err="1">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Keuls</a:t>
            </a:r>
            <a:endParaRPr lang="en-US" sz="4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524018389"/>
              </p:ext>
            </p:extLst>
          </p:nvPr>
        </p:nvGraphicFramePr>
        <p:xfrm>
          <a:off x="2018856" y="2214219"/>
          <a:ext cx="6449568" cy="4145280"/>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963168">
                  <a:extLst>
                    <a:ext uri="{9D8B030D-6E8A-4147-A177-3AD203B41FA5}">
                      <a16:colId xmlns:a16="http://schemas.microsoft.com/office/drawing/2014/main" val="20009"/>
                    </a:ext>
                  </a:extLst>
                </a:gridCol>
              </a:tblGrid>
              <a:tr h="370840">
                <a:tc>
                  <a:txBody>
                    <a:bodyPr/>
                    <a:lstStyle/>
                    <a:p>
                      <a:pPr algn="ctr"/>
                      <a:endParaRPr lang="en-US" sz="28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dirty="0"/>
                        <a:t>c</a:t>
                      </a:r>
                      <a:endParaRPr lang="en-US" sz="2800" b="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800" dirty="0"/>
                        <a:t>a</a:t>
                      </a:r>
                      <a:endParaRPr lang="en-US" sz="2800" b="0" dirty="0"/>
                    </a:p>
                  </a:txBody>
                  <a:tcPr>
                    <a:lnB w="12700" cap="flat" cmpd="sng" algn="ctr">
                      <a:solidFill>
                        <a:schemeClr val="tx1"/>
                      </a:solidFill>
                      <a:prstDash val="solid"/>
                      <a:round/>
                      <a:headEnd type="none" w="med" len="med"/>
                      <a:tailEnd type="none" w="med" len="med"/>
                    </a:lnB>
                  </a:tcPr>
                </a:tc>
                <a:tc>
                  <a:txBody>
                    <a:bodyPr/>
                    <a:lstStyle/>
                    <a:p>
                      <a:pPr algn="ctr"/>
                      <a:r>
                        <a:rPr lang="en-US" sz="2800" dirty="0"/>
                        <a:t>d</a:t>
                      </a:r>
                      <a:endParaRPr lang="en-US" sz="2800" b="0" dirty="0"/>
                    </a:p>
                  </a:txBody>
                  <a:tcPr>
                    <a:lnB w="12700" cap="flat" cmpd="sng" algn="ctr">
                      <a:solidFill>
                        <a:schemeClr val="tx1"/>
                      </a:solidFill>
                      <a:prstDash val="solid"/>
                      <a:round/>
                      <a:headEnd type="none" w="med" len="med"/>
                      <a:tailEnd type="none" w="med" len="med"/>
                    </a:lnB>
                  </a:tcPr>
                </a:tc>
                <a:tc>
                  <a:txBody>
                    <a:bodyPr/>
                    <a:lstStyle/>
                    <a:p>
                      <a:pPr algn="ctr"/>
                      <a:r>
                        <a:rPr lang="en-US" sz="2800" dirty="0"/>
                        <a:t>b</a:t>
                      </a:r>
                      <a:endParaRPr lang="en-US" sz="2800" b="0" dirty="0"/>
                    </a:p>
                  </a:txBody>
                  <a:tcPr>
                    <a:lnB w="12700" cap="flat" cmpd="sng" algn="ctr">
                      <a:solidFill>
                        <a:schemeClr val="tx1"/>
                      </a:solidFill>
                      <a:prstDash val="solid"/>
                      <a:round/>
                      <a:headEnd type="none" w="med" len="med"/>
                      <a:tailEnd type="none" w="med" len="med"/>
                    </a:lnB>
                  </a:tcPr>
                </a:tc>
                <a:tc>
                  <a:txBody>
                    <a:bodyPr/>
                    <a:lstStyle/>
                    <a:p>
                      <a:pPr algn="ctr"/>
                      <a:r>
                        <a:rPr lang="en-US" sz="2800" dirty="0"/>
                        <a:t>g</a:t>
                      </a:r>
                      <a:endParaRPr lang="en-US" sz="2800" b="0" dirty="0"/>
                    </a:p>
                  </a:txBody>
                  <a:tcPr>
                    <a:lnB w="12700" cap="flat" cmpd="sng" algn="ctr">
                      <a:solidFill>
                        <a:schemeClr val="tx1"/>
                      </a:solidFill>
                      <a:prstDash val="solid"/>
                      <a:round/>
                      <a:headEnd type="none" w="med" len="med"/>
                      <a:tailEnd type="none" w="med" len="med"/>
                    </a:lnB>
                  </a:tcPr>
                </a:tc>
                <a:tc>
                  <a:txBody>
                    <a:bodyPr/>
                    <a:lstStyle/>
                    <a:p>
                      <a:pPr algn="ctr"/>
                      <a:r>
                        <a:rPr lang="en-US" sz="2800" dirty="0"/>
                        <a:t>e</a:t>
                      </a:r>
                      <a:endParaRPr lang="en-US" sz="2800" b="0" dirty="0"/>
                    </a:p>
                  </a:txBody>
                  <a:tcPr>
                    <a:lnB w="12700" cap="flat" cmpd="sng" algn="ctr">
                      <a:solidFill>
                        <a:schemeClr val="tx1"/>
                      </a:solidFill>
                      <a:prstDash val="solid"/>
                      <a:round/>
                      <a:headEnd type="none" w="med" len="med"/>
                      <a:tailEnd type="none" w="med" len="med"/>
                    </a:lnB>
                  </a:tcPr>
                </a:tc>
                <a:tc>
                  <a:txBody>
                    <a:bodyPr/>
                    <a:lstStyle/>
                    <a:p>
                      <a:pPr algn="ctr"/>
                      <a:r>
                        <a:rPr lang="en-US" sz="2800" dirty="0"/>
                        <a:t>f</a:t>
                      </a:r>
                      <a:endParaRPr lang="en-US" sz="2800" b="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dirty="0"/>
                        <a:t>r</a:t>
                      </a:r>
                      <a:endParaRPr lang="en-US" sz="28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dirty="0"/>
                        <a:t>cv</a:t>
                      </a:r>
                      <a:endParaRPr lang="en-US" sz="2800" b="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sz="2800" dirty="0"/>
                        <a:t>c</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2800" dirty="0"/>
                        <a: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dirty="0"/>
                        <a:t>2</a:t>
                      </a:r>
                    </a:p>
                  </a:txBody>
                  <a:tcPr>
                    <a:lnT w="12700" cap="flat" cmpd="sng" algn="ctr">
                      <a:solidFill>
                        <a:schemeClr val="tx1"/>
                      </a:solidFill>
                      <a:prstDash val="solid"/>
                      <a:round/>
                      <a:headEnd type="none" w="med" len="med"/>
                      <a:tailEnd type="none" w="med" len="med"/>
                    </a:lnT>
                  </a:tcPr>
                </a:tc>
                <a:tc>
                  <a:txBody>
                    <a:bodyPr/>
                    <a:lstStyle/>
                    <a:p>
                      <a:pPr algn="ctr"/>
                      <a:r>
                        <a:rPr lang="en-US" sz="2800" dirty="0"/>
                        <a:t>3</a:t>
                      </a:r>
                    </a:p>
                  </a:txBody>
                  <a:tcPr>
                    <a:lnT w="12700" cap="flat" cmpd="sng" algn="ctr">
                      <a:solidFill>
                        <a:schemeClr val="tx1"/>
                      </a:solidFill>
                      <a:prstDash val="solid"/>
                      <a:round/>
                      <a:headEnd type="none" w="med" len="med"/>
                      <a:tailEnd type="none" w="med" len="med"/>
                    </a:lnT>
                  </a:tcPr>
                </a:tc>
                <a:tc>
                  <a:txBody>
                    <a:bodyPr/>
                    <a:lstStyle/>
                    <a:p>
                      <a:pPr algn="ctr"/>
                      <a:r>
                        <a:rPr lang="en-US" sz="2800" dirty="0"/>
                        <a:t>8</a:t>
                      </a:r>
                    </a:p>
                  </a:txBody>
                  <a:tcPr>
                    <a:lnT w="12700" cap="flat" cmpd="sng" algn="ctr">
                      <a:solidFill>
                        <a:schemeClr val="tx1"/>
                      </a:solidFill>
                      <a:prstDash val="solid"/>
                      <a:round/>
                      <a:headEnd type="none" w="med" len="med"/>
                      <a:tailEnd type="none" w="med" len="med"/>
                    </a:lnT>
                  </a:tcPr>
                </a:tc>
                <a:tc>
                  <a:txBody>
                    <a:bodyPr/>
                    <a:lstStyle/>
                    <a:p>
                      <a:pPr algn="ctr"/>
                      <a:r>
                        <a:rPr lang="en-US" sz="2800" dirty="0"/>
                        <a:t>12</a:t>
                      </a:r>
                    </a:p>
                  </a:txBody>
                  <a:tcPr>
                    <a:lnT w="12700" cap="flat" cmpd="sng" algn="ctr">
                      <a:solidFill>
                        <a:schemeClr val="tx1"/>
                      </a:solidFill>
                      <a:prstDash val="solid"/>
                      <a:round/>
                      <a:headEnd type="none" w="med" len="med"/>
                      <a:tailEnd type="none" w="med" len="med"/>
                    </a:lnT>
                  </a:tcPr>
                </a:tc>
                <a:tc>
                  <a:txBody>
                    <a:bodyPr/>
                    <a:lstStyle/>
                    <a:p>
                      <a:pPr algn="ctr"/>
                      <a:r>
                        <a:rPr lang="en-US" sz="2800" dirty="0"/>
                        <a:t>14</a:t>
                      </a:r>
                    </a:p>
                  </a:txBody>
                  <a:tcPr>
                    <a:lnT w="12700" cap="flat" cmpd="sng" algn="ctr">
                      <a:solidFill>
                        <a:schemeClr val="tx1"/>
                      </a:solidFill>
                      <a:prstDash val="solid"/>
                      <a:round/>
                      <a:headEnd type="none" w="med" len="med"/>
                      <a:tailEnd type="none" w="med" len="med"/>
                    </a:lnT>
                  </a:tcPr>
                </a:tc>
                <a:tc>
                  <a:txBody>
                    <a:bodyPr/>
                    <a:lstStyle/>
                    <a:p>
                      <a:pPr algn="ctr"/>
                      <a:r>
                        <a:rPr lang="en-US" sz="2800" dirty="0"/>
                        <a:t>15</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28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2800" dirty="0"/>
                        <a:t>9.66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pPr algn="ctr"/>
                      <a:r>
                        <a:rPr lang="en-US" sz="2800" dirty="0"/>
                        <a:t>a</a:t>
                      </a:r>
                    </a:p>
                  </a:txBody>
                  <a:tcPr>
                    <a:lnR w="12700" cap="flat" cmpd="sng" algn="ctr">
                      <a:solidFill>
                        <a:schemeClr val="tx1"/>
                      </a:solidFill>
                      <a:prstDash val="solid"/>
                      <a:round/>
                      <a:headEnd type="none" w="med" len="med"/>
                      <a:tailEnd type="none" w="med" len="med"/>
                    </a:lnR>
                  </a:tcPr>
                </a:tc>
                <a:tc>
                  <a:txBody>
                    <a:bodyPr/>
                    <a:lstStyle/>
                    <a:p>
                      <a:pPr algn="ctr"/>
                      <a:endParaRPr lang="en-US" sz="2800"/>
                    </a:p>
                  </a:txBody>
                  <a:tcPr>
                    <a:lnL w="12700" cap="flat" cmpd="sng" algn="ctr">
                      <a:solidFill>
                        <a:schemeClr val="tx1"/>
                      </a:solidFill>
                      <a:prstDash val="solid"/>
                      <a:round/>
                      <a:headEnd type="none" w="med" len="med"/>
                      <a:tailEnd type="none" w="med" len="med"/>
                    </a:lnL>
                  </a:tcPr>
                </a:tc>
                <a:tc>
                  <a:txBody>
                    <a:bodyPr/>
                    <a:lstStyle/>
                    <a:p>
                      <a:pPr algn="ctr"/>
                      <a:r>
                        <a:rPr lang="en-US" sz="2800" dirty="0"/>
                        <a:t>―</a:t>
                      </a:r>
                    </a:p>
                  </a:txBody>
                  <a:tcPr/>
                </a:tc>
                <a:tc>
                  <a:txBody>
                    <a:bodyPr/>
                    <a:lstStyle/>
                    <a:p>
                      <a:pPr algn="ctr"/>
                      <a:r>
                        <a:rPr lang="en-US" sz="2800" dirty="0"/>
                        <a:t>1</a:t>
                      </a:r>
                    </a:p>
                  </a:txBody>
                  <a:tcPr/>
                </a:tc>
                <a:tc>
                  <a:txBody>
                    <a:bodyPr/>
                    <a:lstStyle/>
                    <a:p>
                      <a:pPr algn="ctr"/>
                      <a:r>
                        <a:rPr lang="en-US" sz="2800" dirty="0"/>
                        <a:t>6</a:t>
                      </a:r>
                    </a:p>
                  </a:txBody>
                  <a:tcPr/>
                </a:tc>
                <a:tc>
                  <a:txBody>
                    <a:bodyPr/>
                    <a:lstStyle/>
                    <a:p>
                      <a:pPr algn="ctr"/>
                      <a:r>
                        <a:rPr lang="en-US" sz="2800" dirty="0"/>
                        <a:t>10</a:t>
                      </a:r>
                    </a:p>
                  </a:txBody>
                  <a:tcPr/>
                </a:tc>
                <a:tc>
                  <a:txBody>
                    <a:bodyPr/>
                    <a:lstStyle/>
                    <a:p>
                      <a:pPr algn="ctr"/>
                      <a:r>
                        <a:rPr lang="en-US" sz="2800" dirty="0"/>
                        <a:t>12</a:t>
                      </a:r>
                    </a:p>
                  </a:txBody>
                  <a:tcPr/>
                </a:tc>
                <a:tc>
                  <a:txBody>
                    <a:bodyPr/>
                    <a:lstStyle/>
                    <a:p>
                      <a:pPr algn="ctr"/>
                      <a:r>
                        <a:rPr lang="en-US" sz="2800" dirty="0"/>
                        <a:t>13</a:t>
                      </a:r>
                    </a:p>
                  </a:txBody>
                  <a:tcPr>
                    <a:lnR w="12700" cap="flat" cmpd="sng" algn="ctr">
                      <a:solidFill>
                        <a:schemeClr val="tx1"/>
                      </a:solidFill>
                      <a:prstDash val="solid"/>
                      <a:round/>
                      <a:headEnd type="none" w="med" len="med"/>
                      <a:tailEnd type="none" w="med" len="med"/>
                    </a:lnR>
                  </a:tcPr>
                </a:tc>
                <a:tc>
                  <a:txBody>
                    <a:bodyPr/>
                    <a:lstStyle/>
                    <a:p>
                      <a:pPr algn="ctr"/>
                      <a:r>
                        <a:rPr lang="en-US" sz="28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800" dirty="0"/>
                        <a:t>9.28</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370840">
                <a:tc>
                  <a:txBody>
                    <a:bodyPr/>
                    <a:lstStyle/>
                    <a:p>
                      <a:pPr algn="ctr"/>
                      <a:r>
                        <a:rPr lang="en-US" sz="2800" dirty="0"/>
                        <a:t>d</a:t>
                      </a:r>
                    </a:p>
                  </a:txBody>
                  <a:tcPr>
                    <a:lnR w="12700" cap="flat" cmpd="sng" algn="ctr">
                      <a:solidFill>
                        <a:schemeClr val="tx1"/>
                      </a:solidFill>
                      <a:prstDash val="solid"/>
                      <a:round/>
                      <a:headEnd type="none" w="med" len="med"/>
                      <a:tailEnd type="none" w="med" len="med"/>
                    </a:lnR>
                  </a:tcPr>
                </a:tc>
                <a:tc>
                  <a:txBody>
                    <a:bodyPr/>
                    <a:lstStyle/>
                    <a:p>
                      <a:pPr algn="ctr"/>
                      <a:endParaRPr lang="en-US" sz="2800"/>
                    </a:p>
                  </a:txBody>
                  <a:tcPr>
                    <a:lnL w="12700" cap="flat" cmpd="sng" algn="ctr">
                      <a:solidFill>
                        <a:schemeClr val="tx1"/>
                      </a:solidFill>
                      <a:prstDash val="solid"/>
                      <a:round/>
                      <a:headEnd type="none" w="med" len="med"/>
                      <a:tailEnd type="none" w="med" len="med"/>
                    </a:lnL>
                  </a:tcPr>
                </a:tc>
                <a:tc>
                  <a:txBody>
                    <a:bodyPr/>
                    <a:lstStyle/>
                    <a:p>
                      <a:pPr algn="ctr"/>
                      <a:endParaRPr lang="en-US" sz="2800"/>
                    </a:p>
                  </a:txBody>
                  <a:tcPr/>
                </a:tc>
                <a:tc>
                  <a:txBody>
                    <a:bodyPr/>
                    <a:lstStyle/>
                    <a:p>
                      <a:pPr algn="ctr"/>
                      <a:r>
                        <a:rPr lang="en-US" sz="2800" dirty="0"/>
                        <a:t>―</a:t>
                      </a:r>
                    </a:p>
                  </a:txBody>
                  <a:tcPr/>
                </a:tc>
                <a:tc>
                  <a:txBody>
                    <a:bodyPr/>
                    <a:lstStyle/>
                    <a:p>
                      <a:pPr algn="ctr"/>
                      <a:r>
                        <a:rPr lang="en-US" sz="2800" dirty="0"/>
                        <a:t>5</a:t>
                      </a:r>
                    </a:p>
                  </a:txBody>
                  <a:tcPr/>
                </a:tc>
                <a:tc>
                  <a:txBody>
                    <a:bodyPr/>
                    <a:lstStyle/>
                    <a:p>
                      <a:pPr algn="ctr"/>
                      <a:r>
                        <a:rPr lang="en-US" sz="2800" dirty="0"/>
                        <a:t>9</a:t>
                      </a:r>
                    </a:p>
                  </a:txBody>
                  <a:tcPr/>
                </a:tc>
                <a:tc>
                  <a:txBody>
                    <a:bodyPr/>
                    <a:lstStyle/>
                    <a:p>
                      <a:pPr algn="ctr"/>
                      <a:r>
                        <a:rPr lang="en-US" sz="2800" dirty="0"/>
                        <a:t>11</a:t>
                      </a:r>
                    </a:p>
                  </a:txBody>
                  <a:tcPr/>
                </a:tc>
                <a:tc>
                  <a:txBody>
                    <a:bodyPr/>
                    <a:lstStyle/>
                    <a:p>
                      <a:pPr algn="ctr"/>
                      <a:r>
                        <a:rPr lang="en-US" sz="2800" dirty="0"/>
                        <a:t>12</a:t>
                      </a:r>
                    </a:p>
                  </a:txBody>
                  <a:tcPr>
                    <a:lnR w="12700" cap="flat" cmpd="sng" algn="ctr">
                      <a:solidFill>
                        <a:schemeClr val="tx1"/>
                      </a:solidFill>
                      <a:prstDash val="solid"/>
                      <a:round/>
                      <a:headEnd type="none" w="med" len="med"/>
                      <a:tailEnd type="none" w="med" len="med"/>
                    </a:lnR>
                  </a:tcPr>
                </a:tc>
                <a:tc>
                  <a:txBody>
                    <a:bodyPr/>
                    <a:lstStyle/>
                    <a:p>
                      <a:pPr algn="ctr"/>
                      <a:r>
                        <a:rPr lang="en-US" sz="28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800" dirty="0"/>
                        <a:t>8.82</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370840">
                <a:tc>
                  <a:txBody>
                    <a:bodyPr/>
                    <a:lstStyle/>
                    <a:p>
                      <a:pPr algn="ctr"/>
                      <a:r>
                        <a:rPr lang="en-US" sz="2800" dirty="0"/>
                        <a:t>b</a:t>
                      </a:r>
                    </a:p>
                  </a:txBody>
                  <a:tcPr>
                    <a:lnR w="12700" cap="flat" cmpd="sng" algn="ctr">
                      <a:solidFill>
                        <a:schemeClr val="tx1"/>
                      </a:solidFill>
                      <a:prstDash val="solid"/>
                      <a:round/>
                      <a:headEnd type="none" w="med" len="med"/>
                      <a:tailEnd type="none" w="med" len="med"/>
                    </a:lnR>
                  </a:tcPr>
                </a:tc>
                <a:tc>
                  <a:txBody>
                    <a:bodyPr/>
                    <a:lstStyle/>
                    <a:p>
                      <a:pPr algn="ctr"/>
                      <a:endParaRPr lang="en-US" sz="2800" dirty="0"/>
                    </a:p>
                  </a:txBody>
                  <a:tcPr>
                    <a:lnL w="12700" cap="flat" cmpd="sng" algn="ctr">
                      <a:solidFill>
                        <a:schemeClr val="tx1"/>
                      </a:solidFill>
                      <a:prstDash val="solid"/>
                      <a:round/>
                      <a:headEnd type="none" w="med" len="med"/>
                      <a:tailEnd type="none" w="med" len="med"/>
                    </a:lnL>
                  </a:tcPr>
                </a:tc>
                <a:tc>
                  <a:txBody>
                    <a:bodyPr/>
                    <a:lstStyle/>
                    <a:p>
                      <a:pPr algn="ctr"/>
                      <a:endParaRPr lang="en-US" sz="2800"/>
                    </a:p>
                  </a:txBody>
                  <a:tcPr/>
                </a:tc>
                <a:tc>
                  <a:txBody>
                    <a:bodyPr/>
                    <a:lstStyle/>
                    <a:p>
                      <a:pPr algn="ctr"/>
                      <a:endParaRPr lang="en-US" sz="28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a:t>
                      </a:r>
                    </a:p>
                  </a:txBody>
                  <a:tcPr/>
                </a:tc>
                <a:tc>
                  <a:txBody>
                    <a:bodyPr/>
                    <a:lstStyle/>
                    <a:p>
                      <a:pPr algn="ctr"/>
                      <a:r>
                        <a:rPr lang="en-US" sz="2800" dirty="0"/>
                        <a:t>4</a:t>
                      </a:r>
                    </a:p>
                  </a:txBody>
                  <a:tcPr/>
                </a:tc>
                <a:tc>
                  <a:txBody>
                    <a:bodyPr/>
                    <a:lstStyle/>
                    <a:p>
                      <a:pPr algn="ctr"/>
                      <a:r>
                        <a:rPr lang="en-US" sz="2800" dirty="0"/>
                        <a:t>6</a:t>
                      </a:r>
                    </a:p>
                  </a:txBody>
                  <a:tcPr/>
                </a:tc>
                <a:tc>
                  <a:txBody>
                    <a:bodyPr/>
                    <a:lstStyle/>
                    <a:p>
                      <a:pPr algn="ctr"/>
                      <a:r>
                        <a:rPr lang="en-US" sz="2800" dirty="0"/>
                        <a:t>7</a:t>
                      </a:r>
                    </a:p>
                  </a:txBody>
                  <a:tcPr>
                    <a:lnR w="12700" cap="flat" cmpd="sng" algn="ctr">
                      <a:solidFill>
                        <a:schemeClr val="tx1"/>
                      </a:solidFill>
                      <a:prstDash val="solid"/>
                      <a:round/>
                      <a:headEnd type="none" w="med" len="med"/>
                      <a:tailEnd type="none" w="med" len="med"/>
                    </a:lnR>
                  </a:tcPr>
                </a:tc>
                <a:tc>
                  <a:txBody>
                    <a:bodyPr/>
                    <a:lstStyle/>
                    <a:p>
                      <a:pPr algn="ctr"/>
                      <a:r>
                        <a:rPr lang="en-US" sz="28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800" dirty="0"/>
                        <a:t>8.22</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r h="370840">
                <a:tc>
                  <a:txBody>
                    <a:bodyPr/>
                    <a:lstStyle/>
                    <a:p>
                      <a:pPr algn="ctr"/>
                      <a:r>
                        <a:rPr lang="en-US" sz="2800" dirty="0"/>
                        <a:t>g</a:t>
                      </a:r>
                    </a:p>
                  </a:txBody>
                  <a:tcPr>
                    <a:lnR w="12700" cap="flat" cmpd="sng" algn="ctr">
                      <a:solidFill>
                        <a:schemeClr val="tx1"/>
                      </a:solidFill>
                      <a:prstDash val="solid"/>
                      <a:round/>
                      <a:headEnd type="none" w="med" len="med"/>
                      <a:tailEnd type="none" w="med" len="med"/>
                    </a:lnR>
                  </a:tcPr>
                </a:tc>
                <a:tc>
                  <a:txBody>
                    <a:bodyPr/>
                    <a:lstStyle/>
                    <a:p>
                      <a:pPr algn="ctr"/>
                      <a:endParaRPr lang="en-US" sz="2800" dirty="0"/>
                    </a:p>
                  </a:txBody>
                  <a:tcPr>
                    <a:lnL w="12700" cap="flat" cmpd="sng" algn="ctr">
                      <a:solidFill>
                        <a:schemeClr val="tx1"/>
                      </a:solidFill>
                      <a:prstDash val="solid"/>
                      <a:round/>
                      <a:headEnd type="none" w="med" len="med"/>
                      <a:tailEnd type="none" w="med" len="med"/>
                    </a:lnL>
                  </a:tcPr>
                </a:tc>
                <a:tc>
                  <a:txBody>
                    <a:bodyPr/>
                    <a:lstStyle/>
                    <a:p>
                      <a:pPr algn="ctr"/>
                      <a:endParaRPr lang="en-US" sz="2800" dirty="0"/>
                    </a:p>
                  </a:txBody>
                  <a:tcPr/>
                </a:tc>
                <a:tc>
                  <a:txBody>
                    <a:bodyPr/>
                    <a:lstStyle/>
                    <a:p>
                      <a:pPr algn="ctr"/>
                      <a:endParaRPr lang="en-US" sz="2800"/>
                    </a:p>
                  </a:txBody>
                  <a:tcPr/>
                </a:tc>
                <a:tc>
                  <a:txBody>
                    <a:bodyPr/>
                    <a:lstStyle/>
                    <a:p>
                      <a:pPr algn="ctr"/>
                      <a:endParaRPr lang="en-US" sz="28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a:t>
                      </a:r>
                    </a:p>
                  </a:txBody>
                  <a:tcPr/>
                </a:tc>
                <a:tc>
                  <a:txBody>
                    <a:bodyPr/>
                    <a:lstStyle/>
                    <a:p>
                      <a:pPr algn="ctr"/>
                      <a:r>
                        <a:rPr lang="en-US" sz="2800" dirty="0"/>
                        <a:t>2</a:t>
                      </a:r>
                    </a:p>
                  </a:txBody>
                  <a:tcPr/>
                </a:tc>
                <a:tc>
                  <a:txBody>
                    <a:bodyPr/>
                    <a:lstStyle/>
                    <a:p>
                      <a:pPr algn="ctr"/>
                      <a:r>
                        <a:rPr lang="en-US" sz="2800" dirty="0"/>
                        <a:t>3</a:t>
                      </a:r>
                    </a:p>
                  </a:txBody>
                  <a:tcPr>
                    <a:lnR w="12700" cap="flat" cmpd="sng" algn="ctr">
                      <a:solidFill>
                        <a:schemeClr val="tx1"/>
                      </a:solidFill>
                      <a:prstDash val="solid"/>
                      <a:round/>
                      <a:headEnd type="none" w="med" len="med"/>
                      <a:tailEnd type="none" w="med" len="med"/>
                    </a:lnR>
                  </a:tcPr>
                </a:tc>
                <a:tc>
                  <a:txBody>
                    <a:bodyPr/>
                    <a:lstStyle/>
                    <a:p>
                      <a:pPr algn="ctr"/>
                      <a:r>
                        <a:rPr lang="en-US" sz="28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800" dirty="0"/>
                        <a:t>7.40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5"/>
                  </a:ext>
                </a:extLst>
              </a:tr>
              <a:tr h="370840">
                <a:tc>
                  <a:txBody>
                    <a:bodyPr/>
                    <a:lstStyle/>
                    <a:p>
                      <a:pPr algn="ctr"/>
                      <a:r>
                        <a:rPr lang="en-US" sz="2800" dirty="0"/>
                        <a:t>e</a:t>
                      </a:r>
                    </a:p>
                  </a:txBody>
                  <a:tcPr>
                    <a:lnR w="12700" cap="flat" cmpd="sng" algn="ctr">
                      <a:solidFill>
                        <a:schemeClr val="tx1"/>
                      </a:solidFill>
                      <a:prstDash val="solid"/>
                      <a:round/>
                      <a:headEnd type="none" w="med" len="med"/>
                      <a:tailEnd type="none" w="med" len="med"/>
                    </a:lnR>
                  </a:tcPr>
                </a:tc>
                <a:tc>
                  <a:txBody>
                    <a:bodyPr/>
                    <a:lstStyle/>
                    <a:p>
                      <a:pPr algn="ctr"/>
                      <a:endParaRPr lang="en-US" sz="2800"/>
                    </a:p>
                  </a:txBody>
                  <a:tcPr>
                    <a:lnL w="12700" cap="flat" cmpd="sng" algn="ctr">
                      <a:solidFill>
                        <a:schemeClr val="tx1"/>
                      </a:solidFill>
                      <a:prstDash val="solid"/>
                      <a:round/>
                      <a:headEnd type="none" w="med" len="med"/>
                      <a:tailEnd type="none" w="med" len="med"/>
                    </a:lnL>
                  </a:tcPr>
                </a:tc>
                <a:tc>
                  <a:txBody>
                    <a:bodyPr/>
                    <a:lstStyle/>
                    <a:p>
                      <a:pPr algn="ctr"/>
                      <a:endParaRPr lang="en-US" sz="2800"/>
                    </a:p>
                  </a:txBody>
                  <a:tcPr/>
                </a:tc>
                <a:tc>
                  <a:txBody>
                    <a:bodyPr/>
                    <a:lstStyle/>
                    <a:p>
                      <a:pPr algn="ctr"/>
                      <a:endParaRPr lang="en-US" sz="2800"/>
                    </a:p>
                  </a:txBody>
                  <a:tcPr/>
                </a:tc>
                <a:tc>
                  <a:txBody>
                    <a:bodyPr/>
                    <a:lstStyle/>
                    <a:p>
                      <a:pPr algn="ctr"/>
                      <a:endParaRPr lang="en-US" sz="2800"/>
                    </a:p>
                  </a:txBody>
                  <a:tcPr/>
                </a:tc>
                <a:tc>
                  <a:txBody>
                    <a:bodyPr/>
                    <a:lstStyle/>
                    <a:p>
                      <a:pPr algn="ctr"/>
                      <a:endParaRPr lang="en-US" sz="28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a:t>
                      </a:r>
                    </a:p>
                  </a:txBody>
                  <a:tcPr/>
                </a:tc>
                <a:tc>
                  <a:txBody>
                    <a:bodyPr/>
                    <a:lstStyle/>
                    <a:p>
                      <a:pPr algn="ctr"/>
                      <a:r>
                        <a:rPr lang="en-US" sz="2800" dirty="0"/>
                        <a:t>1</a:t>
                      </a:r>
                    </a:p>
                  </a:txBody>
                  <a:tcPr>
                    <a:lnR w="12700" cap="flat" cmpd="sng" algn="ctr">
                      <a:solidFill>
                        <a:schemeClr val="tx1"/>
                      </a:solidFill>
                      <a:prstDash val="solid"/>
                      <a:round/>
                      <a:headEnd type="none" w="med" len="med"/>
                      <a:tailEnd type="none" w="med" len="med"/>
                    </a:lnR>
                  </a:tcPr>
                </a:tc>
                <a:tc>
                  <a:txBody>
                    <a:bodyPr/>
                    <a:lstStyle/>
                    <a:p>
                      <a:pPr algn="ctr"/>
                      <a:r>
                        <a:rPr lang="en-US" sz="28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800" dirty="0"/>
                        <a:t>6.06</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6"/>
                  </a:ext>
                </a:extLst>
              </a:tr>
              <a:tr h="370840">
                <a:tc>
                  <a:txBody>
                    <a:bodyPr/>
                    <a:lstStyle/>
                    <a:p>
                      <a:pPr algn="ctr"/>
                      <a:r>
                        <a:rPr lang="en-US" sz="2800" dirty="0"/>
                        <a:t>f</a:t>
                      </a:r>
                    </a:p>
                  </a:txBody>
                  <a:tcPr>
                    <a:lnR w="12700" cap="flat" cmpd="sng" algn="ctr">
                      <a:solidFill>
                        <a:schemeClr val="tx1"/>
                      </a:solidFill>
                      <a:prstDash val="solid"/>
                      <a:round/>
                      <a:headEnd type="none" w="med" len="med"/>
                      <a:tailEnd type="none" w="med" len="med"/>
                    </a:lnR>
                  </a:tcPr>
                </a:tc>
                <a:tc>
                  <a:txBody>
                    <a:bodyPr/>
                    <a:lstStyle/>
                    <a:p>
                      <a:pPr algn="ctr"/>
                      <a:endParaRPr lang="en-US" sz="2800"/>
                    </a:p>
                  </a:txBody>
                  <a:tcPr>
                    <a:lnL w="12700" cap="flat" cmpd="sng" algn="ctr">
                      <a:solidFill>
                        <a:schemeClr val="tx1"/>
                      </a:solidFill>
                      <a:prstDash val="solid"/>
                      <a:round/>
                      <a:headEnd type="none" w="med" len="med"/>
                      <a:tailEnd type="none" w="med" len="med"/>
                    </a:lnL>
                  </a:tcPr>
                </a:tc>
                <a:tc>
                  <a:txBody>
                    <a:bodyPr/>
                    <a:lstStyle/>
                    <a:p>
                      <a:pPr algn="ctr"/>
                      <a:endParaRPr lang="en-US" sz="2800"/>
                    </a:p>
                  </a:txBody>
                  <a:tcPr/>
                </a:tc>
                <a:tc>
                  <a:txBody>
                    <a:bodyPr/>
                    <a:lstStyle/>
                    <a:p>
                      <a:pPr algn="ctr"/>
                      <a:endParaRPr lang="en-US" sz="2800"/>
                    </a:p>
                  </a:txBody>
                  <a:tcPr/>
                </a:tc>
                <a:tc>
                  <a:txBody>
                    <a:bodyPr/>
                    <a:lstStyle/>
                    <a:p>
                      <a:pPr algn="ctr"/>
                      <a:endParaRPr lang="en-US" sz="2800"/>
                    </a:p>
                  </a:txBody>
                  <a:tcPr/>
                </a:tc>
                <a:tc>
                  <a:txBody>
                    <a:bodyPr/>
                    <a:lstStyle/>
                    <a:p>
                      <a:pPr algn="ctr"/>
                      <a:endParaRPr lang="en-US" sz="2800"/>
                    </a:p>
                  </a:txBody>
                  <a:tcPr/>
                </a:tc>
                <a:tc>
                  <a:txBody>
                    <a:bodyPr/>
                    <a:lstStyle/>
                    <a:p>
                      <a:pPr algn="ctr"/>
                      <a:endParaRPr lang="en-US" sz="28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a:t>
                      </a:r>
                    </a:p>
                  </a:txBody>
                  <a:tcPr>
                    <a:lnR w="12700" cap="flat" cmpd="sng" algn="ctr">
                      <a:solidFill>
                        <a:schemeClr val="tx1"/>
                      </a:solidFill>
                      <a:prstDash val="solid"/>
                      <a:round/>
                      <a:headEnd type="none" w="med" len="med"/>
                      <a:tailEnd type="none" w="med" len="med"/>
                    </a:lnR>
                  </a:tcPr>
                </a:tc>
                <a:tc>
                  <a:txBody>
                    <a:bodyPr/>
                    <a:lstStyle/>
                    <a:p>
                      <a:pPr algn="ct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28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7"/>
                  </a:ext>
                </a:extLst>
              </a:tr>
            </a:tbl>
          </a:graphicData>
        </a:graphic>
      </p:graphicFrame>
      <p:sp>
        <p:nvSpPr>
          <p:cNvPr id="10" name="TextBox 9"/>
          <p:cNvSpPr txBox="1"/>
          <p:nvPr/>
        </p:nvSpPr>
        <p:spPr>
          <a:xfrm>
            <a:off x="1780032" y="867266"/>
            <a:ext cx="8631936" cy="523220"/>
          </a:xfrm>
          <a:prstGeom prst="rect">
            <a:avLst/>
          </a:prstGeom>
          <a:noFill/>
        </p:spPr>
        <p:txBody>
          <a:bodyPr wrap="square" rtlCol="0">
            <a:spAutoFit/>
          </a:bodyPr>
          <a:lstStyle/>
          <a:p>
            <a:pPr>
              <a:spcAft>
                <a:spcPts val="2400"/>
              </a:spcAft>
            </a:pPr>
            <a:r>
              <a:rPr lang="en-US" sz="2800" u="sng" dirty="0"/>
              <a:t>Step 3</a:t>
            </a:r>
            <a:r>
              <a:rPr lang="en-US" sz="2800" dirty="0"/>
              <a:t>. Determine critical value for each test.</a:t>
            </a:r>
          </a:p>
        </p:txBody>
      </p:sp>
      <p:graphicFrame>
        <p:nvGraphicFramePr>
          <p:cNvPr id="15" name="Object 14"/>
          <p:cNvGraphicFramePr>
            <a:graphicFrameLocks noChangeAspect="1"/>
          </p:cNvGraphicFramePr>
          <p:nvPr>
            <p:extLst>
              <p:ext uri="{D42A27DB-BD31-4B8C-83A1-F6EECF244321}">
                <p14:modId xmlns:p14="http://schemas.microsoft.com/office/powerpoint/2010/main" val="1915822369"/>
              </p:ext>
            </p:extLst>
          </p:nvPr>
        </p:nvGraphicFramePr>
        <p:xfrm>
          <a:off x="2229169" y="1390486"/>
          <a:ext cx="7450137" cy="630238"/>
        </p:xfrm>
        <a:graphic>
          <a:graphicData uri="http://schemas.openxmlformats.org/presentationml/2006/ole">
            <mc:AlternateContent xmlns:mc="http://schemas.openxmlformats.org/markup-compatibility/2006">
              <mc:Choice xmlns:v="urn:schemas-microsoft-com:vml" Requires="v">
                <p:oleObj spid="_x0000_s18434" name="Equation" r:id="rId3" imgW="3149280" imgH="266400" progId="Equation.3">
                  <p:embed/>
                </p:oleObj>
              </mc:Choice>
              <mc:Fallback>
                <p:oleObj name="Equation" r:id="rId3" imgW="3149280" imgH="266400" progId="Equation.3">
                  <p:embed/>
                  <p:pic>
                    <p:nvPicPr>
                      <p:cNvPr id="15" name="Object 14"/>
                      <p:cNvPicPr/>
                      <p:nvPr/>
                    </p:nvPicPr>
                    <p:blipFill>
                      <a:blip r:embed="rId4"/>
                      <a:stretch>
                        <a:fillRect/>
                      </a:stretch>
                    </p:blipFill>
                    <p:spPr>
                      <a:xfrm>
                        <a:off x="2229169" y="1390486"/>
                        <a:ext cx="7450137" cy="630238"/>
                      </a:xfrm>
                      <a:prstGeom prst="rect">
                        <a:avLst/>
                      </a:prstGeom>
                    </p:spPr>
                  </p:pic>
                </p:oleObj>
              </mc:Fallback>
            </mc:AlternateContent>
          </a:graphicData>
        </a:graphic>
      </p:graphicFrame>
      <p:grpSp>
        <p:nvGrpSpPr>
          <p:cNvPr id="21" name="Group 20"/>
          <p:cNvGrpSpPr/>
          <p:nvPr/>
        </p:nvGrpSpPr>
        <p:grpSpPr>
          <a:xfrm>
            <a:off x="3667794" y="2992910"/>
            <a:ext cx="3381469" cy="2587898"/>
            <a:chOff x="3005994" y="3213736"/>
            <a:chExt cx="3381469" cy="2587898"/>
          </a:xfrm>
        </p:grpSpPr>
        <p:grpSp>
          <p:nvGrpSpPr>
            <p:cNvPr id="22" name="Group 21"/>
            <p:cNvGrpSpPr/>
            <p:nvPr/>
          </p:nvGrpSpPr>
          <p:grpSpPr>
            <a:xfrm>
              <a:off x="6134098" y="3213736"/>
              <a:ext cx="253365" cy="2587898"/>
              <a:chOff x="6134098" y="3213736"/>
              <a:chExt cx="253365" cy="2587898"/>
            </a:xfrm>
          </p:grpSpPr>
          <p:cxnSp>
            <p:nvCxnSpPr>
              <p:cNvPr id="41" name="Straight Connector 40"/>
              <p:cNvCxnSpPr/>
              <p:nvPr/>
            </p:nvCxnSpPr>
            <p:spPr>
              <a:xfrm flipV="1">
                <a:off x="6134100" y="3213736"/>
                <a:ext cx="249555" cy="190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6134100" y="3724276"/>
                <a:ext cx="249555" cy="190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6134100" y="4251629"/>
                <a:ext cx="249555" cy="190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6134099" y="4778982"/>
                <a:ext cx="249555" cy="190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6137908" y="5272377"/>
                <a:ext cx="249555" cy="190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6134098" y="5799730"/>
                <a:ext cx="249555" cy="190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cxnSp>
          <p:nvCxnSpPr>
            <p:cNvPr id="23" name="Straight Connector 22"/>
            <p:cNvCxnSpPr/>
            <p:nvPr/>
          </p:nvCxnSpPr>
          <p:spPr>
            <a:xfrm>
              <a:off x="5490209" y="3333750"/>
              <a:ext cx="295276" cy="24086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870895" y="3365311"/>
              <a:ext cx="273391" cy="22970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3005994" y="3313454"/>
              <a:ext cx="2822639" cy="2409166"/>
              <a:chOff x="3005994" y="3313454"/>
              <a:chExt cx="2822639" cy="2409166"/>
            </a:xfrm>
          </p:grpSpPr>
          <p:cxnSp>
            <p:nvCxnSpPr>
              <p:cNvPr id="27" name="Straight Connector 26"/>
              <p:cNvCxnSpPr/>
              <p:nvPr/>
            </p:nvCxnSpPr>
            <p:spPr>
              <a:xfrm>
                <a:off x="4194048" y="3313454"/>
                <a:ext cx="329184" cy="28621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3005994" y="3333750"/>
                <a:ext cx="2822639" cy="2388870"/>
                <a:chOff x="3005994" y="3333750"/>
                <a:chExt cx="2822639" cy="2388870"/>
              </a:xfrm>
            </p:grpSpPr>
            <p:cxnSp>
              <p:nvCxnSpPr>
                <p:cNvPr id="31" name="Straight Connector 30"/>
                <p:cNvCxnSpPr/>
                <p:nvPr/>
              </p:nvCxnSpPr>
              <p:spPr>
                <a:xfrm>
                  <a:off x="3631501" y="3333750"/>
                  <a:ext cx="353759" cy="29337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263102" y="3847769"/>
                  <a:ext cx="334376" cy="287477"/>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3005994" y="3365322"/>
                  <a:ext cx="2822639" cy="2357298"/>
                  <a:chOff x="3005994" y="3365322"/>
                  <a:chExt cx="2822639" cy="2357298"/>
                </a:xfrm>
              </p:grpSpPr>
              <p:cxnSp>
                <p:nvCxnSpPr>
                  <p:cNvPr id="36" name="Straight Connector 35"/>
                  <p:cNvCxnSpPr/>
                  <p:nvPr/>
                </p:nvCxnSpPr>
                <p:spPr>
                  <a:xfrm>
                    <a:off x="3005994" y="3365322"/>
                    <a:ext cx="347378" cy="286563"/>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631500" y="3890060"/>
                    <a:ext cx="335661" cy="28017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239387" y="4391303"/>
                    <a:ext cx="332613" cy="281662"/>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844985" y="4899383"/>
                    <a:ext cx="344235" cy="289837"/>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490210" y="5437276"/>
                    <a:ext cx="338423" cy="28534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a:xfrm>
                  <a:off x="4889372" y="4371762"/>
                  <a:ext cx="353330" cy="297332"/>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433440" y="4834890"/>
                  <a:ext cx="380620" cy="318135"/>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cxnSp>
            <p:nvCxnSpPr>
              <p:cNvPr id="29" name="Straight Connector 28"/>
              <p:cNvCxnSpPr/>
              <p:nvPr/>
            </p:nvCxnSpPr>
            <p:spPr>
              <a:xfrm>
                <a:off x="5490209" y="4397478"/>
                <a:ext cx="283846" cy="243433"/>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851032" y="3865550"/>
                <a:ext cx="293254" cy="250155"/>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cxnSp>
          <p:nvCxnSpPr>
            <p:cNvPr id="26" name="Straight Connector 25"/>
            <p:cNvCxnSpPr/>
            <p:nvPr/>
          </p:nvCxnSpPr>
          <p:spPr>
            <a:xfrm>
              <a:off x="5493852" y="3884531"/>
              <a:ext cx="280203" cy="250715"/>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05300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412671" y="1993249"/>
            <a:ext cx="3470148" cy="1646605"/>
          </a:xfrm>
          <a:prstGeom prst="rect">
            <a:avLst/>
          </a:prstGeom>
          <a:noFill/>
        </p:spPr>
        <p:txBody>
          <a:bodyPr wrap="square" rtlCol="0">
            <a:spAutoFit/>
          </a:bodyPr>
          <a:lstStyle/>
          <a:p>
            <a:pPr>
              <a:spcAft>
                <a:spcPts val="600"/>
              </a:spcAft>
            </a:pPr>
            <a:r>
              <a:rPr lang="en-US" sz="3200" dirty="0"/>
              <a:t>How do we test:</a:t>
            </a:r>
          </a:p>
          <a:p>
            <a:r>
              <a:rPr lang="en-US" sz="3200" dirty="0"/>
              <a:t>H</a:t>
            </a:r>
            <a:r>
              <a:rPr lang="en-US" sz="3200" baseline="-25000" dirty="0"/>
              <a:t>0</a:t>
            </a:r>
            <a:r>
              <a:rPr lang="en-US" sz="3200" dirty="0"/>
              <a:t>: </a:t>
            </a:r>
            <a:r>
              <a:rPr lang="el-GR" sz="3200" dirty="0"/>
              <a:t>σ</a:t>
            </a:r>
            <a:r>
              <a:rPr lang="en-US" sz="3200" baseline="30000" dirty="0"/>
              <a:t>2</a:t>
            </a:r>
            <a:r>
              <a:rPr lang="en-US" sz="3200" dirty="0"/>
              <a:t> = 100</a:t>
            </a:r>
          </a:p>
          <a:p>
            <a:r>
              <a:rPr lang="en-US" sz="3200" dirty="0"/>
              <a:t>H</a:t>
            </a:r>
            <a:r>
              <a:rPr lang="en-US" sz="3200" baseline="-25000" dirty="0"/>
              <a:t>1</a:t>
            </a:r>
            <a:r>
              <a:rPr lang="en-US" sz="3200" dirty="0"/>
              <a:t>: </a:t>
            </a:r>
            <a:r>
              <a:rPr lang="el-GR" sz="3200" dirty="0"/>
              <a:t>σ</a:t>
            </a:r>
            <a:r>
              <a:rPr lang="en-US" sz="3200" baseline="30000" dirty="0"/>
              <a:t>2</a:t>
            </a:r>
            <a:r>
              <a:rPr lang="en-US" sz="3200" dirty="0"/>
              <a:t> &gt; 100</a:t>
            </a:r>
          </a:p>
        </p:txBody>
      </p:sp>
      <p:sp>
        <p:nvSpPr>
          <p:cNvPr id="23" name="Rectangle 3"/>
          <p:cNvSpPr txBox="1">
            <a:spLocks noChangeArrowheads="1"/>
          </p:cNvSpPr>
          <p:nvPr/>
        </p:nvSpPr>
        <p:spPr>
          <a:xfrm>
            <a:off x="0" y="352422"/>
            <a:ext cx="12191999" cy="970976"/>
          </a:xfrm>
          <a:prstGeom prst="rect">
            <a:avLst/>
          </a:prstGeom>
          <a:effectLst>
            <a:outerShdw dist="50800" sx="1000" sy="1000" algn="ctr" rotWithShape="0">
              <a:srgbClr val="FFFF99"/>
            </a:outerShdw>
          </a:effectLst>
        </p:spPr>
        <p:txBody>
          <a:bodyPr vert="horz">
            <a:noAutofit/>
            <a:scene3d>
              <a:camera prst="orthographicFront"/>
              <a:lightRig rig="threePt" dir="t">
                <a:rot lat="0" lon="0" rev="17220000"/>
              </a:lightRig>
            </a:scene3d>
            <a:sp3d>
              <a:bevelT w="38100" h="38100"/>
            </a:sp3d>
          </a:bodyPr>
          <a:lstStyle/>
          <a:p>
            <a:pPr algn="ctr">
              <a:spcBef>
                <a:spcPct val="20000"/>
              </a:spcBef>
              <a:buClr>
                <a:prstClr val="white">
                  <a:shade val="95000"/>
                </a:prstClr>
              </a:buClr>
              <a:buSzPct val="65000"/>
              <a:defRPr/>
            </a:pPr>
            <a:r>
              <a:rPr lang="en-US" sz="4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Null hypothesis significance testing</a:t>
            </a:r>
          </a:p>
        </p:txBody>
      </p:sp>
      <p:grpSp>
        <p:nvGrpSpPr>
          <p:cNvPr id="2" name="Group 1">
            <a:extLst>
              <a:ext uri="{FF2B5EF4-FFF2-40B4-BE49-F238E27FC236}">
                <a16:creationId xmlns:a16="http://schemas.microsoft.com/office/drawing/2014/main" id="{7610D113-7FA5-4705-9FFC-7077F58D8133}"/>
              </a:ext>
            </a:extLst>
          </p:cNvPr>
          <p:cNvGrpSpPr/>
          <p:nvPr/>
        </p:nvGrpSpPr>
        <p:grpSpPr>
          <a:xfrm>
            <a:off x="5453997" y="1670083"/>
            <a:ext cx="5990180" cy="2292935"/>
            <a:chOff x="5283876" y="2177645"/>
            <a:chExt cx="5990180" cy="2292935"/>
          </a:xfrm>
        </p:grpSpPr>
        <p:sp>
          <p:nvSpPr>
            <p:cNvPr id="9" name="TextBox 8">
              <a:extLst>
                <a:ext uri="{FF2B5EF4-FFF2-40B4-BE49-F238E27FC236}">
                  <a16:creationId xmlns:a16="http://schemas.microsoft.com/office/drawing/2014/main" id="{B68A37E2-0A9E-4257-911B-06CFD6C9899D}"/>
                </a:ext>
              </a:extLst>
            </p:cNvPr>
            <p:cNvSpPr txBox="1"/>
            <p:nvPr/>
          </p:nvSpPr>
          <p:spPr>
            <a:xfrm>
              <a:off x="5283876" y="2177645"/>
              <a:ext cx="5990180" cy="2292935"/>
            </a:xfrm>
            <a:prstGeom prst="rect">
              <a:avLst/>
            </a:prstGeom>
            <a:noFill/>
          </p:spPr>
          <p:txBody>
            <a:bodyPr wrap="square" rtlCol="0">
              <a:spAutoFit/>
            </a:bodyPr>
            <a:lstStyle/>
            <a:p>
              <a:pPr>
                <a:spcAft>
                  <a:spcPts val="600"/>
                </a:spcAft>
              </a:pPr>
              <a:r>
                <a:rPr lang="en-US" sz="3200" dirty="0"/>
                <a:t>Find a statistic that estimates </a:t>
              </a:r>
              <a:r>
                <a:rPr lang="el-GR" sz="3200" dirty="0"/>
                <a:t>σ</a:t>
              </a:r>
              <a:r>
                <a:rPr lang="en-US" sz="3200" baseline="30000" dirty="0"/>
                <a:t>2 </a:t>
              </a:r>
              <a:r>
                <a:rPr lang="en-US" sz="3200" dirty="0"/>
                <a:t>:</a:t>
              </a:r>
            </a:p>
            <a:p>
              <a:pPr>
                <a:spcAft>
                  <a:spcPts val="600"/>
                </a:spcAft>
              </a:pPr>
              <a:endParaRPr lang="en-US" sz="3200" dirty="0"/>
            </a:p>
            <a:p>
              <a:pPr>
                <a:spcAft>
                  <a:spcPts val="600"/>
                </a:spcAft>
              </a:pPr>
              <a:endParaRPr lang="en-US" sz="3200" dirty="0"/>
            </a:p>
            <a:p>
              <a:pPr algn="ctr">
                <a:spcAft>
                  <a:spcPts val="600"/>
                </a:spcAft>
              </a:pPr>
              <a:r>
                <a:rPr lang="en-US" sz="3200" dirty="0"/>
                <a:t>which leads to </a:t>
              </a:r>
              <a:r>
                <a:rPr lang="el-GR" sz="3200" dirty="0"/>
                <a:t>χ</a:t>
              </a:r>
              <a:r>
                <a:rPr lang="en-US" sz="3200" baseline="30000" dirty="0"/>
                <a:t>2</a:t>
              </a:r>
              <a:r>
                <a:rPr lang="en-US" sz="3200" dirty="0"/>
                <a:t> test</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261841F-8EEC-4E29-9432-D4BC8D1EA6D9}"/>
                    </a:ext>
                  </a:extLst>
                </p:cNvPr>
                <p:cNvSpPr txBox="1"/>
                <p:nvPr/>
              </p:nvSpPr>
              <p:spPr>
                <a:xfrm>
                  <a:off x="5451016" y="2689837"/>
                  <a:ext cx="5421983" cy="12685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800" i="1" smtClean="0">
                                <a:latin typeface="Cambria Math" panose="02040503050406030204" pitchFamily="18" charset="0"/>
                              </a:rPr>
                            </m:ctrlPr>
                          </m:sSubSupPr>
                          <m:e>
                            <m:acc>
                              <m:accPr>
                                <m:chr m:val="̂"/>
                                <m:ctrlPr>
                                  <a:rPr lang="en-US" sz="2800" i="1">
                                    <a:latin typeface="Cambria Math" panose="02040503050406030204" pitchFamily="18" charset="0"/>
                                  </a:rPr>
                                </m:ctrlPr>
                              </m:accPr>
                              <m:e>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𝜎</m:t>
                                    </m:r>
                                  </m:e>
                                  <m:sup>
                                    <m:r>
                                      <a:rPr lang="en-US" sz="2800" i="1">
                                        <a:latin typeface="Cambria Math" panose="02040503050406030204" pitchFamily="18" charset="0"/>
                                        <a:ea typeface="Cambria Math" panose="02040503050406030204" pitchFamily="18" charset="0"/>
                                      </a:rPr>
                                      <m:t>2</m:t>
                                    </m:r>
                                  </m:sup>
                                </m:sSup>
                              </m:e>
                            </m:acc>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rPr>
                              <m:t>𝑠</m:t>
                            </m:r>
                          </m:e>
                          <m:sub>
                            <m:r>
                              <a:rPr lang="en-US" sz="2800" b="0" i="1" smtClean="0">
                                <a:latin typeface="Cambria Math" panose="02040503050406030204" pitchFamily="18" charset="0"/>
                              </a:rPr>
                              <m:t>𝑥</m:t>
                            </m:r>
                          </m:sub>
                          <m:sup>
                            <m:r>
                              <a:rPr lang="en-US" sz="2800" b="0" i="1" smtClean="0">
                                <a:latin typeface="Cambria Math" panose="02040503050406030204" pitchFamily="18" charset="0"/>
                              </a:rPr>
                              <m:t>2</m:t>
                            </m:r>
                          </m:sup>
                        </m:sSubSup>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𝑛</m:t>
                            </m:r>
                            <m:r>
                              <a:rPr lang="en-US" sz="2800" b="0" i="1" smtClean="0">
                                <a:latin typeface="Cambria Math" panose="02040503050406030204" pitchFamily="18" charset="0"/>
                              </a:rPr>
                              <m:t>−1</m:t>
                            </m:r>
                          </m:den>
                        </m:f>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𝑛</m:t>
                            </m:r>
                          </m:sup>
                          <m:e>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e>
                                </m:d>
                              </m:e>
                              <m:sup>
                                <m:r>
                                  <a:rPr lang="en-US" sz="2800" b="0" i="1" smtClean="0">
                                    <a:latin typeface="Cambria Math" panose="02040503050406030204" pitchFamily="18" charset="0"/>
                                  </a:rPr>
                                  <m:t>2</m:t>
                                </m:r>
                              </m:sup>
                            </m:sSup>
                          </m:e>
                        </m:nary>
                      </m:oMath>
                    </m:oMathPara>
                  </a14:m>
                  <a:endParaRPr lang="en-US" sz="2800" dirty="0"/>
                </a:p>
              </p:txBody>
            </p:sp>
          </mc:Choice>
          <mc:Fallback xmlns="">
            <p:sp>
              <p:nvSpPr>
                <p:cNvPr id="10" name="TextBox 9">
                  <a:extLst>
                    <a:ext uri="{FF2B5EF4-FFF2-40B4-BE49-F238E27FC236}">
                      <a16:creationId xmlns:a16="http://schemas.microsoft.com/office/drawing/2014/main" id="{D261841F-8EEC-4E29-9432-D4BC8D1EA6D9}"/>
                    </a:ext>
                  </a:extLst>
                </p:cNvPr>
                <p:cNvSpPr txBox="1">
                  <a:spLocks noRot="1" noChangeAspect="1" noMove="1" noResize="1" noEditPoints="1" noAdjustHandles="1" noChangeArrowheads="1" noChangeShapeType="1" noTextEdit="1"/>
                </p:cNvSpPr>
                <p:nvPr/>
              </p:nvSpPr>
              <p:spPr>
                <a:xfrm>
                  <a:off x="5451016" y="2689837"/>
                  <a:ext cx="5421983" cy="1268552"/>
                </a:xfrm>
                <a:prstGeom prst="rect">
                  <a:avLst/>
                </a:prstGeom>
                <a:blipFill>
                  <a:blip r:embed="rId2"/>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98094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1524000" y="107542"/>
            <a:ext cx="9144000" cy="759725"/>
          </a:xfrm>
          <a:prstGeom prst="rect">
            <a:avLst/>
          </a:prstGeom>
          <a:effectLst>
            <a:outerShdw dist="50800" sx="1000" sy="1000" algn="ctr" rotWithShape="0">
              <a:srgbClr val="FFFF99"/>
            </a:outerShdw>
          </a:effectLst>
        </p:spPr>
        <p:txBody>
          <a:bodyPr vert="horz">
            <a:noAutofit/>
            <a:scene3d>
              <a:camera prst="orthographicFront"/>
              <a:lightRig rig="threePt" dir="t">
                <a:rot lat="0" lon="0" rev="17220000"/>
              </a:lightRig>
            </a:scene3d>
            <a:sp3d>
              <a:bevelT w="38100" h="38100"/>
            </a:sp3d>
          </a:bodyPr>
          <a:lstStyle/>
          <a:p>
            <a:pPr algn="ctr">
              <a:spcBef>
                <a:spcPct val="20000"/>
              </a:spcBef>
              <a:buClr>
                <a:prstClr val="white">
                  <a:shade val="95000"/>
                </a:prstClr>
              </a:buClr>
              <a:buSzPct val="65000"/>
              <a:defRPr/>
            </a:pPr>
            <a:r>
              <a:rPr lang="en-US" sz="4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Newman-</a:t>
            </a:r>
            <a:r>
              <a:rPr lang="en-US" sz="4000" dirty="0" err="1">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Keuls</a:t>
            </a:r>
            <a:endParaRPr lang="en-US" sz="4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955155142"/>
              </p:ext>
            </p:extLst>
          </p:nvPr>
        </p:nvGraphicFramePr>
        <p:xfrm>
          <a:off x="1881696" y="2278227"/>
          <a:ext cx="6449568" cy="4145280"/>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963168">
                  <a:extLst>
                    <a:ext uri="{9D8B030D-6E8A-4147-A177-3AD203B41FA5}">
                      <a16:colId xmlns:a16="http://schemas.microsoft.com/office/drawing/2014/main" val="20009"/>
                    </a:ext>
                  </a:extLst>
                </a:gridCol>
              </a:tblGrid>
              <a:tr h="370840">
                <a:tc>
                  <a:txBody>
                    <a:bodyPr/>
                    <a:lstStyle/>
                    <a:p>
                      <a:pPr algn="ctr"/>
                      <a:endParaRPr lang="en-US" sz="28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dirty="0"/>
                        <a:t>c</a:t>
                      </a:r>
                      <a:endParaRPr lang="en-US" sz="2800" b="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800" dirty="0"/>
                        <a:t>a</a:t>
                      </a:r>
                      <a:endParaRPr lang="en-US" sz="2800" b="0" dirty="0"/>
                    </a:p>
                  </a:txBody>
                  <a:tcPr>
                    <a:lnB w="12700" cap="flat" cmpd="sng" algn="ctr">
                      <a:solidFill>
                        <a:schemeClr val="tx1"/>
                      </a:solidFill>
                      <a:prstDash val="solid"/>
                      <a:round/>
                      <a:headEnd type="none" w="med" len="med"/>
                      <a:tailEnd type="none" w="med" len="med"/>
                    </a:lnB>
                  </a:tcPr>
                </a:tc>
                <a:tc>
                  <a:txBody>
                    <a:bodyPr/>
                    <a:lstStyle/>
                    <a:p>
                      <a:pPr algn="ctr"/>
                      <a:r>
                        <a:rPr lang="en-US" sz="2800" dirty="0"/>
                        <a:t>d</a:t>
                      </a:r>
                      <a:endParaRPr lang="en-US" sz="2800" b="0" dirty="0"/>
                    </a:p>
                  </a:txBody>
                  <a:tcPr>
                    <a:lnB w="12700" cap="flat" cmpd="sng" algn="ctr">
                      <a:solidFill>
                        <a:schemeClr val="tx1"/>
                      </a:solidFill>
                      <a:prstDash val="solid"/>
                      <a:round/>
                      <a:headEnd type="none" w="med" len="med"/>
                      <a:tailEnd type="none" w="med" len="med"/>
                    </a:lnB>
                  </a:tcPr>
                </a:tc>
                <a:tc>
                  <a:txBody>
                    <a:bodyPr/>
                    <a:lstStyle/>
                    <a:p>
                      <a:pPr algn="ctr"/>
                      <a:r>
                        <a:rPr lang="en-US" sz="2800" dirty="0"/>
                        <a:t>b</a:t>
                      </a:r>
                      <a:endParaRPr lang="en-US" sz="2800" b="0" dirty="0"/>
                    </a:p>
                  </a:txBody>
                  <a:tcPr>
                    <a:lnB w="12700" cap="flat" cmpd="sng" algn="ctr">
                      <a:solidFill>
                        <a:schemeClr val="tx1"/>
                      </a:solidFill>
                      <a:prstDash val="solid"/>
                      <a:round/>
                      <a:headEnd type="none" w="med" len="med"/>
                      <a:tailEnd type="none" w="med" len="med"/>
                    </a:lnB>
                  </a:tcPr>
                </a:tc>
                <a:tc>
                  <a:txBody>
                    <a:bodyPr/>
                    <a:lstStyle/>
                    <a:p>
                      <a:pPr algn="ctr"/>
                      <a:r>
                        <a:rPr lang="en-US" sz="2800" dirty="0"/>
                        <a:t>g</a:t>
                      </a:r>
                      <a:endParaRPr lang="en-US" sz="2800" b="0" dirty="0"/>
                    </a:p>
                  </a:txBody>
                  <a:tcPr>
                    <a:lnB w="12700" cap="flat" cmpd="sng" algn="ctr">
                      <a:solidFill>
                        <a:schemeClr val="tx1"/>
                      </a:solidFill>
                      <a:prstDash val="solid"/>
                      <a:round/>
                      <a:headEnd type="none" w="med" len="med"/>
                      <a:tailEnd type="none" w="med" len="med"/>
                    </a:lnB>
                  </a:tcPr>
                </a:tc>
                <a:tc>
                  <a:txBody>
                    <a:bodyPr/>
                    <a:lstStyle/>
                    <a:p>
                      <a:pPr algn="ctr"/>
                      <a:r>
                        <a:rPr lang="en-US" sz="2800" dirty="0"/>
                        <a:t>e</a:t>
                      </a:r>
                      <a:endParaRPr lang="en-US" sz="2800" b="0" dirty="0"/>
                    </a:p>
                  </a:txBody>
                  <a:tcPr>
                    <a:lnB w="12700" cap="flat" cmpd="sng" algn="ctr">
                      <a:solidFill>
                        <a:schemeClr val="tx1"/>
                      </a:solidFill>
                      <a:prstDash val="solid"/>
                      <a:round/>
                      <a:headEnd type="none" w="med" len="med"/>
                      <a:tailEnd type="none" w="med" len="med"/>
                    </a:lnB>
                  </a:tcPr>
                </a:tc>
                <a:tc>
                  <a:txBody>
                    <a:bodyPr/>
                    <a:lstStyle/>
                    <a:p>
                      <a:pPr algn="ctr"/>
                      <a:r>
                        <a:rPr lang="en-US" sz="2800" dirty="0"/>
                        <a:t>f</a:t>
                      </a:r>
                      <a:endParaRPr lang="en-US" sz="2800" b="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dirty="0"/>
                        <a:t>r</a:t>
                      </a:r>
                      <a:endParaRPr lang="en-US" sz="28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dirty="0"/>
                        <a:t>cv</a:t>
                      </a:r>
                      <a:endParaRPr lang="en-US" sz="2800" b="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sz="2800" dirty="0"/>
                        <a:t>c</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2800" dirty="0"/>
                        <a: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dirty="0"/>
                        <a:t>2</a:t>
                      </a:r>
                    </a:p>
                  </a:txBody>
                  <a:tcPr>
                    <a:lnT w="12700" cap="flat" cmpd="sng" algn="ctr">
                      <a:solidFill>
                        <a:schemeClr val="tx1"/>
                      </a:solidFill>
                      <a:prstDash val="solid"/>
                      <a:round/>
                      <a:headEnd type="none" w="med" len="med"/>
                      <a:tailEnd type="none" w="med" len="med"/>
                    </a:lnT>
                  </a:tcPr>
                </a:tc>
                <a:tc>
                  <a:txBody>
                    <a:bodyPr/>
                    <a:lstStyle/>
                    <a:p>
                      <a:pPr algn="ctr"/>
                      <a:r>
                        <a:rPr lang="en-US" sz="2800" dirty="0"/>
                        <a:t>3</a:t>
                      </a:r>
                    </a:p>
                  </a:txBody>
                  <a:tcPr>
                    <a:lnT w="12700" cap="flat" cmpd="sng" algn="ctr">
                      <a:solidFill>
                        <a:schemeClr val="tx1"/>
                      </a:solidFill>
                      <a:prstDash val="solid"/>
                      <a:round/>
                      <a:headEnd type="none" w="med" len="med"/>
                      <a:tailEnd type="none" w="med" len="med"/>
                    </a:lnT>
                  </a:tcPr>
                </a:tc>
                <a:tc>
                  <a:txBody>
                    <a:bodyPr/>
                    <a:lstStyle/>
                    <a:p>
                      <a:pPr algn="ctr"/>
                      <a:r>
                        <a:rPr lang="en-US" sz="2800" dirty="0"/>
                        <a:t>8</a:t>
                      </a:r>
                    </a:p>
                  </a:txBody>
                  <a:tcPr>
                    <a:lnT w="12700" cap="flat" cmpd="sng" algn="ctr">
                      <a:solidFill>
                        <a:schemeClr val="tx1"/>
                      </a:solidFill>
                      <a:prstDash val="solid"/>
                      <a:round/>
                      <a:headEnd type="none" w="med" len="med"/>
                      <a:tailEnd type="none" w="med" len="med"/>
                    </a:lnT>
                  </a:tcPr>
                </a:tc>
                <a:tc>
                  <a:txBody>
                    <a:bodyPr/>
                    <a:lstStyle/>
                    <a:p>
                      <a:pPr algn="ctr"/>
                      <a:r>
                        <a:rPr lang="en-US" sz="2800" dirty="0"/>
                        <a:t>12</a:t>
                      </a:r>
                    </a:p>
                  </a:txBody>
                  <a:tcPr>
                    <a:lnT w="12700" cap="flat" cmpd="sng" algn="ctr">
                      <a:solidFill>
                        <a:schemeClr val="tx1"/>
                      </a:solidFill>
                      <a:prstDash val="solid"/>
                      <a:round/>
                      <a:headEnd type="none" w="med" len="med"/>
                      <a:tailEnd type="none" w="med" len="med"/>
                    </a:lnT>
                  </a:tcPr>
                </a:tc>
                <a:tc>
                  <a:txBody>
                    <a:bodyPr/>
                    <a:lstStyle/>
                    <a:p>
                      <a:pPr algn="ctr"/>
                      <a:r>
                        <a:rPr lang="en-US" sz="2800" dirty="0"/>
                        <a:t>14</a:t>
                      </a:r>
                    </a:p>
                  </a:txBody>
                  <a:tcPr>
                    <a:lnT w="12700" cap="flat" cmpd="sng" algn="ctr">
                      <a:solidFill>
                        <a:schemeClr val="tx1"/>
                      </a:solidFill>
                      <a:prstDash val="solid"/>
                      <a:round/>
                      <a:headEnd type="none" w="med" len="med"/>
                      <a:tailEnd type="none" w="med" len="med"/>
                    </a:lnT>
                  </a:tcPr>
                </a:tc>
                <a:tc>
                  <a:txBody>
                    <a:bodyPr/>
                    <a:lstStyle/>
                    <a:p>
                      <a:pPr algn="ctr"/>
                      <a:r>
                        <a:rPr lang="en-US" sz="2800" dirty="0"/>
                        <a:t>15</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28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2800" dirty="0"/>
                        <a:t>9.66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pPr algn="ctr"/>
                      <a:r>
                        <a:rPr lang="en-US" sz="2800" dirty="0"/>
                        <a:t>a</a:t>
                      </a:r>
                    </a:p>
                  </a:txBody>
                  <a:tcPr>
                    <a:lnR w="12700" cap="flat" cmpd="sng" algn="ctr">
                      <a:solidFill>
                        <a:schemeClr val="tx1"/>
                      </a:solidFill>
                      <a:prstDash val="solid"/>
                      <a:round/>
                      <a:headEnd type="none" w="med" len="med"/>
                      <a:tailEnd type="none" w="med" len="med"/>
                    </a:lnR>
                  </a:tcPr>
                </a:tc>
                <a:tc>
                  <a:txBody>
                    <a:bodyPr/>
                    <a:lstStyle/>
                    <a:p>
                      <a:pPr algn="ctr"/>
                      <a:endParaRPr lang="en-US" sz="2800"/>
                    </a:p>
                  </a:txBody>
                  <a:tcPr>
                    <a:lnL w="12700" cap="flat" cmpd="sng" algn="ctr">
                      <a:solidFill>
                        <a:schemeClr val="tx1"/>
                      </a:solidFill>
                      <a:prstDash val="solid"/>
                      <a:round/>
                      <a:headEnd type="none" w="med" len="med"/>
                      <a:tailEnd type="none" w="med" len="med"/>
                    </a:lnL>
                  </a:tcPr>
                </a:tc>
                <a:tc>
                  <a:txBody>
                    <a:bodyPr/>
                    <a:lstStyle/>
                    <a:p>
                      <a:pPr algn="ctr"/>
                      <a:r>
                        <a:rPr lang="en-US" sz="2800" dirty="0"/>
                        <a:t>―</a:t>
                      </a:r>
                    </a:p>
                  </a:txBody>
                  <a:tcPr/>
                </a:tc>
                <a:tc>
                  <a:txBody>
                    <a:bodyPr/>
                    <a:lstStyle/>
                    <a:p>
                      <a:pPr algn="ctr"/>
                      <a:r>
                        <a:rPr lang="en-US" sz="2800" dirty="0"/>
                        <a:t>1</a:t>
                      </a:r>
                    </a:p>
                  </a:txBody>
                  <a:tcPr/>
                </a:tc>
                <a:tc>
                  <a:txBody>
                    <a:bodyPr/>
                    <a:lstStyle/>
                    <a:p>
                      <a:pPr algn="ctr"/>
                      <a:r>
                        <a:rPr lang="en-US" sz="2800" dirty="0"/>
                        <a:t>6</a:t>
                      </a:r>
                    </a:p>
                  </a:txBody>
                  <a:tcPr/>
                </a:tc>
                <a:tc>
                  <a:txBody>
                    <a:bodyPr/>
                    <a:lstStyle/>
                    <a:p>
                      <a:pPr algn="ctr"/>
                      <a:r>
                        <a:rPr lang="en-US" sz="2800" dirty="0"/>
                        <a:t>10</a:t>
                      </a:r>
                    </a:p>
                  </a:txBody>
                  <a:tcPr/>
                </a:tc>
                <a:tc>
                  <a:txBody>
                    <a:bodyPr/>
                    <a:lstStyle/>
                    <a:p>
                      <a:pPr algn="ctr"/>
                      <a:r>
                        <a:rPr lang="en-US" sz="2800" dirty="0"/>
                        <a:t>12</a:t>
                      </a:r>
                    </a:p>
                  </a:txBody>
                  <a:tcPr/>
                </a:tc>
                <a:tc>
                  <a:txBody>
                    <a:bodyPr/>
                    <a:lstStyle/>
                    <a:p>
                      <a:pPr algn="ctr"/>
                      <a:r>
                        <a:rPr lang="en-US" sz="2800" dirty="0"/>
                        <a:t>13</a:t>
                      </a:r>
                    </a:p>
                  </a:txBody>
                  <a:tcPr>
                    <a:lnR w="12700" cap="flat" cmpd="sng" algn="ctr">
                      <a:solidFill>
                        <a:schemeClr val="tx1"/>
                      </a:solidFill>
                      <a:prstDash val="solid"/>
                      <a:round/>
                      <a:headEnd type="none" w="med" len="med"/>
                      <a:tailEnd type="none" w="med" len="med"/>
                    </a:lnR>
                  </a:tcPr>
                </a:tc>
                <a:tc>
                  <a:txBody>
                    <a:bodyPr/>
                    <a:lstStyle/>
                    <a:p>
                      <a:pPr algn="ctr"/>
                      <a:r>
                        <a:rPr lang="en-US" sz="28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800" dirty="0"/>
                        <a:t>9.28</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370840">
                <a:tc>
                  <a:txBody>
                    <a:bodyPr/>
                    <a:lstStyle/>
                    <a:p>
                      <a:pPr algn="ctr"/>
                      <a:r>
                        <a:rPr lang="en-US" sz="2800" dirty="0"/>
                        <a:t>d</a:t>
                      </a:r>
                    </a:p>
                  </a:txBody>
                  <a:tcPr>
                    <a:lnR w="12700" cap="flat" cmpd="sng" algn="ctr">
                      <a:solidFill>
                        <a:schemeClr val="tx1"/>
                      </a:solidFill>
                      <a:prstDash val="solid"/>
                      <a:round/>
                      <a:headEnd type="none" w="med" len="med"/>
                      <a:tailEnd type="none" w="med" len="med"/>
                    </a:lnR>
                  </a:tcPr>
                </a:tc>
                <a:tc>
                  <a:txBody>
                    <a:bodyPr/>
                    <a:lstStyle/>
                    <a:p>
                      <a:pPr algn="ctr"/>
                      <a:endParaRPr lang="en-US" sz="2800"/>
                    </a:p>
                  </a:txBody>
                  <a:tcPr>
                    <a:lnL w="12700" cap="flat" cmpd="sng" algn="ctr">
                      <a:solidFill>
                        <a:schemeClr val="tx1"/>
                      </a:solidFill>
                      <a:prstDash val="solid"/>
                      <a:round/>
                      <a:headEnd type="none" w="med" len="med"/>
                      <a:tailEnd type="none" w="med" len="med"/>
                    </a:lnL>
                  </a:tcPr>
                </a:tc>
                <a:tc>
                  <a:txBody>
                    <a:bodyPr/>
                    <a:lstStyle/>
                    <a:p>
                      <a:pPr algn="ctr"/>
                      <a:endParaRPr lang="en-US" sz="2800"/>
                    </a:p>
                  </a:txBody>
                  <a:tcPr/>
                </a:tc>
                <a:tc>
                  <a:txBody>
                    <a:bodyPr/>
                    <a:lstStyle/>
                    <a:p>
                      <a:pPr algn="ctr"/>
                      <a:r>
                        <a:rPr lang="en-US" sz="2800" dirty="0"/>
                        <a:t>―</a:t>
                      </a:r>
                    </a:p>
                  </a:txBody>
                  <a:tcPr/>
                </a:tc>
                <a:tc>
                  <a:txBody>
                    <a:bodyPr/>
                    <a:lstStyle/>
                    <a:p>
                      <a:pPr algn="ctr"/>
                      <a:r>
                        <a:rPr lang="en-US" sz="2800" dirty="0"/>
                        <a:t>5</a:t>
                      </a:r>
                    </a:p>
                  </a:txBody>
                  <a:tcPr/>
                </a:tc>
                <a:tc>
                  <a:txBody>
                    <a:bodyPr/>
                    <a:lstStyle/>
                    <a:p>
                      <a:pPr algn="ctr"/>
                      <a:r>
                        <a:rPr lang="en-US" sz="2800" dirty="0"/>
                        <a:t>9</a:t>
                      </a:r>
                    </a:p>
                  </a:txBody>
                  <a:tcPr/>
                </a:tc>
                <a:tc>
                  <a:txBody>
                    <a:bodyPr/>
                    <a:lstStyle/>
                    <a:p>
                      <a:pPr algn="ctr"/>
                      <a:r>
                        <a:rPr lang="en-US" sz="2800" dirty="0"/>
                        <a:t>11</a:t>
                      </a:r>
                    </a:p>
                  </a:txBody>
                  <a:tcPr/>
                </a:tc>
                <a:tc>
                  <a:txBody>
                    <a:bodyPr/>
                    <a:lstStyle/>
                    <a:p>
                      <a:pPr algn="ctr"/>
                      <a:r>
                        <a:rPr lang="en-US" sz="2800" dirty="0"/>
                        <a:t>12</a:t>
                      </a:r>
                    </a:p>
                  </a:txBody>
                  <a:tcPr>
                    <a:lnR w="12700" cap="flat" cmpd="sng" algn="ctr">
                      <a:solidFill>
                        <a:schemeClr val="tx1"/>
                      </a:solidFill>
                      <a:prstDash val="solid"/>
                      <a:round/>
                      <a:headEnd type="none" w="med" len="med"/>
                      <a:tailEnd type="none" w="med" len="med"/>
                    </a:lnR>
                  </a:tcPr>
                </a:tc>
                <a:tc>
                  <a:txBody>
                    <a:bodyPr/>
                    <a:lstStyle/>
                    <a:p>
                      <a:pPr algn="ctr"/>
                      <a:r>
                        <a:rPr lang="en-US" sz="28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800" dirty="0"/>
                        <a:t>8.82</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370840">
                <a:tc>
                  <a:txBody>
                    <a:bodyPr/>
                    <a:lstStyle/>
                    <a:p>
                      <a:pPr algn="ctr"/>
                      <a:r>
                        <a:rPr lang="en-US" sz="2800" dirty="0"/>
                        <a:t>b</a:t>
                      </a:r>
                    </a:p>
                  </a:txBody>
                  <a:tcPr>
                    <a:lnR w="12700" cap="flat" cmpd="sng" algn="ctr">
                      <a:solidFill>
                        <a:schemeClr val="tx1"/>
                      </a:solidFill>
                      <a:prstDash val="solid"/>
                      <a:round/>
                      <a:headEnd type="none" w="med" len="med"/>
                      <a:tailEnd type="none" w="med" len="med"/>
                    </a:lnR>
                  </a:tcPr>
                </a:tc>
                <a:tc>
                  <a:txBody>
                    <a:bodyPr/>
                    <a:lstStyle/>
                    <a:p>
                      <a:pPr algn="ctr"/>
                      <a:endParaRPr lang="en-US" sz="2800" dirty="0"/>
                    </a:p>
                  </a:txBody>
                  <a:tcPr>
                    <a:lnL w="12700" cap="flat" cmpd="sng" algn="ctr">
                      <a:solidFill>
                        <a:schemeClr val="tx1"/>
                      </a:solidFill>
                      <a:prstDash val="solid"/>
                      <a:round/>
                      <a:headEnd type="none" w="med" len="med"/>
                      <a:tailEnd type="none" w="med" len="med"/>
                    </a:lnL>
                  </a:tcPr>
                </a:tc>
                <a:tc>
                  <a:txBody>
                    <a:bodyPr/>
                    <a:lstStyle/>
                    <a:p>
                      <a:pPr algn="ctr"/>
                      <a:endParaRPr lang="en-US" sz="2800"/>
                    </a:p>
                  </a:txBody>
                  <a:tcPr/>
                </a:tc>
                <a:tc>
                  <a:txBody>
                    <a:bodyPr/>
                    <a:lstStyle/>
                    <a:p>
                      <a:pPr algn="ctr"/>
                      <a:endParaRPr lang="en-US" sz="28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a:t>
                      </a:r>
                    </a:p>
                  </a:txBody>
                  <a:tcPr/>
                </a:tc>
                <a:tc>
                  <a:txBody>
                    <a:bodyPr/>
                    <a:lstStyle/>
                    <a:p>
                      <a:pPr algn="ctr"/>
                      <a:r>
                        <a:rPr lang="en-US" sz="2800" dirty="0"/>
                        <a:t>4</a:t>
                      </a:r>
                    </a:p>
                  </a:txBody>
                  <a:tcPr/>
                </a:tc>
                <a:tc>
                  <a:txBody>
                    <a:bodyPr/>
                    <a:lstStyle/>
                    <a:p>
                      <a:pPr algn="ctr"/>
                      <a:r>
                        <a:rPr lang="en-US" sz="2800" dirty="0"/>
                        <a:t>6</a:t>
                      </a:r>
                    </a:p>
                  </a:txBody>
                  <a:tcPr/>
                </a:tc>
                <a:tc>
                  <a:txBody>
                    <a:bodyPr/>
                    <a:lstStyle/>
                    <a:p>
                      <a:pPr algn="ctr"/>
                      <a:r>
                        <a:rPr lang="en-US" sz="2800" dirty="0"/>
                        <a:t>7</a:t>
                      </a:r>
                    </a:p>
                  </a:txBody>
                  <a:tcPr>
                    <a:lnR w="12700" cap="flat" cmpd="sng" algn="ctr">
                      <a:solidFill>
                        <a:schemeClr val="tx1"/>
                      </a:solidFill>
                      <a:prstDash val="solid"/>
                      <a:round/>
                      <a:headEnd type="none" w="med" len="med"/>
                      <a:tailEnd type="none" w="med" len="med"/>
                    </a:lnR>
                  </a:tcPr>
                </a:tc>
                <a:tc>
                  <a:txBody>
                    <a:bodyPr/>
                    <a:lstStyle/>
                    <a:p>
                      <a:pPr algn="ctr"/>
                      <a:r>
                        <a:rPr lang="en-US" sz="28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800" dirty="0"/>
                        <a:t>8.22</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r h="370840">
                <a:tc>
                  <a:txBody>
                    <a:bodyPr/>
                    <a:lstStyle/>
                    <a:p>
                      <a:pPr algn="ctr"/>
                      <a:r>
                        <a:rPr lang="en-US" sz="2800" dirty="0"/>
                        <a:t>g</a:t>
                      </a:r>
                    </a:p>
                  </a:txBody>
                  <a:tcPr>
                    <a:lnR w="12700" cap="flat" cmpd="sng" algn="ctr">
                      <a:solidFill>
                        <a:schemeClr val="tx1"/>
                      </a:solidFill>
                      <a:prstDash val="solid"/>
                      <a:round/>
                      <a:headEnd type="none" w="med" len="med"/>
                      <a:tailEnd type="none" w="med" len="med"/>
                    </a:lnR>
                  </a:tcPr>
                </a:tc>
                <a:tc>
                  <a:txBody>
                    <a:bodyPr/>
                    <a:lstStyle/>
                    <a:p>
                      <a:pPr algn="ctr"/>
                      <a:endParaRPr lang="en-US" sz="2800" dirty="0"/>
                    </a:p>
                  </a:txBody>
                  <a:tcPr>
                    <a:lnL w="12700" cap="flat" cmpd="sng" algn="ctr">
                      <a:solidFill>
                        <a:schemeClr val="tx1"/>
                      </a:solidFill>
                      <a:prstDash val="solid"/>
                      <a:round/>
                      <a:headEnd type="none" w="med" len="med"/>
                      <a:tailEnd type="none" w="med" len="med"/>
                    </a:lnL>
                  </a:tcPr>
                </a:tc>
                <a:tc>
                  <a:txBody>
                    <a:bodyPr/>
                    <a:lstStyle/>
                    <a:p>
                      <a:pPr algn="ctr"/>
                      <a:endParaRPr lang="en-US" sz="2800" dirty="0"/>
                    </a:p>
                  </a:txBody>
                  <a:tcPr/>
                </a:tc>
                <a:tc>
                  <a:txBody>
                    <a:bodyPr/>
                    <a:lstStyle/>
                    <a:p>
                      <a:pPr algn="ctr"/>
                      <a:endParaRPr lang="en-US" sz="2800"/>
                    </a:p>
                  </a:txBody>
                  <a:tcPr/>
                </a:tc>
                <a:tc>
                  <a:txBody>
                    <a:bodyPr/>
                    <a:lstStyle/>
                    <a:p>
                      <a:pPr algn="ctr"/>
                      <a:endParaRPr lang="en-US" sz="28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a:t>
                      </a:r>
                    </a:p>
                  </a:txBody>
                  <a:tcPr/>
                </a:tc>
                <a:tc>
                  <a:txBody>
                    <a:bodyPr/>
                    <a:lstStyle/>
                    <a:p>
                      <a:pPr algn="ctr"/>
                      <a:r>
                        <a:rPr lang="en-US" sz="2800" dirty="0"/>
                        <a:t>2</a:t>
                      </a:r>
                    </a:p>
                  </a:txBody>
                  <a:tcPr/>
                </a:tc>
                <a:tc>
                  <a:txBody>
                    <a:bodyPr/>
                    <a:lstStyle/>
                    <a:p>
                      <a:pPr algn="ctr"/>
                      <a:r>
                        <a:rPr lang="en-US" sz="2800" dirty="0"/>
                        <a:t>3</a:t>
                      </a:r>
                    </a:p>
                  </a:txBody>
                  <a:tcPr>
                    <a:lnR w="12700" cap="flat" cmpd="sng" algn="ctr">
                      <a:solidFill>
                        <a:schemeClr val="tx1"/>
                      </a:solidFill>
                      <a:prstDash val="solid"/>
                      <a:round/>
                      <a:headEnd type="none" w="med" len="med"/>
                      <a:tailEnd type="none" w="med" len="med"/>
                    </a:lnR>
                  </a:tcPr>
                </a:tc>
                <a:tc>
                  <a:txBody>
                    <a:bodyPr/>
                    <a:lstStyle/>
                    <a:p>
                      <a:pPr algn="ctr"/>
                      <a:r>
                        <a:rPr lang="en-US" sz="28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800" dirty="0"/>
                        <a:t>7.40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5"/>
                  </a:ext>
                </a:extLst>
              </a:tr>
              <a:tr h="370840">
                <a:tc>
                  <a:txBody>
                    <a:bodyPr/>
                    <a:lstStyle/>
                    <a:p>
                      <a:pPr algn="ctr"/>
                      <a:r>
                        <a:rPr lang="en-US" sz="2800" dirty="0"/>
                        <a:t>e</a:t>
                      </a:r>
                    </a:p>
                  </a:txBody>
                  <a:tcPr>
                    <a:lnR w="12700" cap="flat" cmpd="sng" algn="ctr">
                      <a:solidFill>
                        <a:schemeClr val="tx1"/>
                      </a:solidFill>
                      <a:prstDash val="solid"/>
                      <a:round/>
                      <a:headEnd type="none" w="med" len="med"/>
                      <a:tailEnd type="none" w="med" len="med"/>
                    </a:lnR>
                  </a:tcPr>
                </a:tc>
                <a:tc>
                  <a:txBody>
                    <a:bodyPr/>
                    <a:lstStyle/>
                    <a:p>
                      <a:pPr algn="ctr"/>
                      <a:endParaRPr lang="en-US" sz="2800"/>
                    </a:p>
                  </a:txBody>
                  <a:tcPr>
                    <a:lnL w="12700" cap="flat" cmpd="sng" algn="ctr">
                      <a:solidFill>
                        <a:schemeClr val="tx1"/>
                      </a:solidFill>
                      <a:prstDash val="solid"/>
                      <a:round/>
                      <a:headEnd type="none" w="med" len="med"/>
                      <a:tailEnd type="none" w="med" len="med"/>
                    </a:lnL>
                  </a:tcPr>
                </a:tc>
                <a:tc>
                  <a:txBody>
                    <a:bodyPr/>
                    <a:lstStyle/>
                    <a:p>
                      <a:pPr algn="ctr"/>
                      <a:endParaRPr lang="en-US" sz="2800"/>
                    </a:p>
                  </a:txBody>
                  <a:tcPr/>
                </a:tc>
                <a:tc>
                  <a:txBody>
                    <a:bodyPr/>
                    <a:lstStyle/>
                    <a:p>
                      <a:pPr algn="ctr"/>
                      <a:endParaRPr lang="en-US" sz="2800"/>
                    </a:p>
                  </a:txBody>
                  <a:tcPr/>
                </a:tc>
                <a:tc>
                  <a:txBody>
                    <a:bodyPr/>
                    <a:lstStyle/>
                    <a:p>
                      <a:pPr algn="ctr"/>
                      <a:endParaRPr lang="en-US" sz="2800"/>
                    </a:p>
                  </a:txBody>
                  <a:tcPr/>
                </a:tc>
                <a:tc>
                  <a:txBody>
                    <a:bodyPr/>
                    <a:lstStyle/>
                    <a:p>
                      <a:pPr algn="ctr"/>
                      <a:endParaRPr lang="en-US" sz="28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a:t>
                      </a:r>
                    </a:p>
                  </a:txBody>
                  <a:tcPr/>
                </a:tc>
                <a:tc>
                  <a:txBody>
                    <a:bodyPr/>
                    <a:lstStyle/>
                    <a:p>
                      <a:pPr algn="ctr"/>
                      <a:r>
                        <a:rPr lang="en-US" sz="2800" dirty="0"/>
                        <a:t>1</a:t>
                      </a:r>
                    </a:p>
                  </a:txBody>
                  <a:tcPr>
                    <a:lnR w="12700" cap="flat" cmpd="sng" algn="ctr">
                      <a:solidFill>
                        <a:schemeClr val="tx1"/>
                      </a:solidFill>
                      <a:prstDash val="solid"/>
                      <a:round/>
                      <a:headEnd type="none" w="med" len="med"/>
                      <a:tailEnd type="none" w="med" len="med"/>
                    </a:lnR>
                  </a:tcPr>
                </a:tc>
                <a:tc>
                  <a:txBody>
                    <a:bodyPr/>
                    <a:lstStyle/>
                    <a:p>
                      <a:pPr algn="ctr"/>
                      <a:r>
                        <a:rPr lang="en-US" sz="28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800" dirty="0"/>
                        <a:t>6.06</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6"/>
                  </a:ext>
                </a:extLst>
              </a:tr>
              <a:tr h="370840">
                <a:tc>
                  <a:txBody>
                    <a:bodyPr/>
                    <a:lstStyle/>
                    <a:p>
                      <a:pPr algn="ctr"/>
                      <a:r>
                        <a:rPr lang="en-US" sz="2800" dirty="0"/>
                        <a:t>f</a:t>
                      </a:r>
                    </a:p>
                  </a:txBody>
                  <a:tcPr>
                    <a:lnR w="12700" cap="flat" cmpd="sng" algn="ctr">
                      <a:solidFill>
                        <a:schemeClr val="tx1"/>
                      </a:solidFill>
                      <a:prstDash val="solid"/>
                      <a:round/>
                      <a:headEnd type="none" w="med" len="med"/>
                      <a:tailEnd type="none" w="med" len="med"/>
                    </a:lnR>
                  </a:tcPr>
                </a:tc>
                <a:tc>
                  <a:txBody>
                    <a:bodyPr/>
                    <a:lstStyle/>
                    <a:p>
                      <a:pPr algn="ctr"/>
                      <a:endParaRPr lang="en-US" sz="2800"/>
                    </a:p>
                  </a:txBody>
                  <a:tcPr>
                    <a:lnL w="12700" cap="flat" cmpd="sng" algn="ctr">
                      <a:solidFill>
                        <a:schemeClr val="tx1"/>
                      </a:solidFill>
                      <a:prstDash val="solid"/>
                      <a:round/>
                      <a:headEnd type="none" w="med" len="med"/>
                      <a:tailEnd type="none" w="med" len="med"/>
                    </a:lnL>
                  </a:tcPr>
                </a:tc>
                <a:tc>
                  <a:txBody>
                    <a:bodyPr/>
                    <a:lstStyle/>
                    <a:p>
                      <a:pPr algn="ctr"/>
                      <a:endParaRPr lang="en-US" sz="2800"/>
                    </a:p>
                  </a:txBody>
                  <a:tcPr/>
                </a:tc>
                <a:tc>
                  <a:txBody>
                    <a:bodyPr/>
                    <a:lstStyle/>
                    <a:p>
                      <a:pPr algn="ctr"/>
                      <a:endParaRPr lang="en-US" sz="2800"/>
                    </a:p>
                  </a:txBody>
                  <a:tcPr/>
                </a:tc>
                <a:tc>
                  <a:txBody>
                    <a:bodyPr/>
                    <a:lstStyle/>
                    <a:p>
                      <a:pPr algn="ctr"/>
                      <a:endParaRPr lang="en-US" sz="2800"/>
                    </a:p>
                  </a:txBody>
                  <a:tcPr/>
                </a:tc>
                <a:tc>
                  <a:txBody>
                    <a:bodyPr/>
                    <a:lstStyle/>
                    <a:p>
                      <a:pPr algn="ctr"/>
                      <a:endParaRPr lang="en-US" sz="2800"/>
                    </a:p>
                  </a:txBody>
                  <a:tcPr/>
                </a:tc>
                <a:tc>
                  <a:txBody>
                    <a:bodyPr/>
                    <a:lstStyle/>
                    <a:p>
                      <a:pPr algn="ctr"/>
                      <a:endParaRPr lang="en-US" sz="28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a:t>
                      </a:r>
                    </a:p>
                  </a:txBody>
                  <a:tcPr>
                    <a:lnR w="12700" cap="flat" cmpd="sng" algn="ctr">
                      <a:solidFill>
                        <a:schemeClr val="tx1"/>
                      </a:solidFill>
                      <a:prstDash val="solid"/>
                      <a:round/>
                      <a:headEnd type="none" w="med" len="med"/>
                      <a:tailEnd type="none" w="med" len="med"/>
                    </a:lnR>
                  </a:tcPr>
                </a:tc>
                <a:tc>
                  <a:txBody>
                    <a:bodyPr/>
                    <a:lstStyle/>
                    <a:p>
                      <a:pPr algn="ct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28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7"/>
                  </a:ext>
                </a:extLst>
              </a:tr>
            </a:tbl>
          </a:graphicData>
        </a:graphic>
      </p:graphicFrame>
      <p:sp>
        <p:nvSpPr>
          <p:cNvPr id="10" name="TextBox 9"/>
          <p:cNvSpPr txBox="1"/>
          <p:nvPr/>
        </p:nvSpPr>
        <p:spPr>
          <a:xfrm>
            <a:off x="1780032" y="867267"/>
            <a:ext cx="8631936" cy="954107"/>
          </a:xfrm>
          <a:prstGeom prst="rect">
            <a:avLst/>
          </a:prstGeom>
          <a:noFill/>
        </p:spPr>
        <p:txBody>
          <a:bodyPr wrap="square" rtlCol="0">
            <a:spAutoFit/>
          </a:bodyPr>
          <a:lstStyle/>
          <a:p>
            <a:pPr>
              <a:spcAft>
                <a:spcPts val="2400"/>
              </a:spcAft>
            </a:pPr>
            <a:r>
              <a:rPr lang="en-US" sz="2800" u="sng" dirty="0"/>
              <a:t>Step 3</a:t>
            </a:r>
            <a:r>
              <a:rPr lang="en-US" sz="2800" dirty="0"/>
              <a:t>. Complete the tests. Begin with </a:t>
            </a:r>
            <a:r>
              <a:rPr lang="en-US" sz="2800" i="1" dirty="0"/>
              <a:t>r</a:t>
            </a:r>
            <a:r>
              <a:rPr lang="en-US" sz="2800" dirty="0"/>
              <a:t> = 7 and work down through lower </a:t>
            </a:r>
            <a:r>
              <a:rPr lang="en-US" sz="2800" i="1" dirty="0"/>
              <a:t>r</a:t>
            </a:r>
            <a:r>
              <a:rPr lang="en-US" sz="2800" dirty="0"/>
              <a:t> values.</a:t>
            </a:r>
          </a:p>
        </p:txBody>
      </p:sp>
      <p:grpSp>
        <p:nvGrpSpPr>
          <p:cNvPr id="11" name="Group 10"/>
          <p:cNvGrpSpPr/>
          <p:nvPr/>
        </p:nvGrpSpPr>
        <p:grpSpPr>
          <a:xfrm>
            <a:off x="3524538" y="3073301"/>
            <a:ext cx="3381469" cy="2587898"/>
            <a:chOff x="3005994" y="3213736"/>
            <a:chExt cx="3381469" cy="2587898"/>
          </a:xfrm>
        </p:grpSpPr>
        <p:grpSp>
          <p:nvGrpSpPr>
            <p:cNvPr id="12" name="Group 11"/>
            <p:cNvGrpSpPr/>
            <p:nvPr/>
          </p:nvGrpSpPr>
          <p:grpSpPr>
            <a:xfrm>
              <a:off x="6134098" y="3213736"/>
              <a:ext cx="253365" cy="2587898"/>
              <a:chOff x="6134098" y="3213736"/>
              <a:chExt cx="253365" cy="2587898"/>
            </a:xfrm>
          </p:grpSpPr>
          <p:cxnSp>
            <p:nvCxnSpPr>
              <p:cNvPr id="34" name="Straight Connector 33"/>
              <p:cNvCxnSpPr/>
              <p:nvPr/>
            </p:nvCxnSpPr>
            <p:spPr>
              <a:xfrm flipV="1">
                <a:off x="6134100" y="3213736"/>
                <a:ext cx="249555" cy="190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134100" y="3724276"/>
                <a:ext cx="249555" cy="190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6134100" y="4251629"/>
                <a:ext cx="249555" cy="190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6134099" y="4778982"/>
                <a:ext cx="249555" cy="190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6137908" y="5272377"/>
                <a:ext cx="249555" cy="190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6134098" y="5799730"/>
                <a:ext cx="249555" cy="190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p:nvPr/>
          </p:nvCxnSpPr>
          <p:spPr>
            <a:xfrm>
              <a:off x="5490209" y="3333750"/>
              <a:ext cx="295276" cy="24086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870895" y="3365311"/>
              <a:ext cx="273391" cy="22970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3005994" y="3313454"/>
              <a:ext cx="2822639" cy="2409166"/>
              <a:chOff x="3005994" y="3313454"/>
              <a:chExt cx="2822639" cy="2409166"/>
            </a:xfrm>
          </p:grpSpPr>
          <p:cxnSp>
            <p:nvCxnSpPr>
              <p:cNvPr id="20" name="Straight Connector 19"/>
              <p:cNvCxnSpPr/>
              <p:nvPr/>
            </p:nvCxnSpPr>
            <p:spPr>
              <a:xfrm>
                <a:off x="4194048" y="3313454"/>
                <a:ext cx="329184" cy="28621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3005994" y="3333750"/>
                <a:ext cx="2822639" cy="2388870"/>
                <a:chOff x="3005994" y="3333750"/>
                <a:chExt cx="2822639" cy="2388870"/>
              </a:xfrm>
            </p:grpSpPr>
            <p:cxnSp>
              <p:nvCxnSpPr>
                <p:cNvPr id="24" name="Straight Connector 23"/>
                <p:cNvCxnSpPr/>
                <p:nvPr/>
              </p:nvCxnSpPr>
              <p:spPr>
                <a:xfrm>
                  <a:off x="3631501" y="3333750"/>
                  <a:ext cx="353759" cy="29337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263102" y="3847769"/>
                  <a:ext cx="334376" cy="287477"/>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3005994" y="3365322"/>
                  <a:ext cx="2822639" cy="2357298"/>
                  <a:chOff x="3005994" y="3365322"/>
                  <a:chExt cx="2822639" cy="2357298"/>
                </a:xfrm>
              </p:grpSpPr>
              <p:cxnSp>
                <p:nvCxnSpPr>
                  <p:cNvPr id="29" name="Straight Connector 28"/>
                  <p:cNvCxnSpPr/>
                  <p:nvPr/>
                </p:nvCxnSpPr>
                <p:spPr>
                  <a:xfrm>
                    <a:off x="3005994" y="3365322"/>
                    <a:ext cx="347378" cy="286563"/>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631500" y="3890060"/>
                    <a:ext cx="335661" cy="28017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239387" y="4391303"/>
                    <a:ext cx="332613" cy="281662"/>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844985" y="4899383"/>
                    <a:ext cx="344235" cy="289837"/>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490210" y="5437276"/>
                    <a:ext cx="338423" cy="28534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cxnSp>
              <p:nvCxnSpPr>
                <p:cNvPr id="27" name="Straight Connector 26"/>
                <p:cNvCxnSpPr/>
                <p:nvPr/>
              </p:nvCxnSpPr>
              <p:spPr>
                <a:xfrm>
                  <a:off x="4889372" y="4371762"/>
                  <a:ext cx="353330" cy="297332"/>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433440" y="4834890"/>
                  <a:ext cx="380620" cy="318135"/>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p:nvCxnSpPr>
            <p:spPr>
              <a:xfrm>
                <a:off x="5490209" y="4397478"/>
                <a:ext cx="283846" cy="243433"/>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851032" y="3865550"/>
                <a:ext cx="293254" cy="250155"/>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cxnSp>
          <p:nvCxnSpPr>
            <p:cNvPr id="18" name="Straight Connector 17"/>
            <p:cNvCxnSpPr/>
            <p:nvPr/>
          </p:nvCxnSpPr>
          <p:spPr>
            <a:xfrm>
              <a:off x="5493852" y="3884531"/>
              <a:ext cx="280203" cy="250715"/>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6490526" y="2603185"/>
            <a:ext cx="3992819" cy="830997"/>
            <a:chOff x="4966525" y="2603184"/>
            <a:chExt cx="3992819" cy="830997"/>
          </a:xfrm>
        </p:grpSpPr>
        <p:sp>
          <p:nvSpPr>
            <p:cNvPr id="4" name="TextBox 3"/>
            <p:cNvSpPr txBox="1"/>
            <p:nvPr/>
          </p:nvSpPr>
          <p:spPr>
            <a:xfrm>
              <a:off x="4966525" y="2731352"/>
              <a:ext cx="722376" cy="584775"/>
            </a:xfrm>
            <a:prstGeom prst="rect">
              <a:avLst/>
            </a:prstGeom>
            <a:noFill/>
          </p:spPr>
          <p:txBody>
            <a:bodyPr wrap="square" rtlCol="0">
              <a:spAutoFit/>
            </a:bodyPr>
            <a:lstStyle/>
            <a:p>
              <a:r>
                <a:rPr lang="en-US" sz="3200" dirty="0"/>
                <a:t>*</a:t>
              </a:r>
            </a:p>
          </p:txBody>
        </p:sp>
        <p:sp>
          <p:nvSpPr>
            <p:cNvPr id="7" name="TextBox 6"/>
            <p:cNvSpPr txBox="1"/>
            <p:nvPr/>
          </p:nvSpPr>
          <p:spPr>
            <a:xfrm>
              <a:off x="7016052" y="2603184"/>
              <a:ext cx="1943292" cy="830997"/>
            </a:xfrm>
            <a:prstGeom prst="rect">
              <a:avLst/>
            </a:prstGeom>
            <a:noFill/>
          </p:spPr>
          <p:txBody>
            <a:bodyPr wrap="square" rtlCol="0">
              <a:spAutoFit/>
            </a:bodyPr>
            <a:lstStyle/>
            <a:p>
              <a:pPr algn="ctr"/>
              <a:r>
                <a:rPr lang="en-US" sz="2400" dirty="0"/>
                <a:t>15 &gt; 9.66, </a:t>
              </a:r>
            </a:p>
            <a:p>
              <a:pPr algn="ctr"/>
              <a:r>
                <a:rPr lang="en-US" sz="2400" dirty="0"/>
                <a:t>so f &gt; c</a:t>
              </a:r>
            </a:p>
          </p:txBody>
        </p:sp>
      </p:grpSp>
      <p:sp>
        <p:nvSpPr>
          <p:cNvPr id="66" name="TextBox 65"/>
          <p:cNvSpPr txBox="1"/>
          <p:nvPr/>
        </p:nvSpPr>
        <p:spPr>
          <a:xfrm>
            <a:off x="6493225" y="3239795"/>
            <a:ext cx="727362" cy="584775"/>
          </a:xfrm>
          <a:prstGeom prst="rect">
            <a:avLst/>
          </a:prstGeom>
          <a:noFill/>
        </p:spPr>
        <p:txBody>
          <a:bodyPr wrap="square" rtlCol="0">
            <a:spAutoFit/>
          </a:bodyPr>
          <a:lstStyle/>
          <a:p>
            <a:r>
              <a:rPr lang="en-US" sz="3200" dirty="0"/>
              <a:t>*</a:t>
            </a:r>
          </a:p>
        </p:txBody>
      </p:sp>
      <p:sp>
        <p:nvSpPr>
          <p:cNvPr id="67" name="TextBox 66"/>
          <p:cNvSpPr txBox="1"/>
          <p:nvPr/>
        </p:nvSpPr>
        <p:spPr>
          <a:xfrm>
            <a:off x="5301869" y="2747891"/>
            <a:ext cx="727362" cy="584775"/>
          </a:xfrm>
          <a:prstGeom prst="rect">
            <a:avLst/>
          </a:prstGeom>
          <a:noFill/>
        </p:spPr>
        <p:txBody>
          <a:bodyPr wrap="square" rtlCol="0">
            <a:spAutoFit/>
          </a:bodyPr>
          <a:lstStyle/>
          <a:p>
            <a:r>
              <a:rPr lang="en-US" sz="3200" dirty="0"/>
              <a:t>*</a:t>
            </a:r>
          </a:p>
        </p:txBody>
      </p:sp>
      <p:sp>
        <p:nvSpPr>
          <p:cNvPr id="68" name="TextBox 67"/>
          <p:cNvSpPr txBox="1"/>
          <p:nvPr/>
        </p:nvSpPr>
        <p:spPr>
          <a:xfrm>
            <a:off x="5895671" y="3283539"/>
            <a:ext cx="727362" cy="584775"/>
          </a:xfrm>
          <a:prstGeom prst="rect">
            <a:avLst/>
          </a:prstGeom>
          <a:noFill/>
        </p:spPr>
        <p:txBody>
          <a:bodyPr wrap="square" rtlCol="0">
            <a:spAutoFit/>
          </a:bodyPr>
          <a:lstStyle/>
          <a:p>
            <a:r>
              <a:rPr lang="en-US" sz="3200" dirty="0"/>
              <a:t>*</a:t>
            </a:r>
          </a:p>
        </p:txBody>
      </p:sp>
      <p:sp>
        <p:nvSpPr>
          <p:cNvPr id="69" name="TextBox 68"/>
          <p:cNvSpPr txBox="1"/>
          <p:nvPr/>
        </p:nvSpPr>
        <p:spPr>
          <a:xfrm>
            <a:off x="6503207" y="3775030"/>
            <a:ext cx="727362" cy="584775"/>
          </a:xfrm>
          <a:prstGeom prst="rect">
            <a:avLst/>
          </a:prstGeom>
          <a:noFill/>
        </p:spPr>
        <p:txBody>
          <a:bodyPr wrap="square" rtlCol="0">
            <a:spAutoFit/>
          </a:bodyPr>
          <a:lstStyle/>
          <a:p>
            <a:r>
              <a:rPr lang="en-US" sz="3200" dirty="0"/>
              <a:t>*</a:t>
            </a:r>
          </a:p>
        </p:txBody>
      </p:sp>
      <p:sp>
        <p:nvSpPr>
          <p:cNvPr id="70" name="TextBox 69"/>
          <p:cNvSpPr txBox="1"/>
          <p:nvPr/>
        </p:nvSpPr>
        <p:spPr>
          <a:xfrm>
            <a:off x="5294178" y="3269823"/>
            <a:ext cx="727362" cy="584775"/>
          </a:xfrm>
          <a:prstGeom prst="rect">
            <a:avLst/>
          </a:prstGeom>
          <a:noFill/>
        </p:spPr>
        <p:txBody>
          <a:bodyPr wrap="square" rtlCol="0">
            <a:spAutoFit/>
          </a:bodyPr>
          <a:lstStyle/>
          <a:p>
            <a:r>
              <a:rPr lang="en-US" sz="3200" dirty="0"/>
              <a:t>*</a:t>
            </a:r>
          </a:p>
        </p:txBody>
      </p:sp>
      <p:sp>
        <p:nvSpPr>
          <p:cNvPr id="72" name="TextBox 71"/>
          <p:cNvSpPr txBox="1"/>
          <p:nvPr/>
        </p:nvSpPr>
        <p:spPr>
          <a:xfrm>
            <a:off x="5883974" y="3800290"/>
            <a:ext cx="727362" cy="584775"/>
          </a:xfrm>
          <a:prstGeom prst="rect">
            <a:avLst/>
          </a:prstGeom>
          <a:noFill/>
        </p:spPr>
        <p:txBody>
          <a:bodyPr wrap="square" rtlCol="0">
            <a:spAutoFit/>
          </a:bodyPr>
          <a:lstStyle/>
          <a:p>
            <a:r>
              <a:rPr lang="en-US" sz="3200" dirty="0"/>
              <a:t>*</a:t>
            </a:r>
          </a:p>
        </p:txBody>
      </p:sp>
      <p:grpSp>
        <p:nvGrpSpPr>
          <p:cNvPr id="75" name="Group 74"/>
          <p:cNvGrpSpPr/>
          <p:nvPr/>
        </p:nvGrpSpPr>
        <p:grpSpPr>
          <a:xfrm>
            <a:off x="5903357" y="2732893"/>
            <a:ext cx="4616048" cy="1712404"/>
            <a:chOff x="4379357" y="2732893"/>
            <a:chExt cx="4616048" cy="1712404"/>
          </a:xfrm>
        </p:grpSpPr>
        <p:sp>
          <p:nvSpPr>
            <p:cNvPr id="9" name="TextBox 8"/>
            <p:cNvSpPr txBox="1"/>
            <p:nvPr/>
          </p:nvSpPr>
          <p:spPr>
            <a:xfrm>
              <a:off x="4379357" y="2732893"/>
              <a:ext cx="727362" cy="584775"/>
            </a:xfrm>
            <a:prstGeom prst="rect">
              <a:avLst/>
            </a:prstGeom>
            <a:noFill/>
          </p:spPr>
          <p:txBody>
            <a:bodyPr wrap="square" rtlCol="0">
              <a:spAutoFit/>
            </a:bodyPr>
            <a:lstStyle/>
            <a:p>
              <a:r>
                <a:rPr lang="en-US" sz="3200" dirty="0"/>
                <a:t>*</a:t>
              </a:r>
            </a:p>
          </p:txBody>
        </p:sp>
        <p:sp>
          <p:nvSpPr>
            <p:cNvPr id="73" name="TextBox 72"/>
            <p:cNvSpPr txBox="1"/>
            <p:nvPr/>
          </p:nvSpPr>
          <p:spPr>
            <a:xfrm>
              <a:off x="7052113" y="3614300"/>
              <a:ext cx="1943292" cy="830997"/>
            </a:xfrm>
            <a:prstGeom prst="rect">
              <a:avLst/>
            </a:prstGeom>
            <a:noFill/>
          </p:spPr>
          <p:txBody>
            <a:bodyPr wrap="square" rtlCol="0">
              <a:spAutoFit/>
            </a:bodyPr>
            <a:lstStyle/>
            <a:p>
              <a:pPr algn="ctr"/>
              <a:r>
                <a:rPr lang="en-US" sz="2400" dirty="0"/>
                <a:t>14 &gt; 9.28, </a:t>
              </a:r>
            </a:p>
            <a:p>
              <a:pPr algn="ctr"/>
              <a:r>
                <a:rPr lang="en-US" sz="2400" dirty="0"/>
                <a:t>so e &gt; c</a:t>
              </a:r>
            </a:p>
          </p:txBody>
        </p:sp>
      </p:grpSp>
      <p:grpSp>
        <p:nvGrpSpPr>
          <p:cNvPr id="84" name="Group 83"/>
          <p:cNvGrpSpPr/>
          <p:nvPr/>
        </p:nvGrpSpPr>
        <p:grpSpPr>
          <a:xfrm>
            <a:off x="2557272" y="2880360"/>
            <a:ext cx="4054064" cy="3759482"/>
            <a:chOff x="1033272" y="2880360"/>
            <a:chExt cx="4054064" cy="3759482"/>
          </a:xfrm>
        </p:grpSpPr>
        <p:grpSp>
          <p:nvGrpSpPr>
            <p:cNvPr id="80" name="Group 79"/>
            <p:cNvGrpSpPr/>
            <p:nvPr/>
          </p:nvGrpSpPr>
          <p:grpSpPr>
            <a:xfrm>
              <a:off x="1033272" y="2880360"/>
              <a:ext cx="2319911" cy="2322576"/>
              <a:chOff x="1033272" y="2880360"/>
              <a:chExt cx="2319911" cy="2322576"/>
            </a:xfrm>
          </p:grpSpPr>
          <p:cxnSp>
            <p:nvCxnSpPr>
              <p:cNvPr id="77" name="Straight Connector 76"/>
              <p:cNvCxnSpPr/>
              <p:nvPr/>
            </p:nvCxnSpPr>
            <p:spPr>
              <a:xfrm>
                <a:off x="3353183" y="2889504"/>
                <a:ext cx="0" cy="23134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flipV="1">
                <a:off x="1033272" y="2880360"/>
                <a:ext cx="2319911" cy="91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1" name="TextBox 80"/>
            <p:cNvSpPr txBox="1"/>
            <p:nvPr/>
          </p:nvSpPr>
          <p:spPr>
            <a:xfrm>
              <a:off x="1342933" y="5439513"/>
              <a:ext cx="3744403" cy="1200329"/>
            </a:xfrm>
            <a:prstGeom prst="rect">
              <a:avLst/>
            </a:prstGeom>
            <a:noFill/>
          </p:spPr>
          <p:txBody>
            <a:bodyPr wrap="square" rtlCol="0">
              <a:spAutoFit/>
            </a:bodyPr>
            <a:lstStyle/>
            <a:p>
              <a:r>
                <a:rPr lang="en-US" sz="2400" dirty="0">
                  <a:solidFill>
                    <a:srgbClr val="FF0000"/>
                  </a:solidFill>
                </a:rPr>
                <a:t>8 &lt; 8.22, </a:t>
              </a:r>
            </a:p>
            <a:p>
              <a:r>
                <a:rPr lang="en-US" sz="2400" dirty="0">
                  <a:solidFill>
                    <a:srgbClr val="FF0000"/>
                  </a:solidFill>
                </a:rPr>
                <a:t>so b – c ns. </a:t>
              </a:r>
            </a:p>
            <a:p>
              <a:r>
                <a:rPr lang="en-US" sz="2400" dirty="0">
                  <a:solidFill>
                    <a:srgbClr val="FF0000"/>
                  </a:solidFill>
                </a:rPr>
                <a:t>Wall off the ns difference.</a:t>
              </a:r>
            </a:p>
          </p:txBody>
        </p:sp>
        <p:cxnSp>
          <p:nvCxnSpPr>
            <p:cNvPr id="83" name="Straight Arrow Connector 82"/>
            <p:cNvCxnSpPr/>
            <p:nvPr/>
          </p:nvCxnSpPr>
          <p:spPr>
            <a:xfrm flipV="1">
              <a:off x="2626043" y="4903866"/>
              <a:ext cx="631602" cy="8568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2" name="Group 91"/>
          <p:cNvGrpSpPr/>
          <p:nvPr/>
        </p:nvGrpSpPr>
        <p:grpSpPr>
          <a:xfrm>
            <a:off x="4503803" y="4350867"/>
            <a:ext cx="2119230" cy="1694104"/>
            <a:chOff x="2979803" y="4350867"/>
            <a:chExt cx="2119230" cy="1694104"/>
          </a:xfrm>
        </p:grpSpPr>
        <p:cxnSp>
          <p:nvCxnSpPr>
            <p:cNvPr id="86" name="Straight Connector 85"/>
            <p:cNvCxnSpPr/>
            <p:nvPr/>
          </p:nvCxnSpPr>
          <p:spPr>
            <a:xfrm>
              <a:off x="2979803" y="4350867"/>
              <a:ext cx="2119230" cy="89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5099033" y="4358933"/>
              <a:ext cx="0" cy="168603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1" name="Group 90"/>
          <p:cNvGrpSpPr/>
          <p:nvPr/>
        </p:nvGrpSpPr>
        <p:grpSpPr>
          <a:xfrm>
            <a:off x="5207268" y="3757995"/>
            <a:ext cx="5556935" cy="2819544"/>
            <a:chOff x="3683267" y="3757995"/>
            <a:chExt cx="5556935" cy="2819544"/>
          </a:xfrm>
        </p:grpSpPr>
        <p:sp>
          <p:nvSpPr>
            <p:cNvPr id="89" name="TextBox 88"/>
            <p:cNvSpPr txBox="1"/>
            <p:nvPr/>
          </p:nvSpPr>
          <p:spPr>
            <a:xfrm>
              <a:off x="6971856" y="4638547"/>
              <a:ext cx="2268346" cy="1938992"/>
            </a:xfrm>
            <a:prstGeom prst="rect">
              <a:avLst/>
            </a:prstGeom>
            <a:noFill/>
          </p:spPr>
          <p:txBody>
            <a:bodyPr wrap="square" rtlCol="0">
              <a:spAutoFit/>
            </a:bodyPr>
            <a:lstStyle/>
            <a:p>
              <a:r>
                <a:rPr lang="en-US" sz="2400" dirty="0"/>
                <a:t>9 is only untested value not walled off. So only test left to do.</a:t>
              </a:r>
            </a:p>
          </p:txBody>
        </p:sp>
        <p:sp>
          <p:nvSpPr>
            <p:cNvPr id="90" name="TextBox 89"/>
            <p:cNvSpPr txBox="1"/>
            <p:nvPr/>
          </p:nvSpPr>
          <p:spPr>
            <a:xfrm>
              <a:off x="3683267" y="3757995"/>
              <a:ext cx="884061" cy="584775"/>
            </a:xfrm>
            <a:prstGeom prst="rect">
              <a:avLst/>
            </a:prstGeom>
            <a:noFill/>
          </p:spPr>
          <p:txBody>
            <a:bodyPr wrap="square" rtlCol="0">
              <a:spAutoFit/>
            </a:bodyPr>
            <a:lstStyle/>
            <a:p>
              <a:r>
                <a:rPr lang="en-US" sz="3200" dirty="0"/>
                <a:t>*</a:t>
              </a:r>
            </a:p>
          </p:txBody>
        </p:sp>
      </p:grpSp>
      <p:grpSp>
        <p:nvGrpSpPr>
          <p:cNvPr id="100" name="Group 99"/>
          <p:cNvGrpSpPr/>
          <p:nvPr/>
        </p:nvGrpSpPr>
        <p:grpSpPr>
          <a:xfrm>
            <a:off x="7392005" y="1344319"/>
            <a:ext cx="3023806" cy="1979746"/>
            <a:chOff x="5868005" y="1344319"/>
            <a:chExt cx="3023806" cy="1979746"/>
          </a:xfrm>
        </p:grpSpPr>
        <p:sp>
          <p:nvSpPr>
            <p:cNvPr id="94" name="TextBox 93"/>
            <p:cNvSpPr txBox="1"/>
            <p:nvPr/>
          </p:nvSpPr>
          <p:spPr>
            <a:xfrm>
              <a:off x="6893210" y="1344319"/>
              <a:ext cx="1998601" cy="1200329"/>
            </a:xfrm>
            <a:prstGeom prst="rect">
              <a:avLst/>
            </a:prstGeom>
            <a:noFill/>
          </p:spPr>
          <p:txBody>
            <a:bodyPr wrap="square" rtlCol="0">
              <a:spAutoFit/>
            </a:bodyPr>
            <a:lstStyle/>
            <a:p>
              <a:r>
                <a:rPr lang="en-US" sz="2400" dirty="0">
                  <a:solidFill>
                    <a:srgbClr val="FF0000"/>
                  </a:solidFill>
                </a:rPr>
                <a:t>Tukey HSD uses this value for all tests</a:t>
              </a:r>
            </a:p>
          </p:txBody>
        </p:sp>
        <p:sp>
          <p:nvSpPr>
            <p:cNvPr id="95" name="Oval 94"/>
            <p:cNvSpPr/>
            <p:nvPr/>
          </p:nvSpPr>
          <p:spPr>
            <a:xfrm>
              <a:off x="5868005" y="2766281"/>
              <a:ext cx="936816" cy="55778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p:cNvCxnSpPr>
              <a:stCxn id="94" idx="1"/>
            </p:cNvCxnSpPr>
            <p:nvPr/>
          </p:nvCxnSpPr>
          <p:spPr>
            <a:xfrm flipH="1">
              <a:off x="6528816" y="1944484"/>
              <a:ext cx="364394" cy="8367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542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P spid="68" grpId="0"/>
      <p:bldP spid="69" grpId="0"/>
      <p:bldP spid="70" grpId="0"/>
      <p:bldP spid="7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815009" y="1676419"/>
            <a:ext cx="10783956" cy="3216265"/>
          </a:xfrm>
          <a:prstGeom prst="rect">
            <a:avLst/>
          </a:prstGeom>
          <a:noFill/>
        </p:spPr>
        <p:txBody>
          <a:bodyPr wrap="square" rtlCol="0">
            <a:spAutoFit/>
          </a:bodyPr>
          <a:lstStyle/>
          <a:p>
            <a:pPr>
              <a:spcAft>
                <a:spcPts val="1800"/>
              </a:spcAft>
            </a:pPr>
            <a:r>
              <a:rPr lang="en-US" sz="2800" dirty="0"/>
              <a:t>Suppose we only want to test certain specific hypotheses that theory predicts are of special interest. For almost any ANOVA design and almost any theory, it will be possible to write the hypothesis in the form: </a:t>
            </a:r>
          </a:p>
          <a:p>
            <a:r>
              <a:rPr lang="en-US" sz="2800" dirty="0"/>
              <a:t>H</a:t>
            </a:r>
            <a:r>
              <a:rPr lang="en-US" sz="2800" baseline="-25000" dirty="0"/>
              <a:t>0</a:t>
            </a:r>
            <a:r>
              <a:rPr lang="en-US" sz="2800" dirty="0"/>
              <a:t>: </a:t>
            </a:r>
            <a:r>
              <a:rPr lang="en-US" sz="2800" u="sng" dirty="0"/>
              <a:t>v</a:t>
            </a:r>
            <a:r>
              <a:rPr lang="en-US" sz="2800" dirty="0"/>
              <a:t>’</a:t>
            </a:r>
            <a:r>
              <a:rPr lang="el-GR" sz="2800" u="sng" dirty="0"/>
              <a:t>β</a:t>
            </a:r>
            <a:r>
              <a:rPr lang="en-US" sz="2800" dirty="0"/>
              <a:t> = </a:t>
            </a:r>
            <a:r>
              <a:rPr lang="en-US" sz="2800" i="1" dirty="0"/>
              <a:t>c</a:t>
            </a:r>
            <a:r>
              <a:rPr lang="en-US" sz="2800" dirty="0"/>
              <a:t> </a:t>
            </a:r>
          </a:p>
          <a:p>
            <a:pPr>
              <a:spcAft>
                <a:spcPts val="2400"/>
              </a:spcAft>
            </a:pPr>
            <a:r>
              <a:rPr lang="en-US" sz="2800" dirty="0"/>
              <a:t>H</a:t>
            </a:r>
            <a:r>
              <a:rPr lang="en-US" sz="2800" baseline="-25000" dirty="0"/>
              <a:t>1</a:t>
            </a:r>
            <a:r>
              <a:rPr lang="en-US" sz="2800" dirty="0"/>
              <a:t>: </a:t>
            </a:r>
            <a:r>
              <a:rPr lang="en-US" sz="2800" u="sng" dirty="0"/>
              <a:t>v</a:t>
            </a:r>
            <a:r>
              <a:rPr lang="en-US" sz="2800" dirty="0"/>
              <a:t>’</a:t>
            </a:r>
            <a:r>
              <a:rPr lang="el-GR" sz="2800" u="sng" dirty="0"/>
              <a:t>β</a:t>
            </a:r>
            <a:r>
              <a:rPr lang="en-US" sz="2800" dirty="0"/>
              <a:t> ≠ </a:t>
            </a:r>
            <a:r>
              <a:rPr lang="en-US" sz="2800" i="1" dirty="0"/>
              <a:t>c</a:t>
            </a:r>
            <a:r>
              <a:rPr lang="en-US" sz="2800" dirty="0"/>
              <a:t> </a:t>
            </a:r>
          </a:p>
          <a:p>
            <a:r>
              <a:rPr lang="en-US" sz="2800" dirty="0"/>
              <a:t>For some vector of constants </a:t>
            </a:r>
            <a:r>
              <a:rPr lang="en-US" sz="2800" u="sng" dirty="0"/>
              <a:t>v</a:t>
            </a:r>
            <a:r>
              <a:rPr lang="en-US" sz="2800" dirty="0"/>
              <a:t>, and some scalar constant </a:t>
            </a:r>
            <a:r>
              <a:rPr lang="en-US" sz="2800" i="1" dirty="0"/>
              <a:t>c</a:t>
            </a:r>
            <a:r>
              <a:rPr lang="en-US" sz="2800" dirty="0"/>
              <a:t>.</a:t>
            </a:r>
          </a:p>
        </p:txBody>
      </p:sp>
      <p:sp>
        <p:nvSpPr>
          <p:cNvPr id="23" name="Rectangle 3"/>
          <p:cNvSpPr txBox="1">
            <a:spLocks noChangeArrowheads="1"/>
          </p:cNvSpPr>
          <p:nvPr/>
        </p:nvSpPr>
        <p:spPr>
          <a:xfrm>
            <a:off x="1524000" y="400703"/>
            <a:ext cx="9144000" cy="889532"/>
          </a:xfrm>
          <a:prstGeom prst="rect">
            <a:avLst/>
          </a:prstGeom>
          <a:effectLst>
            <a:outerShdw dist="50800" sx="1000" sy="1000" algn="ctr" rotWithShape="0">
              <a:srgbClr val="FFFF99"/>
            </a:outerShdw>
          </a:effectLst>
        </p:spPr>
        <p:txBody>
          <a:bodyPr vert="horz">
            <a:noAutofit/>
            <a:scene3d>
              <a:camera prst="orthographicFront"/>
              <a:lightRig rig="threePt" dir="t">
                <a:rot lat="0" lon="0" rev="17220000"/>
              </a:lightRig>
            </a:scene3d>
            <a:sp3d>
              <a:bevelT w="38100" h="38100"/>
            </a:sp3d>
          </a:bodyPr>
          <a:lstStyle/>
          <a:p>
            <a:pPr algn="ctr">
              <a:spcBef>
                <a:spcPct val="20000"/>
              </a:spcBef>
              <a:buClr>
                <a:prstClr val="white">
                  <a:shade val="95000"/>
                </a:prstClr>
              </a:buClr>
              <a:buSzPct val="65000"/>
              <a:defRPr/>
            </a:pPr>
            <a:r>
              <a:rPr lang="en-US" sz="4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Planned Comparisons</a:t>
            </a:r>
          </a:p>
        </p:txBody>
      </p:sp>
    </p:spTree>
    <p:extLst>
      <p:ext uri="{BB962C8B-B14F-4D97-AF65-F5344CB8AC3E}">
        <p14:creationId xmlns:p14="http://schemas.microsoft.com/office/powerpoint/2010/main" val="3126584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8185404" y="240811"/>
            <a:ext cx="1952244" cy="954107"/>
          </a:xfrm>
          <a:prstGeom prst="rect">
            <a:avLst/>
          </a:prstGeom>
          <a:noFill/>
        </p:spPr>
        <p:txBody>
          <a:bodyPr wrap="square" rtlCol="0">
            <a:spAutoFit/>
          </a:bodyPr>
          <a:lstStyle/>
          <a:p>
            <a:r>
              <a:rPr lang="en-US" sz="2800" dirty="0"/>
              <a:t>H</a:t>
            </a:r>
            <a:r>
              <a:rPr lang="en-US" sz="2800" baseline="-25000" dirty="0"/>
              <a:t>0</a:t>
            </a:r>
            <a:r>
              <a:rPr lang="en-US" sz="2800" dirty="0"/>
              <a:t>: </a:t>
            </a:r>
            <a:r>
              <a:rPr lang="en-US" sz="2800" u="sng" dirty="0"/>
              <a:t>v</a:t>
            </a:r>
            <a:r>
              <a:rPr lang="en-US" sz="2800" dirty="0"/>
              <a:t>’</a:t>
            </a:r>
            <a:r>
              <a:rPr lang="el-GR" sz="2800" u="sng" dirty="0"/>
              <a:t>β</a:t>
            </a:r>
            <a:r>
              <a:rPr lang="en-US" sz="2800" dirty="0"/>
              <a:t> = </a:t>
            </a:r>
            <a:r>
              <a:rPr lang="en-US" sz="2800" i="1" dirty="0"/>
              <a:t>c</a:t>
            </a:r>
            <a:r>
              <a:rPr lang="en-US" sz="2800" dirty="0"/>
              <a:t> </a:t>
            </a:r>
          </a:p>
          <a:p>
            <a:pPr>
              <a:spcAft>
                <a:spcPts val="2400"/>
              </a:spcAft>
            </a:pPr>
            <a:r>
              <a:rPr lang="en-US" sz="2800" dirty="0"/>
              <a:t>H</a:t>
            </a:r>
            <a:r>
              <a:rPr lang="en-US" sz="2800" baseline="-25000" dirty="0"/>
              <a:t>1</a:t>
            </a:r>
            <a:r>
              <a:rPr lang="en-US" sz="2800" dirty="0"/>
              <a:t>: </a:t>
            </a:r>
            <a:r>
              <a:rPr lang="en-US" sz="2800" u="sng" dirty="0"/>
              <a:t>v</a:t>
            </a:r>
            <a:r>
              <a:rPr lang="en-US" sz="2800" dirty="0"/>
              <a:t>’</a:t>
            </a:r>
            <a:r>
              <a:rPr lang="el-GR" sz="2800" u="sng" dirty="0"/>
              <a:t>β</a:t>
            </a:r>
            <a:r>
              <a:rPr lang="en-US" sz="2800" dirty="0"/>
              <a:t> ≠ </a:t>
            </a:r>
            <a:r>
              <a:rPr lang="en-US" sz="2800" i="1" dirty="0"/>
              <a:t>c</a:t>
            </a:r>
            <a:r>
              <a:rPr lang="en-US" sz="2800" dirty="0"/>
              <a:t> </a:t>
            </a:r>
          </a:p>
        </p:txBody>
      </p:sp>
      <p:sp>
        <p:nvSpPr>
          <p:cNvPr id="23" name="Rectangle 3"/>
          <p:cNvSpPr txBox="1">
            <a:spLocks noChangeArrowheads="1"/>
          </p:cNvSpPr>
          <p:nvPr/>
        </p:nvSpPr>
        <p:spPr>
          <a:xfrm>
            <a:off x="1524000" y="400703"/>
            <a:ext cx="5797296" cy="889532"/>
          </a:xfrm>
          <a:prstGeom prst="rect">
            <a:avLst/>
          </a:prstGeom>
          <a:effectLst>
            <a:outerShdw dist="50800" sx="1000" sy="1000" algn="ctr" rotWithShape="0">
              <a:srgbClr val="FFFF99"/>
            </a:outerShdw>
          </a:effectLst>
        </p:spPr>
        <p:txBody>
          <a:bodyPr vert="horz">
            <a:noAutofit/>
            <a:scene3d>
              <a:camera prst="orthographicFront"/>
              <a:lightRig rig="threePt" dir="t">
                <a:rot lat="0" lon="0" rev="17220000"/>
              </a:lightRig>
            </a:scene3d>
            <a:sp3d>
              <a:bevelT w="38100" h="38100"/>
            </a:sp3d>
          </a:bodyPr>
          <a:lstStyle/>
          <a:p>
            <a:pPr algn="ctr">
              <a:spcBef>
                <a:spcPct val="20000"/>
              </a:spcBef>
              <a:buClr>
                <a:prstClr val="white">
                  <a:shade val="95000"/>
                </a:prstClr>
              </a:buClr>
              <a:buSzPct val="65000"/>
              <a:defRPr/>
            </a:pPr>
            <a:r>
              <a:rPr lang="en-US" sz="4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Planned Comparisons</a:t>
            </a:r>
          </a:p>
        </p:txBody>
      </p:sp>
      <p:cxnSp>
        <p:nvCxnSpPr>
          <p:cNvPr id="16" name="Straight Arrow Connector 15"/>
          <p:cNvCxnSpPr/>
          <p:nvPr/>
        </p:nvCxnSpPr>
        <p:spPr>
          <a:xfrm>
            <a:off x="6036564" y="2162876"/>
            <a:ext cx="0" cy="3931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14E127F9-E406-4F21-80C3-E5BF9F2509ED}"/>
              </a:ext>
            </a:extLst>
          </p:cNvPr>
          <p:cNvGrpSpPr/>
          <p:nvPr/>
        </p:nvGrpSpPr>
        <p:grpSpPr>
          <a:xfrm>
            <a:off x="1524000" y="2556068"/>
            <a:ext cx="9144000" cy="4088690"/>
            <a:chOff x="1524000" y="2437264"/>
            <a:chExt cx="9144000" cy="4088690"/>
          </a:xfrm>
        </p:grpSpPr>
        <p:cxnSp>
          <p:nvCxnSpPr>
            <p:cNvPr id="25" name="Straight Arrow Connector 24"/>
            <p:cNvCxnSpPr>
              <a:stCxn id="20" idx="2"/>
              <a:endCxn id="22" idx="0"/>
            </p:cNvCxnSpPr>
            <p:nvPr/>
          </p:nvCxnSpPr>
          <p:spPr>
            <a:xfrm>
              <a:off x="3773805" y="4849054"/>
              <a:ext cx="0" cy="11537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464296" y="4910514"/>
              <a:ext cx="0" cy="11537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F295ADE5-A532-490A-9544-0ADB99E0FBF5}"/>
                </a:ext>
              </a:extLst>
            </p:cNvPr>
            <p:cNvGrpSpPr/>
            <p:nvPr/>
          </p:nvGrpSpPr>
          <p:grpSpPr>
            <a:xfrm>
              <a:off x="1524000" y="2437264"/>
              <a:ext cx="9144000" cy="4088690"/>
              <a:chOff x="1524000" y="2437264"/>
              <a:chExt cx="9144000" cy="4088690"/>
            </a:xfrm>
          </p:grpSpPr>
          <p:grpSp>
            <p:nvGrpSpPr>
              <p:cNvPr id="7" name="Group 6"/>
              <p:cNvGrpSpPr/>
              <p:nvPr/>
            </p:nvGrpSpPr>
            <p:grpSpPr>
              <a:xfrm>
                <a:off x="3874008" y="2960091"/>
                <a:ext cx="4425696" cy="1360444"/>
                <a:chOff x="2400300" y="2074855"/>
                <a:chExt cx="4425696" cy="1360444"/>
              </a:xfrm>
            </p:grpSpPr>
            <p:cxnSp>
              <p:nvCxnSpPr>
                <p:cNvPr id="4" name="Straight Arrow Connector 3"/>
                <p:cNvCxnSpPr>
                  <a:cxnSpLocks/>
                </p:cNvCxnSpPr>
                <p:nvPr/>
              </p:nvCxnSpPr>
              <p:spPr>
                <a:xfrm flipH="1">
                  <a:off x="2400300" y="2074855"/>
                  <a:ext cx="2162556" cy="13604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cxnSpLocks/>
                </p:cNvCxnSpPr>
                <p:nvPr/>
              </p:nvCxnSpPr>
              <p:spPr>
                <a:xfrm>
                  <a:off x="4562856" y="2074855"/>
                  <a:ext cx="2263140" cy="13513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1524000" y="2437264"/>
                <a:ext cx="9144000" cy="461665"/>
              </a:xfrm>
              <a:prstGeom prst="rect">
                <a:avLst/>
              </a:prstGeom>
              <a:noFill/>
            </p:spPr>
            <p:txBody>
              <a:bodyPr wrap="square" rtlCol="0">
                <a:spAutoFit/>
              </a:bodyPr>
              <a:lstStyle/>
              <a:p>
                <a:pPr algn="ctr"/>
                <a:r>
                  <a:rPr lang="en-US" sz="2400" dirty="0"/>
                  <a:t>1-way ANOVA &amp; H</a:t>
                </a:r>
                <a:r>
                  <a:rPr lang="en-US" sz="2400" baseline="-25000" dirty="0"/>
                  <a:t>0</a:t>
                </a:r>
                <a:r>
                  <a:rPr lang="en-US" sz="2400" dirty="0"/>
                  <a:t> only includes </a:t>
                </a:r>
                <a:r>
                  <a:rPr lang="el-GR" sz="2400" dirty="0"/>
                  <a:t>τ</a:t>
                </a:r>
                <a:r>
                  <a:rPr lang="en-US" sz="2400" dirty="0"/>
                  <a:t>’s?</a:t>
                </a:r>
              </a:p>
            </p:txBody>
          </p:sp>
          <p:sp>
            <p:nvSpPr>
              <p:cNvPr id="18" name="TextBox 17"/>
              <p:cNvSpPr txBox="1"/>
              <p:nvPr/>
            </p:nvSpPr>
            <p:spPr>
              <a:xfrm>
                <a:off x="4136136" y="3258492"/>
                <a:ext cx="1008888" cy="461665"/>
              </a:xfrm>
              <a:prstGeom prst="rect">
                <a:avLst/>
              </a:prstGeom>
              <a:noFill/>
            </p:spPr>
            <p:txBody>
              <a:bodyPr wrap="square" rtlCol="0">
                <a:spAutoFit/>
              </a:bodyPr>
              <a:lstStyle/>
              <a:p>
                <a:pPr algn="ctr"/>
                <a:r>
                  <a:rPr lang="en-US" sz="2400" dirty="0"/>
                  <a:t>Yes</a:t>
                </a:r>
              </a:p>
            </p:txBody>
          </p:sp>
          <p:sp>
            <p:nvSpPr>
              <p:cNvPr id="19" name="TextBox 18"/>
              <p:cNvSpPr txBox="1"/>
              <p:nvPr/>
            </p:nvSpPr>
            <p:spPr>
              <a:xfrm>
                <a:off x="7028688" y="3258491"/>
                <a:ext cx="1008888" cy="461665"/>
              </a:xfrm>
              <a:prstGeom prst="rect">
                <a:avLst/>
              </a:prstGeom>
              <a:noFill/>
            </p:spPr>
            <p:txBody>
              <a:bodyPr wrap="square" rtlCol="0">
                <a:spAutoFit/>
              </a:bodyPr>
              <a:lstStyle/>
              <a:p>
                <a:pPr algn="ctr"/>
                <a:r>
                  <a:rPr lang="en-US" sz="2400" dirty="0"/>
                  <a:t>No</a:t>
                </a:r>
              </a:p>
            </p:txBody>
          </p:sp>
          <p:sp>
            <p:nvSpPr>
              <p:cNvPr id="20" name="TextBox 19"/>
              <p:cNvSpPr txBox="1"/>
              <p:nvPr/>
            </p:nvSpPr>
            <p:spPr>
              <a:xfrm>
                <a:off x="2542032" y="4387389"/>
                <a:ext cx="2463546" cy="461665"/>
              </a:xfrm>
              <a:prstGeom prst="rect">
                <a:avLst/>
              </a:prstGeom>
              <a:noFill/>
            </p:spPr>
            <p:txBody>
              <a:bodyPr wrap="square" rtlCol="0">
                <a:spAutoFit/>
              </a:bodyPr>
              <a:lstStyle/>
              <a:p>
                <a:pPr algn="ctr"/>
                <a:r>
                  <a:rPr lang="en-US" sz="2400" dirty="0"/>
                  <a:t>Is it a contrast?</a:t>
                </a:r>
              </a:p>
            </p:txBody>
          </p:sp>
          <p:sp>
            <p:nvSpPr>
              <p:cNvPr id="17" name="TextBox 16"/>
              <p:cNvSpPr txBox="1"/>
              <p:nvPr/>
            </p:nvSpPr>
            <p:spPr>
              <a:xfrm>
                <a:off x="6507480" y="4394800"/>
                <a:ext cx="3913632" cy="738664"/>
              </a:xfrm>
              <a:prstGeom prst="rect">
                <a:avLst/>
              </a:prstGeom>
              <a:noFill/>
            </p:spPr>
            <p:txBody>
              <a:bodyPr wrap="square" rtlCol="0">
                <a:spAutoFit/>
              </a:bodyPr>
              <a:lstStyle/>
              <a:p>
                <a:r>
                  <a:rPr lang="en-US" sz="2400" dirty="0"/>
                  <a:t>Does rank(X’X) = rank(</a:t>
                </a:r>
                <a:r>
                  <a:rPr lang="en-US" sz="2400" dirty="0" err="1"/>
                  <a:t>X’X:</a:t>
                </a:r>
                <a:r>
                  <a:rPr lang="en-US" sz="2400" u="sng" dirty="0" err="1"/>
                  <a:t>v</a:t>
                </a:r>
                <a:r>
                  <a:rPr lang="en-US" sz="2400" dirty="0"/>
                  <a:t>)?</a:t>
                </a:r>
              </a:p>
              <a:p>
                <a:endParaRPr lang="en-US" dirty="0"/>
              </a:p>
            </p:txBody>
          </p:sp>
          <p:sp>
            <p:nvSpPr>
              <p:cNvPr id="22" name="TextBox 21"/>
              <p:cNvSpPr txBox="1"/>
              <p:nvPr/>
            </p:nvSpPr>
            <p:spPr>
              <a:xfrm>
                <a:off x="2542032" y="6002829"/>
                <a:ext cx="2463546" cy="461665"/>
              </a:xfrm>
              <a:prstGeom prst="rect">
                <a:avLst/>
              </a:prstGeom>
              <a:noFill/>
            </p:spPr>
            <p:txBody>
              <a:bodyPr wrap="square" rtlCol="0">
                <a:spAutoFit/>
              </a:bodyPr>
              <a:lstStyle/>
              <a:p>
                <a:pPr algn="ctr"/>
                <a:r>
                  <a:rPr lang="en-US" sz="2400" dirty="0">
                    <a:solidFill>
                      <a:srgbClr val="FF0000"/>
                    </a:solidFill>
                  </a:rPr>
                  <a:t>testable</a:t>
                </a:r>
              </a:p>
            </p:txBody>
          </p:sp>
          <p:sp>
            <p:nvSpPr>
              <p:cNvPr id="24" name="TextBox 23"/>
              <p:cNvSpPr txBox="1"/>
              <p:nvPr/>
            </p:nvSpPr>
            <p:spPr>
              <a:xfrm>
                <a:off x="7218426" y="6064289"/>
                <a:ext cx="2463546" cy="461665"/>
              </a:xfrm>
              <a:prstGeom prst="rect">
                <a:avLst/>
              </a:prstGeom>
              <a:noFill/>
            </p:spPr>
            <p:txBody>
              <a:bodyPr wrap="square" rtlCol="0">
                <a:spAutoFit/>
              </a:bodyPr>
              <a:lstStyle/>
              <a:p>
                <a:pPr algn="ctr"/>
                <a:r>
                  <a:rPr lang="en-US" sz="2400" dirty="0">
                    <a:solidFill>
                      <a:srgbClr val="FF0000"/>
                    </a:solidFill>
                  </a:rPr>
                  <a:t>not testable</a:t>
                </a:r>
              </a:p>
            </p:txBody>
          </p:sp>
          <p:cxnSp>
            <p:nvCxnSpPr>
              <p:cNvPr id="28" name="Straight Arrow Connector 27"/>
              <p:cNvCxnSpPr/>
              <p:nvPr/>
            </p:nvCxnSpPr>
            <p:spPr>
              <a:xfrm flipH="1">
                <a:off x="4340353" y="4910514"/>
                <a:ext cx="4109847" cy="11537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0" idx="2"/>
              </p:cNvCxnSpPr>
              <p:nvPr/>
            </p:nvCxnSpPr>
            <p:spPr>
              <a:xfrm>
                <a:off x="3773806" y="4849054"/>
                <a:ext cx="3876675" cy="121523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974086" y="5225838"/>
                <a:ext cx="1008888" cy="461665"/>
              </a:xfrm>
              <a:prstGeom prst="rect">
                <a:avLst/>
              </a:prstGeom>
              <a:noFill/>
            </p:spPr>
            <p:txBody>
              <a:bodyPr wrap="square" rtlCol="0">
                <a:spAutoFit/>
              </a:bodyPr>
              <a:lstStyle/>
              <a:p>
                <a:pPr algn="ctr"/>
                <a:r>
                  <a:rPr lang="en-US" sz="2400" dirty="0"/>
                  <a:t>Yes</a:t>
                </a:r>
              </a:p>
            </p:txBody>
          </p:sp>
          <p:sp>
            <p:nvSpPr>
              <p:cNvPr id="32" name="TextBox 31"/>
              <p:cNvSpPr txBox="1"/>
              <p:nvPr/>
            </p:nvSpPr>
            <p:spPr>
              <a:xfrm>
                <a:off x="6605207" y="4829950"/>
                <a:ext cx="1008888" cy="461665"/>
              </a:xfrm>
              <a:prstGeom prst="rect">
                <a:avLst/>
              </a:prstGeom>
              <a:noFill/>
            </p:spPr>
            <p:txBody>
              <a:bodyPr wrap="square" rtlCol="0">
                <a:spAutoFit/>
              </a:bodyPr>
              <a:lstStyle/>
              <a:p>
                <a:pPr algn="ctr"/>
                <a:r>
                  <a:rPr lang="en-US" sz="2400" dirty="0"/>
                  <a:t>Yes</a:t>
                </a:r>
              </a:p>
            </p:txBody>
          </p:sp>
          <p:sp>
            <p:nvSpPr>
              <p:cNvPr id="33" name="TextBox 32"/>
              <p:cNvSpPr txBox="1"/>
              <p:nvPr/>
            </p:nvSpPr>
            <p:spPr>
              <a:xfrm>
                <a:off x="4710875" y="4868158"/>
                <a:ext cx="1008888" cy="461665"/>
              </a:xfrm>
              <a:prstGeom prst="rect">
                <a:avLst/>
              </a:prstGeom>
              <a:noFill/>
            </p:spPr>
            <p:txBody>
              <a:bodyPr wrap="square" rtlCol="0">
                <a:spAutoFit/>
              </a:bodyPr>
              <a:lstStyle/>
              <a:p>
                <a:pPr algn="ctr"/>
                <a:r>
                  <a:rPr lang="en-US" sz="2400" dirty="0"/>
                  <a:t>No</a:t>
                </a:r>
              </a:p>
            </p:txBody>
          </p:sp>
          <p:sp>
            <p:nvSpPr>
              <p:cNvPr id="34" name="TextBox 33"/>
              <p:cNvSpPr txBox="1"/>
              <p:nvPr/>
            </p:nvSpPr>
            <p:spPr>
              <a:xfrm>
                <a:off x="8229980" y="5225838"/>
                <a:ext cx="1008888" cy="461665"/>
              </a:xfrm>
              <a:prstGeom prst="rect">
                <a:avLst/>
              </a:prstGeom>
              <a:noFill/>
            </p:spPr>
            <p:txBody>
              <a:bodyPr wrap="square" rtlCol="0">
                <a:spAutoFit/>
              </a:bodyPr>
              <a:lstStyle/>
              <a:p>
                <a:pPr algn="ctr"/>
                <a:r>
                  <a:rPr lang="en-US" sz="2400" dirty="0"/>
                  <a:t>No</a:t>
                </a:r>
              </a:p>
            </p:txBody>
          </p:sp>
        </p:grpSp>
      </p:grpSp>
      <p:sp>
        <p:nvSpPr>
          <p:cNvPr id="29" name="TextBox 28">
            <a:extLst>
              <a:ext uri="{FF2B5EF4-FFF2-40B4-BE49-F238E27FC236}">
                <a16:creationId xmlns:a16="http://schemas.microsoft.com/office/drawing/2014/main" id="{8F972042-4964-4C2F-86D2-7D07C34FE09A}"/>
              </a:ext>
            </a:extLst>
          </p:cNvPr>
          <p:cNvSpPr txBox="1"/>
          <p:nvPr/>
        </p:nvSpPr>
        <p:spPr>
          <a:xfrm>
            <a:off x="1674876" y="1455961"/>
            <a:ext cx="8842248" cy="523220"/>
          </a:xfrm>
          <a:prstGeom prst="rect">
            <a:avLst/>
          </a:prstGeom>
          <a:noFill/>
        </p:spPr>
        <p:txBody>
          <a:bodyPr wrap="square" rtlCol="0">
            <a:spAutoFit/>
          </a:bodyPr>
          <a:lstStyle/>
          <a:p>
            <a:pPr algn="ctr"/>
            <a:r>
              <a:rPr lang="en-US" sz="2800" u="sng" dirty="0"/>
              <a:t>Question 1</a:t>
            </a:r>
            <a:r>
              <a:rPr lang="en-US" sz="2800" dirty="0"/>
              <a:t>. Is the hypothesis testable?</a:t>
            </a:r>
          </a:p>
        </p:txBody>
      </p:sp>
    </p:spTree>
    <p:extLst>
      <p:ext uri="{BB962C8B-B14F-4D97-AF65-F5344CB8AC3E}">
        <p14:creationId xmlns:p14="http://schemas.microsoft.com/office/powerpoint/2010/main" val="524222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3"/>
          <p:cNvSpPr txBox="1">
            <a:spLocks noChangeArrowheads="1"/>
          </p:cNvSpPr>
          <p:nvPr/>
        </p:nvSpPr>
        <p:spPr>
          <a:xfrm>
            <a:off x="0" y="400703"/>
            <a:ext cx="12192000" cy="889532"/>
          </a:xfrm>
          <a:prstGeom prst="rect">
            <a:avLst/>
          </a:prstGeom>
          <a:effectLst>
            <a:outerShdw dist="50800" sx="1000" sy="1000" algn="ctr" rotWithShape="0">
              <a:srgbClr val="FFFF99"/>
            </a:outerShdw>
          </a:effectLst>
        </p:spPr>
        <p:txBody>
          <a:bodyPr vert="horz">
            <a:noAutofit/>
            <a:scene3d>
              <a:camera prst="orthographicFront"/>
              <a:lightRig rig="threePt" dir="t">
                <a:rot lat="0" lon="0" rev="17220000"/>
              </a:lightRig>
            </a:scene3d>
            <a:sp3d>
              <a:bevelT w="38100" h="38100"/>
            </a:sp3d>
          </a:bodyPr>
          <a:lstStyle/>
          <a:p>
            <a:pPr algn="ctr">
              <a:spcBef>
                <a:spcPct val="20000"/>
              </a:spcBef>
              <a:buClr>
                <a:prstClr val="white">
                  <a:shade val="95000"/>
                </a:prstClr>
              </a:buClr>
              <a:buSzPct val="65000"/>
              <a:defRPr/>
            </a:pPr>
            <a:r>
              <a:rPr lang="en-US" sz="4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Planned comparisons – Is it a contrast?</a:t>
            </a:r>
          </a:p>
        </p:txBody>
      </p:sp>
      <p:grpSp>
        <p:nvGrpSpPr>
          <p:cNvPr id="41" name="Group 40">
            <a:extLst>
              <a:ext uri="{FF2B5EF4-FFF2-40B4-BE49-F238E27FC236}">
                <a16:creationId xmlns:a16="http://schemas.microsoft.com/office/drawing/2014/main" id="{18F23136-6927-483E-9FBF-A7EE46A4692F}"/>
              </a:ext>
            </a:extLst>
          </p:cNvPr>
          <p:cNvGrpSpPr/>
          <p:nvPr/>
        </p:nvGrpSpPr>
        <p:grpSpPr>
          <a:xfrm>
            <a:off x="1242239" y="1658679"/>
            <a:ext cx="9707522" cy="3763926"/>
            <a:chOff x="1242239" y="1658679"/>
            <a:chExt cx="9707522" cy="3763926"/>
          </a:xfrm>
        </p:grpSpPr>
        <p:sp>
          <p:nvSpPr>
            <p:cNvPr id="10" name="Rectangle 9">
              <a:extLst>
                <a:ext uri="{FF2B5EF4-FFF2-40B4-BE49-F238E27FC236}">
                  <a16:creationId xmlns:a16="http://schemas.microsoft.com/office/drawing/2014/main" id="{DA914F4D-D98D-4E19-BE00-19B5C8945A4D}"/>
                </a:ext>
              </a:extLst>
            </p:cNvPr>
            <p:cNvSpPr/>
            <p:nvPr/>
          </p:nvSpPr>
          <p:spPr>
            <a:xfrm>
              <a:off x="1242239" y="1658679"/>
              <a:ext cx="9707522" cy="3763926"/>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39EF7DC-7E7C-4CFD-AD85-EB2167DD5EAE}"/>
                </a:ext>
              </a:extLst>
            </p:cNvPr>
            <p:cNvSpPr txBox="1"/>
            <p:nvPr/>
          </p:nvSpPr>
          <p:spPr>
            <a:xfrm>
              <a:off x="1442524" y="1849689"/>
              <a:ext cx="9306952"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universe of all possible ANOVA designs</a:t>
              </a:r>
            </a:p>
          </p:txBody>
        </p:sp>
      </p:grpSp>
      <p:grpSp>
        <p:nvGrpSpPr>
          <p:cNvPr id="40" name="Group 39">
            <a:extLst>
              <a:ext uri="{FF2B5EF4-FFF2-40B4-BE49-F238E27FC236}">
                <a16:creationId xmlns:a16="http://schemas.microsoft.com/office/drawing/2014/main" id="{71711B56-85CF-43B0-944D-3E3ED1D0606F}"/>
              </a:ext>
            </a:extLst>
          </p:cNvPr>
          <p:cNvGrpSpPr/>
          <p:nvPr/>
        </p:nvGrpSpPr>
        <p:grpSpPr>
          <a:xfrm>
            <a:off x="8155171" y="2967335"/>
            <a:ext cx="2732567" cy="1794969"/>
            <a:chOff x="8155171" y="2967335"/>
            <a:chExt cx="2732567" cy="1794969"/>
          </a:xfrm>
        </p:grpSpPr>
        <p:sp>
          <p:nvSpPr>
            <p:cNvPr id="13" name="Oval 12">
              <a:extLst>
                <a:ext uri="{FF2B5EF4-FFF2-40B4-BE49-F238E27FC236}">
                  <a16:creationId xmlns:a16="http://schemas.microsoft.com/office/drawing/2014/main" id="{79A9C3BD-C74F-4361-912E-7F1385E836A9}"/>
                </a:ext>
              </a:extLst>
            </p:cNvPr>
            <p:cNvSpPr/>
            <p:nvPr/>
          </p:nvSpPr>
          <p:spPr>
            <a:xfrm>
              <a:off x="8803758" y="3429000"/>
              <a:ext cx="1435395" cy="1333304"/>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2682FD3-901B-467A-AA86-224E5C1B9A09}"/>
                </a:ext>
              </a:extLst>
            </p:cNvPr>
            <p:cNvSpPr txBox="1"/>
            <p:nvPr/>
          </p:nvSpPr>
          <p:spPr>
            <a:xfrm>
              <a:off x="8155171" y="2967335"/>
              <a:ext cx="2732567"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1-way ANOVAs</a:t>
              </a:r>
            </a:p>
          </p:txBody>
        </p:sp>
      </p:grpSp>
      <p:grpSp>
        <p:nvGrpSpPr>
          <p:cNvPr id="4" name="Group 3">
            <a:extLst>
              <a:ext uri="{FF2B5EF4-FFF2-40B4-BE49-F238E27FC236}">
                <a16:creationId xmlns:a16="http://schemas.microsoft.com/office/drawing/2014/main" id="{64BB43C3-265F-4171-B298-8FA297923277}"/>
              </a:ext>
            </a:extLst>
          </p:cNvPr>
          <p:cNvGrpSpPr/>
          <p:nvPr/>
        </p:nvGrpSpPr>
        <p:grpSpPr>
          <a:xfrm>
            <a:off x="3431739" y="4095652"/>
            <a:ext cx="6499069" cy="830997"/>
            <a:chOff x="3431739" y="4095652"/>
            <a:chExt cx="6499069" cy="830997"/>
          </a:xfrm>
        </p:grpSpPr>
        <p:sp>
          <p:nvSpPr>
            <p:cNvPr id="8" name="Oval 7">
              <a:extLst>
                <a:ext uri="{FF2B5EF4-FFF2-40B4-BE49-F238E27FC236}">
                  <a16:creationId xmlns:a16="http://schemas.microsoft.com/office/drawing/2014/main" id="{43626E5E-5568-487E-A1D1-14C99D2FD5EA}"/>
                </a:ext>
              </a:extLst>
            </p:cNvPr>
            <p:cNvSpPr/>
            <p:nvPr/>
          </p:nvSpPr>
          <p:spPr>
            <a:xfrm>
              <a:off x="9521454" y="4173592"/>
              <a:ext cx="409354" cy="384053"/>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47BC2A35-C701-46B7-BDE7-240931D54547}"/>
                </a:ext>
              </a:extLst>
            </p:cNvPr>
            <p:cNvSpPr txBox="1"/>
            <p:nvPr/>
          </p:nvSpPr>
          <p:spPr>
            <a:xfrm>
              <a:off x="3431739" y="4095652"/>
              <a:ext cx="6067608" cy="830997"/>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1-way ANOVA hypotheses</a:t>
              </a:r>
            </a:p>
            <a:p>
              <a:pPr algn="ctr"/>
              <a:r>
                <a:rPr lang="en-US" sz="2400" dirty="0">
                  <a:latin typeface="Arial" panose="020B0604020202020204" pitchFamily="34" charset="0"/>
                  <a:cs typeface="Arial" panose="020B0604020202020204" pitchFamily="34" charset="0"/>
                </a:rPr>
                <a:t>that only include </a:t>
              </a:r>
              <a:r>
                <a:rPr lang="el-GR" sz="2400" dirty="0">
                  <a:latin typeface="Cambria Math" panose="02040503050406030204" pitchFamily="18" charset="0"/>
                  <a:ea typeface="Cambria Math" panose="02040503050406030204" pitchFamily="18" charset="0"/>
                  <a:cs typeface="Arial" panose="020B0604020202020204" pitchFamily="34" charset="0"/>
                </a:rPr>
                <a:t>τ</a:t>
              </a:r>
              <a:r>
                <a:rPr lang="en-US" sz="2400" dirty="0">
                  <a:latin typeface="Cambria Math" panose="02040503050406030204" pitchFamily="18" charset="0"/>
                  <a:ea typeface="Cambria Math" panose="02040503050406030204" pitchFamily="18" charset="0"/>
                  <a:cs typeface="Arial" panose="020B0604020202020204" pitchFamily="34" charset="0"/>
                </a:rPr>
                <a:t>’s</a:t>
              </a:r>
              <a:endParaRPr lang="en-US" sz="2400" dirty="0">
                <a:latin typeface="Arial" panose="020B0604020202020204" pitchFamily="34" charset="0"/>
                <a:cs typeface="Arial" panose="020B0604020202020204" pitchFamily="34" charset="0"/>
              </a:endParaRPr>
            </a:p>
          </p:txBody>
        </p:sp>
        <p:cxnSp>
          <p:nvCxnSpPr>
            <p:cNvPr id="15" name="Straight Arrow Connector 14">
              <a:extLst>
                <a:ext uri="{FF2B5EF4-FFF2-40B4-BE49-F238E27FC236}">
                  <a16:creationId xmlns:a16="http://schemas.microsoft.com/office/drawing/2014/main" id="{3F9D01C2-CF74-4991-A988-C9D58DE2DC29}"/>
                </a:ext>
              </a:extLst>
            </p:cNvPr>
            <p:cNvCxnSpPr>
              <a:cxnSpLocks/>
            </p:cNvCxnSpPr>
            <p:nvPr/>
          </p:nvCxnSpPr>
          <p:spPr>
            <a:xfrm flipV="1">
              <a:off x="7921519" y="4471006"/>
              <a:ext cx="1555721" cy="173277"/>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A56FBD43-67C9-4D52-8DF6-F34B95EBC4E5}"/>
              </a:ext>
            </a:extLst>
          </p:cNvPr>
          <p:cNvGrpSpPr/>
          <p:nvPr/>
        </p:nvGrpSpPr>
        <p:grpSpPr>
          <a:xfrm>
            <a:off x="4976036" y="4201788"/>
            <a:ext cx="6539023" cy="1990826"/>
            <a:chOff x="4976036" y="4201788"/>
            <a:chExt cx="6539023" cy="1990826"/>
          </a:xfrm>
        </p:grpSpPr>
        <p:sp>
          <p:nvSpPr>
            <p:cNvPr id="5" name="TextBox 4">
              <a:extLst>
                <a:ext uri="{FF2B5EF4-FFF2-40B4-BE49-F238E27FC236}">
                  <a16:creationId xmlns:a16="http://schemas.microsoft.com/office/drawing/2014/main" id="{CAF8EBD5-2313-4850-90E2-F260B8CF61A8}"/>
                </a:ext>
              </a:extLst>
            </p:cNvPr>
            <p:cNvSpPr txBox="1"/>
            <p:nvPr/>
          </p:nvSpPr>
          <p:spPr>
            <a:xfrm>
              <a:off x="4976036" y="5730949"/>
              <a:ext cx="653902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Contrast test only guaranteed to work in here</a:t>
              </a:r>
            </a:p>
          </p:txBody>
        </p:sp>
        <p:sp>
          <p:nvSpPr>
            <p:cNvPr id="6" name="Oval 5">
              <a:extLst>
                <a:ext uri="{FF2B5EF4-FFF2-40B4-BE49-F238E27FC236}">
                  <a16:creationId xmlns:a16="http://schemas.microsoft.com/office/drawing/2014/main" id="{632BDBD7-623F-4B49-8E23-2AC8639D4304}"/>
                </a:ext>
              </a:extLst>
            </p:cNvPr>
            <p:cNvSpPr/>
            <p:nvPr/>
          </p:nvSpPr>
          <p:spPr>
            <a:xfrm>
              <a:off x="9540240" y="4201788"/>
              <a:ext cx="371386" cy="32766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5031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3"/>
          <p:cNvSpPr txBox="1">
            <a:spLocks noChangeArrowheads="1"/>
          </p:cNvSpPr>
          <p:nvPr/>
        </p:nvSpPr>
        <p:spPr>
          <a:xfrm>
            <a:off x="1524000" y="400703"/>
            <a:ext cx="6661404" cy="889532"/>
          </a:xfrm>
          <a:prstGeom prst="rect">
            <a:avLst/>
          </a:prstGeom>
          <a:effectLst>
            <a:outerShdw dist="50800" sx="1000" sy="1000" algn="ctr" rotWithShape="0">
              <a:srgbClr val="FFFF99"/>
            </a:outerShdw>
          </a:effectLst>
        </p:spPr>
        <p:txBody>
          <a:bodyPr vert="horz">
            <a:noAutofit/>
            <a:scene3d>
              <a:camera prst="orthographicFront"/>
              <a:lightRig rig="threePt" dir="t">
                <a:rot lat="0" lon="0" rev="17220000"/>
              </a:lightRig>
            </a:scene3d>
            <a:sp3d>
              <a:bevelT w="38100" h="38100"/>
            </a:sp3d>
          </a:bodyPr>
          <a:lstStyle/>
          <a:p>
            <a:pPr algn="ctr">
              <a:spcBef>
                <a:spcPct val="20000"/>
              </a:spcBef>
              <a:buClr>
                <a:prstClr val="white">
                  <a:shade val="95000"/>
                </a:prstClr>
              </a:buClr>
              <a:buSzPct val="65000"/>
              <a:defRPr/>
            </a:pPr>
            <a:r>
              <a:rPr lang="en-US" sz="4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Planned Comparisons</a:t>
            </a:r>
          </a:p>
        </p:txBody>
      </p:sp>
      <p:sp>
        <p:nvSpPr>
          <p:cNvPr id="4" name="TextBox 3"/>
          <p:cNvSpPr txBox="1"/>
          <p:nvPr/>
        </p:nvSpPr>
        <p:spPr>
          <a:xfrm>
            <a:off x="8185404" y="240811"/>
            <a:ext cx="1952244" cy="954107"/>
          </a:xfrm>
          <a:prstGeom prst="rect">
            <a:avLst/>
          </a:prstGeom>
          <a:noFill/>
        </p:spPr>
        <p:txBody>
          <a:bodyPr wrap="square" rtlCol="0">
            <a:spAutoFit/>
          </a:bodyPr>
          <a:lstStyle/>
          <a:p>
            <a:r>
              <a:rPr lang="en-US" sz="2800" dirty="0"/>
              <a:t>H</a:t>
            </a:r>
            <a:r>
              <a:rPr lang="en-US" sz="2800" baseline="-25000" dirty="0"/>
              <a:t>0</a:t>
            </a:r>
            <a:r>
              <a:rPr lang="en-US" sz="2800" dirty="0"/>
              <a:t>: </a:t>
            </a:r>
            <a:r>
              <a:rPr lang="en-US" sz="2800" u="sng" dirty="0"/>
              <a:t>v</a:t>
            </a:r>
            <a:r>
              <a:rPr lang="en-US" sz="2800" dirty="0"/>
              <a:t>’</a:t>
            </a:r>
            <a:r>
              <a:rPr lang="el-GR" sz="2800" u="sng" dirty="0"/>
              <a:t>β</a:t>
            </a:r>
            <a:r>
              <a:rPr lang="en-US" sz="2800" dirty="0"/>
              <a:t> = </a:t>
            </a:r>
            <a:r>
              <a:rPr lang="en-US" sz="2800" i="1" dirty="0"/>
              <a:t>c</a:t>
            </a:r>
            <a:r>
              <a:rPr lang="en-US" sz="2800" dirty="0"/>
              <a:t> </a:t>
            </a:r>
          </a:p>
          <a:p>
            <a:pPr>
              <a:spcAft>
                <a:spcPts val="2400"/>
              </a:spcAft>
            </a:pPr>
            <a:r>
              <a:rPr lang="en-US" sz="2800" dirty="0"/>
              <a:t>H</a:t>
            </a:r>
            <a:r>
              <a:rPr lang="en-US" sz="2800" baseline="-25000" dirty="0"/>
              <a:t>1</a:t>
            </a:r>
            <a:r>
              <a:rPr lang="en-US" sz="2800" dirty="0"/>
              <a:t>: </a:t>
            </a:r>
            <a:r>
              <a:rPr lang="en-US" sz="2800" u="sng" dirty="0"/>
              <a:t>v</a:t>
            </a:r>
            <a:r>
              <a:rPr lang="en-US" sz="2800" dirty="0"/>
              <a:t>’</a:t>
            </a:r>
            <a:r>
              <a:rPr lang="el-GR" sz="2800" u="sng" dirty="0"/>
              <a:t>β</a:t>
            </a:r>
            <a:r>
              <a:rPr lang="en-US" sz="2800" dirty="0"/>
              <a:t> ≠ </a:t>
            </a:r>
            <a:r>
              <a:rPr lang="en-US" sz="2800" i="1" dirty="0"/>
              <a:t>c</a:t>
            </a:r>
            <a:r>
              <a:rPr lang="en-US" sz="2800" dirty="0"/>
              <a:t> </a:t>
            </a:r>
          </a:p>
        </p:txBody>
      </p:sp>
      <p:sp>
        <p:nvSpPr>
          <p:cNvPr id="11" name="TextBox 10"/>
          <p:cNvSpPr txBox="1"/>
          <p:nvPr/>
        </p:nvSpPr>
        <p:spPr>
          <a:xfrm>
            <a:off x="874643" y="1414717"/>
            <a:ext cx="10505661" cy="1615827"/>
          </a:xfrm>
          <a:prstGeom prst="rect">
            <a:avLst/>
          </a:prstGeom>
          <a:noFill/>
        </p:spPr>
        <p:txBody>
          <a:bodyPr wrap="square" rtlCol="0">
            <a:spAutoFit/>
          </a:bodyPr>
          <a:lstStyle/>
          <a:p>
            <a:pPr>
              <a:spcAft>
                <a:spcPts val="1800"/>
              </a:spcAft>
            </a:pPr>
            <a:r>
              <a:rPr lang="en-US" sz="2800" dirty="0"/>
              <a:t>If testable, then estimate </a:t>
            </a:r>
            <a:r>
              <a:rPr lang="en-US" sz="2800" u="sng" dirty="0"/>
              <a:t>v</a:t>
            </a:r>
            <a:r>
              <a:rPr lang="en-US" sz="2800" dirty="0"/>
              <a:t>’</a:t>
            </a:r>
            <a:r>
              <a:rPr lang="el-GR" sz="2800" u="sng" dirty="0"/>
              <a:t>β</a:t>
            </a:r>
            <a:r>
              <a:rPr lang="en-US" sz="2800" dirty="0"/>
              <a:t> with        , where     comes from any solution of the normal equations.</a:t>
            </a:r>
          </a:p>
          <a:p>
            <a:pPr>
              <a:spcAft>
                <a:spcPts val="1800"/>
              </a:spcAft>
            </a:pPr>
            <a:r>
              <a:rPr lang="en-US" sz="2800" dirty="0"/>
              <a:t>Now    </a:t>
            </a:r>
          </a:p>
        </p:txBody>
      </p:sp>
      <p:graphicFrame>
        <p:nvGraphicFramePr>
          <p:cNvPr id="2" name="Object 1"/>
          <p:cNvGraphicFramePr>
            <a:graphicFrameLocks noChangeAspect="1"/>
          </p:cNvGraphicFramePr>
          <p:nvPr>
            <p:extLst>
              <p:ext uri="{D42A27DB-BD31-4B8C-83A1-F6EECF244321}">
                <p14:modId xmlns:p14="http://schemas.microsoft.com/office/powerpoint/2010/main" val="1104720575"/>
              </p:ext>
            </p:extLst>
          </p:nvPr>
        </p:nvGraphicFramePr>
        <p:xfrm>
          <a:off x="5872127" y="1353412"/>
          <a:ext cx="630309" cy="661824"/>
        </p:xfrm>
        <a:graphic>
          <a:graphicData uri="http://schemas.openxmlformats.org/presentationml/2006/ole">
            <mc:AlternateContent xmlns:mc="http://schemas.openxmlformats.org/markup-compatibility/2006">
              <mc:Choice xmlns:v="urn:schemas-microsoft-com:vml" Requires="v">
                <p:oleObj spid="_x0000_s19458" name="Equation" r:id="rId3" imgW="253800" imgH="266400" progId="Equation.3">
                  <p:embed/>
                </p:oleObj>
              </mc:Choice>
              <mc:Fallback>
                <p:oleObj name="Equation" r:id="rId3" imgW="253800" imgH="266400" progId="Equation.3">
                  <p:embed/>
                  <p:pic>
                    <p:nvPicPr>
                      <p:cNvPr id="2" name="Object 1"/>
                      <p:cNvPicPr/>
                      <p:nvPr/>
                    </p:nvPicPr>
                    <p:blipFill>
                      <a:blip r:embed="rId4"/>
                      <a:stretch>
                        <a:fillRect/>
                      </a:stretch>
                    </p:blipFill>
                    <p:spPr>
                      <a:xfrm>
                        <a:off x="5872127" y="1353412"/>
                        <a:ext cx="630309" cy="661824"/>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369899108"/>
              </p:ext>
            </p:extLst>
          </p:nvPr>
        </p:nvGraphicFramePr>
        <p:xfrm>
          <a:off x="7624769" y="1414717"/>
          <a:ext cx="284162" cy="661987"/>
        </p:xfrm>
        <a:graphic>
          <a:graphicData uri="http://schemas.openxmlformats.org/presentationml/2006/ole">
            <mc:AlternateContent xmlns:mc="http://schemas.openxmlformats.org/markup-compatibility/2006">
              <mc:Choice xmlns:v="urn:schemas-microsoft-com:vml" Requires="v">
                <p:oleObj spid="_x0000_s19459" name="Equation" r:id="rId5" imgW="114120" imgH="266400" progId="Equation.3">
                  <p:embed/>
                </p:oleObj>
              </mc:Choice>
              <mc:Fallback>
                <p:oleObj name="Equation" r:id="rId5" imgW="114120" imgH="266400" progId="Equation.3">
                  <p:embed/>
                  <p:pic>
                    <p:nvPicPr>
                      <p:cNvPr id="6" name="Object 5"/>
                      <p:cNvPicPr/>
                      <p:nvPr/>
                    </p:nvPicPr>
                    <p:blipFill>
                      <a:blip r:embed="rId6"/>
                      <a:stretch>
                        <a:fillRect/>
                      </a:stretch>
                    </p:blipFill>
                    <p:spPr>
                      <a:xfrm>
                        <a:off x="7624769" y="1414717"/>
                        <a:ext cx="284162" cy="661987"/>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4250114272"/>
              </p:ext>
            </p:extLst>
          </p:nvPr>
        </p:nvGraphicFramePr>
        <p:xfrm>
          <a:off x="1760065" y="2419587"/>
          <a:ext cx="3311525" cy="682625"/>
        </p:xfrm>
        <a:graphic>
          <a:graphicData uri="http://schemas.openxmlformats.org/presentationml/2006/ole">
            <mc:AlternateContent xmlns:mc="http://schemas.openxmlformats.org/markup-compatibility/2006">
              <mc:Choice xmlns:v="urn:schemas-microsoft-com:vml" Requires="v">
                <p:oleObj spid="_x0000_s19460" name="Equation" r:id="rId7" imgW="1295280" imgH="266400" progId="Equation.3">
                  <p:embed/>
                </p:oleObj>
              </mc:Choice>
              <mc:Fallback>
                <p:oleObj name="Equation" r:id="rId7" imgW="1295280" imgH="266400" progId="Equation.3">
                  <p:embed/>
                  <p:pic>
                    <p:nvPicPr>
                      <p:cNvPr id="3" name="Object 2"/>
                      <p:cNvPicPr/>
                      <p:nvPr/>
                    </p:nvPicPr>
                    <p:blipFill>
                      <a:blip r:embed="rId8"/>
                      <a:stretch>
                        <a:fillRect/>
                      </a:stretch>
                    </p:blipFill>
                    <p:spPr>
                      <a:xfrm>
                        <a:off x="1760065" y="2419587"/>
                        <a:ext cx="3311525" cy="682625"/>
                      </a:xfrm>
                      <a:prstGeom prst="rect">
                        <a:avLst/>
                      </a:prstGeom>
                    </p:spPr>
                  </p:pic>
                </p:oleObj>
              </mc:Fallback>
            </mc:AlternateContent>
          </a:graphicData>
        </a:graphic>
      </p:graphicFrame>
      <p:sp>
        <p:nvSpPr>
          <p:cNvPr id="8" name="TextBox 7"/>
          <p:cNvSpPr txBox="1"/>
          <p:nvPr/>
        </p:nvSpPr>
        <p:spPr>
          <a:xfrm>
            <a:off x="874644" y="3262672"/>
            <a:ext cx="8451570" cy="523220"/>
          </a:xfrm>
          <a:prstGeom prst="rect">
            <a:avLst/>
          </a:prstGeom>
          <a:noFill/>
        </p:spPr>
        <p:txBody>
          <a:bodyPr wrap="square" rtlCol="0">
            <a:spAutoFit/>
          </a:bodyPr>
          <a:lstStyle/>
          <a:p>
            <a:pPr>
              <a:spcAft>
                <a:spcPts val="1800"/>
              </a:spcAft>
            </a:pPr>
            <a:r>
              <a:rPr lang="en-US" sz="2800" dirty="0"/>
              <a:t>Note that         is a linear transformation of </a:t>
            </a:r>
            <a:r>
              <a:rPr lang="en-US" sz="2800" u="sng" dirty="0"/>
              <a:t>y</a:t>
            </a:r>
            <a:r>
              <a:rPr lang="en-US" sz="2800" dirty="0"/>
              <a:t> and of order</a:t>
            </a:r>
          </a:p>
        </p:txBody>
      </p:sp>
      <p:graphicFrame>
        <p:nvGraphicFramePr>
          <p:cNvPr id="9" name="Object 8"/>
          <p:cNvGraphicFramePr>
            <a:graphicFrameLocks noChangeAspect="1"/>
          </p:cNvGraphicFramePr>
          <p:nvPr>
            <p:extLst>
              <p:ext uri="{D42A27DB-BD31-4B8C-83A1-F6EECF244321}">
                <p14:modId xmlns:p14="http://schemas.microsoft.com/office/powerpoint/2010/main" val="245089229"/>
              </p:ext>
            </p:extLst>
          </p:nvPr>
        </p:nvGraphicFramePr>
        <p:xfrm>
          <a:off x="2372169" y="3217201"/>
          <a:ext cx="649288" cy="682625"/>
        </p:xfrm>
        <a:graphic>
          <a:graphicData uri="http://schemas.openxmlformats.org/presentationml/2006/ole">
            <mc:AlternateContent xmlns:mc="http://schemas.openxmlformats.org/markup-compatibility/2006">
              <mc:Choice xmlns:v="urn:schemas-microsoft-com:vml" Requires="v">
                <p:oleObj spid="_x0000_s19461" name="Equation" r:id="rId9" imgW="253800" imgH="266400" progId="Equation.3">
                  <p:embed/>
                </p:oleObj>
              </mc:Choice>
              <mc:Fallback>
                <p:oleObj name="Equation" r:id="rId9" imgW="253800" imgH="266400" progId="Equation.3">
                  <p:embed/>
                  <p:pic>
                    <p:nvPicPr>
                      <p:cNvPr id="9" name="Object 8"/>
                      <p:cNvPicPr/>
                      <p:nvPr/>
                    </p:nvPicPr>
                    <p:blipFill>
                      <a:blip r:embed="rId10"/>
                      <a:stretch>
                        <a:fillRect/>
                      </a:stretch>
                    </p:blipFill>
                    <p:spPr>
                      <a:xfrm>
                        <a:off x="2372169" y="3217201"/>
                        <a:ext cx="649288" cy="682625"/>
                      </a:xfrm>
                      <a:prstGeom prst="rect">
                        <a:avLst/>
                      </a:prstGeom>
                    </p:spPr>
                  </p:pic>
                </p:oleObj>
              </mc:Fallback>
            </mc:AlternateContent>
          </a:graphicData>
        </a:graphic>
      </p:graphicFrame>
      <p:grpSp>
        <p:nvGrpSpPr>
          <p:cNvPr id="13" name="Group 12">
            <a:extLst>
              <a:ext uri="{FF2B5EF4-FFF2-40B4-BE49-F238E27FC236}">
                <a16:creationId xmlns:a16="http://schemas.microsoft.com/office/drawing/2014/main" id="{9D323D31-F97E-4A23-9517-C5924858471C}"/>
              </a:ext>
            </a:extLst>
          </p:cNvPr>
          <p:cNvGrpSpPr/>
          <p:nvPr/>
        </p:nvGrpSpPr>
        <p:grpSpPr>
          <a:xfrm>
            <a:off x="773043" y="4172445"/>
            <a:ext cx="9537325" cy="1957364"/>
            <a:chOff x="773043" y="4172445"/>
            <a:chExt cx="9537325" cy="1957364"/>
          </a:xfrm>
        </p:grpSpPr>
        <mc:AlternateContent xmlns:mc="http://schemas.openxmlformats.org/markup-compatibility/2006" xmlns:a14="http://schemas.microsoft.com/office/drawing/2010/main">
          <mc:Choice Requires="a14">
            <p:sp>
              <p:nvSpPr>
                <p:cNvPr id="10" name="TextBox 9"/>
                <p:cNvSpPr txBox="1"/>
                <p:nvPr/>
              </p:nvSpPr>
              <p:spPr>
                <a:xfrm>
                  <a:off x="773043" y="4172445"/>
                  <a:ext cx="9537325" cy="1081258"/>
                </a:xfrm>
                <a:prstGeom prst="rect">
                  <a:avLst/>
                </a:prstGeom>
                <a:noFill/>
              </p:spPr>
              <p:txBody>
                <a:bodyPr wrap="square" rtlCol="0">
                  <a:spAutoFit/>
                </a:bodyPr>
                <a:lstStyle/>
                <a:p>
                  <a:pPr>
                    <a:spcAft>
                      <a:spcPts val="1800"/>
                    </a:spcAft>
                  </a:pPr>
                  <a:r>
                    <a:rPr lang="en-US" sz="2800" dirty="0"/>
                    <a:t>Linear transformations of normal variables are normal. So </a:t>
                  </a:r>
                  <a14:m>
                    <m:oMath xmlns:m="http://schemas.openxmlformats.org/officeDocument/2006/math">
                      <m:sSup>
                        <m:sSupPr>
                          <m:ctrlPr>
                            <a:rPr lang="en-US" sz="2800" i="1" smtClean="0">
                              <a:latin typeface="Cambria Math" panose="02040503050406030204" pitchFamily="18" charset="0"/>
                            </a:rPr>
                          </m:ctrlPr>
                        </m:sSupPr>
                        <m:e>
                          <m:bar>
                            <m:barPr>
                              <m:ctrlPr>
                                <a:rPr lang="en-US" sz="2800" i="1" smtClean="0">
                                  <a:latin typeface="Cambria Math" panose="02040503050406030204" pitchFamily="18" charset="0"/>
                                </a:rPr>
                              </m:ctrlPr>
                            </m:barPr>
                            <m:e>
                              <m:r>
                                <m:rPr>
                                  <m:nor/>
                                </m:rPr>
                                <a:rPr lang="en-US" sz="2800" b="0" i="0" smtClean="0">
                                  <a:latin typeface="Cambria Math" panose="02040503050406030204" pitchFamily="18" charset="0"/>
                                </a:rPr>
                                <m:t>v</m:t>
                              </m:r>
                            </m:e>
                          </m:bar>
                        </m:e>
                        <m:sup>
                          <m:r>
                            <a:rPr lang="en-US" sz="2800" b="0" i="1" smtClean="0">
                              <a:latin typeface="Cambria Math" panose="02040503050406030204" pitchFamily="18" charset="0"/>
                            </a:rPr>
                            <m:t>′</m:t>
                          </m:r>
                        </m:sup>
                      </m:sSup>
                      <m:bar>
                        <m:barPr>
                          <m:ctrlPr>
                            <a:rPr lang="en-US" sz="2800" i="1" smtClean="0">
                              <a:latin typeface="Cambria Math" panose="02040503050406030204" pitchFamily="18" charset="0"/>
                            </a:rPr>
                          </m:ctrlPr>
                        </m:barPr>
                        <m:e>
                          <m:acc>
                            <m:accPr>
                              <m:chr m:val="̂"/>
                              <m:ctrlPr>
                                <a:rPr lang="en-US" sz="2800" i="1" smtClean="0">
                                  <a:latin typeface="Cambria Math" panose="02040503050406030204" pitchFamily="18" charset="0"/>
                                </a:rPr>
                              </m:ctrlPr>
                            </m:accPr>
                            <m:e>
                              <m:r>
                                <m:rPr>
                                  <m:nor/>
                                </m:rPr>
                                <a:rPr lang="en-US" sz="2800">
                                  <a:latin typeface="Cambria Math" panose="02040503050406030204" pitchFamily="18" charset="0"/>
                                  <a:ea typeface="Cambria Math" panose="02040503050406030204" pitchFamily="18" charset="0"/>
                                </a:rPr>
                                <m:t>β</m:t>
                              </m:r>
                            </m:e>
                          </m:acc>
                        </m:e>
                      </m:bar>
                    </m:oMath>
                  </a14:m>
                  <a:r>
                    <a:rPr lang="en-US" sz="2800" dirty="0"/>
                    <a:t> is normally distributed with mean and variance:</a:t>
                  </a:r>
                </a:p>
              </p:txBody>
            </p:sp>
          </mc:Choice>
          <mc:Fallback xmlns="">
            <p:sp>
              <p:nvSpPr>
                <p:cNvPr id="10" name="TextBox 9"/>
                <p:cNvSpPr txBox="1">
                  <a:spLocks noRot="1" noChangeAspect="1" noMove="1" noResize="1" noEditPoints="1" noAdjustHandles="1" noChangeArrowheads="1" noChangeShapeType="1" noTextEdit="1"/>
                </p:cNvSpPr>
                <p:nvPr/>
              </p:nvSpPr>
              <p:spPr>
                <a:xfrm>
                  <a:off x="773043" y="4172445"/>
                  <a:ext cx="9537325" cy="1081258"/>
                </a:xfrm>
                <a:prstGeom prst="rect">
                  <a:avLst/>
                </a:prstGeom>
                <a:blipFill>
                  <a:blip r:embed="rId11"/>
                  <a:stretch>
                    <a:fillRect l="-1343" t="-1685" r="-512" b="-146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5" name="Object 14"/>
                <p:cNvGraphicFramePr>
                  <a:graphicFrameLocks noChangeAspect="1"/>
                </p:cNvGraphicFramePr>
                <p:nvPr>
                  <p:extLst>
                    <p:ext uri="{D42A27DB-BD31-4B8C-83A1-F6EECF244321}">
                      <p14:modId xmlns:p14="http://schemas.microsoft.com/office/powerpoint/2010/main" val="3071355420"/>
                    </p:ext>
                  </p:extLst>
                </p:nvPr>
              </p:nvGraphicFramePr>
              <p:xfrm>
                <a:off x="2638246" y="5512271"/>
                <a:ext cx="6561137" cy="617538"/>
              </p:xfrm>
              <a:graphic>
                <a:graphicData uri="http://schemas.openxmlformats.org/presentationml/2006/ole">
                  <mc:AlternateContent>
                    <mc:Choice xmlns:v="urn:schemas-microsoft-com:vml" Requires="v">
                      <p:oleObj spid="_x0000_s19462" name="Equation" r:id="rId12" imgW="2831760" imgH="266400" progId="Equation.3">
                        <p:embed/>
                      </p:oleObj>
                    </mc:Choice>
                    <mc:Fallback>
                      <p:oleObj name="Equation" r:id="rId12" imgW="2831760" imgH="266400" progId="Equation.3">
                        <p:embed/>
                        <p:pic>
                          <p:nvPicPr>
                            <p:cNvPr id="15" name="Object 14"/>
                            <p:cNvPicPr/>
                            <p:nvPr/>
                          </p:nvPicPr>
                          <p:blipFill>
                            <a:blip r:embed="rId13"/>
                            <a:stretch>
                              <a:fillRect/>
                            </a:stretch>
                          </p:blipFill>
                          <p:spPr>
                            <a:xfrm>
                              <a:off x="2638246" y="5512271"/>
                              <a:ext cx="6561137" cy="617538"/>
                            </a:xfrm>
                            <a:prstGeom prst="rect">
                              <a:avLst/>
                            </a:prstGeom>
                          </p:spPr>
                        </p:pic>
                      </p:oleObj>
                    </mc:Fallback>
                  </mc:AlternateContent>
                </a:graphicData>
              </a:graphic>
            </p:graphicFrame>
          </mc:Choice>
          <mc:Fallback xmlns="">
            <p:graphicFrame>
              <p:nvGraphicFramePr>
                <p:cNvPr id="15" name="Object 14"/>
                <p:cNvGraphicFramePr>
                  <a:graphicFrameLocks noChangeAspect="1"/>
                </p:cNvGraphicFramePr>
                <p:nvPr>
                  <p:extLst>
                    <p:ext uri="{D42A27DB-BD31-4B8C-83A1-F6EECF244321}">
                      <p14:modId xmlns:p14="http://schemas.microsoft.com/office/powerpoint/2010/main" val="3071355420"/>
                    </p:ext>
                  </p:extLst>
                </p:nvPr>
              </p:nvGraphicFramePr>
              <p:xfrm>
                <a:off x="2638246" y="5512271"/>
                <a:ext cx="6561137" cy="617538"/>
              </p:xfrm>
              <a:graphic>
                <a:graphicData uri="http://schemas.openxmlformats.org/presentationml/2006/ole">
                  <mc:AlternateContent>
                    <mc:Choice xmlns:v="urn:schemas-microsoft-com:vml" Requires="v">
                      <p:oleObj spid="_x0000_s60612" name="Equation" r:id="rId14" imgW="2831760" imgH="266400" progId="Equation.3">
                        <p:embed/>
                      </p:oleObj>
                    </mc:Choice>
                    <mc:Fallback>
                      <p:oleObj name="Equation" r:id="rId14" imgW="2831760" imgH="266400" progId="Equation.3">
                        <p:embed/>
                        <p:pic>
                          <p:nvPicPr>
                            <p:cNvPr id="0" name=""/>
                            <p:cNvPicPr/>
                            <p:nvPr/>
                          </p:nvPicPr>
                          <p:blipFill>
                            <a:blip r:embed="rId15"/>
                            <a:stretch>
                              <a:fillRect/>
                            </a:stretch>
                          </p:blipFill>
                          <p:spPr>
                            <a:xfrm>
                              <a:off x="2638246" y="5512271"/>
                              <a:ext cx="6561137" cy="617538"/>
                            </a:xfrm>
                            <a:prstGeom prst="rect">
                              <a:avLst/>
                            </a:prstGeom>
                          </p:spPr>
                        </p:pic>
                      </p:oleObj>
                    </mc:Fallback>
                  </mc:AlternateContent>
                </a:graphicData>
              </a:graphic>
            </p:graphicFrame>
          </mc:Fallback>
        </mc:AlternateContent>
      </p:grpSp>
      <p:sp>
        <p:nvSpPr>
          <p:cNvPr id="7" name="TextBox 6">
            <a:extLst>
              <a:ext uri="{FF2B5EF4-FFF2-40B4-BE49-F238E27FC236}">
                <a16:creationId xmlns:a16="http://schemas.microsoft.com/office/drawing/2014/main" id="{91F8FAA5-2AD0-4104-8871-355D45950328}"/>
              </a:ext>
            </a:extLst>
          </p:cNvPr>
          <p:cNvSpPr txBox="1"/>
          <p:nvPr/>
        </p:nvSpPr>
        <p:spPr>
          <a:xfrm>
            <a:off x="9199383" y="3262672"/>
            <a:ext cx="2054091" cy="523220"/>
          </a:xfrm>
          <a:prstGeom prst="rect">
            <a:avLst/>
          </a:prstGeom>
          <a:noFill/>
        </p:spPr>
        <p:txBody>
          <a:bodyPr wrap="square" rtlCol="0">
            <a:spAutoFit/>
          </a:bodyPr>
          <a:lstStyle/>
          <a:p>
            <a:r>
              <a:rPr lang="en-US" sz="2800" dirty="0"/>
              <a:t>1 × 1.</a:t>
            </a:r>
          </a:p>
        </p:txBody>
      </p:sp>
    </p:spTree>
    <p:extLst>
      <p:ext uri="{BB962C8B-B14F-4D97-AF65-F5344CB8AC3E}">
        <p14:creationId xmlns:p14="http://schemas.microsoft.com/office/powerpoint/2010/main" val="3711177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3"/>
          <p:cNvSpPr txBox="1">
            <a:spLocks noChangeArrowheads="1"/>
          </p:cNvSpPr>
          <p:nvPr/>
        </p:nvSpPr>
        <p:spPr>
          <a:xfrm>
            <a:off x="1524000" y="400703"/>
            <a:ext cx="6661404" cy="889532"/>
          </a:xfrm>
          <a:prstGeom prst="rect">
            <a:avLst/>
          </a:prstGeom>
          <a:effectLst>
            <a:outerShdw dist="50800" sx="1000" sy="1000" algn="ctr" rotWithShape="0">
              <a:srgbClr val="FFFF99"/>
            </a:outerShdw>
          </a:effectLst>
        </p:spPr>
        <p:txBody>
          <a:bodyPr vert="horz">
            <a:noAutofit/>
            <a:scene3d>
              <a:camera prst="orthographicFront"/>
              <a:lightRig rig="threePt" dir="t">
                <a:rot lat="0" lon="0" rev="17220000"/>
              </a:lightRig>
            </a:scene3d>
            <a:sp3d>
              <a:bevelT w="38100" h="38100"/>
            </a:sp3d>
          </a:bodyPr>
          <a:lstStyle/>
          <a:p>
            <a:pPr algn="ctr">
              <a:spcBef>
                <a:spcPct val="20000"/>
              </a:spcBef>
              <a:buClr>
                <a:prstClr val="white">
                  <a:shade val="95000"/>
                </a:prstClr>
              </a:buClr>
              <a:buSzPct val="65000"/>
              <a:defRPr/>
            </a:pPr>
            <a:r>
              <a:rPr lang="en-US" sz="4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Planned Comparisons</a:t>
            </a:r>
          </a:p>
        </p:txBody>
      </p:sp>
      <p:sp>
        <p:nvSpPr>
          <p:cNvPr id="4" name="TextBox 3"/>
          <p:cNvSpPr txBox="1"/>
          <p:nvPr/>
        </p:nvSpPr>
        <p:spPr>
          <a:xfrm>
            <a:off x="8185404" y="240811"/>
            <a:ext cx="1952244" cy="954107"/>
          </a:xfrm>
          <a:prstGeom prst="rect">
            <a:avLst/>
          </a:prstGeom>
          <a:noFill/>
        </p:spPr>
        <p:txBody>
          <a:bodyPr wrap="square" rtlCol="0">
            <a:spAutoFit/>
          </a:bodyPr>
          <a:lstStyle/>
          <a:p>
            <a:r>
              <a:rPr lang="en-US" sz="2800" dirty="0"/>
              <a:t>H</a:t>
            </a:r>
            <a:r>
              <a:rPr lang="en-US" sz="2800" baseline="-25000" dirty="0"/>
              <a:t>0</a:t>
            </a:r>
            <a:r>
              <a:rPr lang="en-US" sz="2800" dirty="0"/>
              <a:t>: </a:t>
            </a:r>
            <a:r>
              <a:rPr lang="en-US" sz="2800" u="sng" dirty="0"/>
              <a:t>v</a:t>
            </a:r>
            <a:r>
              <a:rPr lang="en-US" sz="2800" dirty="0"/>
              <a:t>’</a:t>
            </a:r>
            <a:r>
              <a:rPr lang="el-GR" sz="2800" u="sng" dirty="0"/>
              <a:t>β</a:t>
            </a:r>
            <a:r>
              <a:rPr lang="en-US" sz="2800" dirty="0"/>
              <a:t> = </a:t>
            </a:r>
            <a:r>
              <a:rPr lang="en-US" sz="2800" i="1" dirty="0"/>
              <a:t>c</a:t>
            </a:r>
            <a:r>
              <a:rPr lang="en-US" sz="2800" dirty="0"/>
              <a:t> </a:t>
            </a:r>
          </a:p>
          <a:p>
            <a:pPr>
              <a:spcAft>
                <a:spcPts val="2400"/>
              </a:spcAft>
            </a:pPr>
            <a:r>
              <a:rPr lang="en-US" sz="2800" dirty="0"/>
              <a:t>H</a:t>
            </a:r>
            <a:r>
              <a:rPr lang="en-US" sz="2800" baseline="-25000" dirty="0"/>
              <a:t>1</a:t>
            </a:r>
            <a:r>
              <a:rPr lang="en-US" sz="2800" dirty="0"/>
              <a:t>: </a:t>
            </a:r>
            <a:r>
              <a:rPr lang="en-US" sz="2800" u="sng" dirty="0"/>
              <a:t>v</a:t>
            </a:r>
            <a:r>
              <a:rPr lang="en-US" sz="2800" dirty="0"/>
              <a:t>’</a:t>
            </a:r>
            <a:r>
              <a:rPr lang="el-GR" sz="2800" u="sng" dirty="0"/>
              <a:t>β</a:t>
            </a:r>
            <a:r>
              <a:rPr lang="en-US" sz="2800" dirty="0"/>
              <a:t> ≠ </a:t>
            </a:r>
            <a:r>
              <a:rPr lang="en-US" sz="2800" i="1" dirty="0"/>
              <a:t>c</a:t>
            </a:r>
            <a:r>
              <a:rPr lang="en-US" sz="2800" dirty="0"/>
              <a:t> </a:t>
            </a:r>
          </a:p>
        </p:txBody>
      </p:sp>
      <p:sp>
        <p:nvSpPr>
          <p:cNvPr id="11" name="TextBox 10"/>
          <p:cNvSpPr txBox="1"/>
          <p:nvPr/>
        </p:nvSpPr>
        <p:spPr>
          <a:xfrm>
            <a:off x="874643" y="1414717"/>
            <a:ext cx="1252331" cy="523220"/>
          </a:xfrm>
          <a:prstGeom prst="rect">
            <a:avLst/>
          </a:prstGeom>
          <a:noFill/>
        </p:spPr>
        <p:txBody>
          <a:bodyPr wrap="square" rtlCol="0">
            <a:spAutoFit/>
          </a:bodyPr>
          <a:lstStyle/>
          <a:p>
            <a:pPr>
              <a:spcAft>
                <a:spcPts val="1800"/>
              </a:spcAft>
            </a:pPr>
            <a:r>
              <a:rPr lang="en-US" sz="2800" dirty="0"/>
              <a:t>If</a:t>
            </a:r>
          </a:p>
        </p:txBody>
      </p:sp>
      <p:graphicFrame>
        <p:nvGraphicFramePr>
          <p:cNvPr id="2" name="Object 1"/>
          <p:cNvGraphicFramePr>
            <a:graphicFrameLocks noChangeAspect="1"/>
          </p:cNvGraphicFramePr>
          <p:nvPr>
            <p:extLst>
              <p:ext uri="{D42A27DB-BD31-4B8C-83A1-F6EECF244321}">
                <p14:modId xmlns:p14="http://schemas.microsoft.com/office/powerpoint/2010/main" val="102554633"/>
              </p:ext>
            </p:extLst>
          </p:nvPr>
        </p:nvGraphicFramePr>
        <p:xfrm>
          <a:off x="1320005" y="1335706"/>
          <a:ext cx="630309" cy="661824"/>
        </p:xfrm>
        <a:graphic>
          <a:graphicData uri="http://schemas.openxmlformats.org/presentationml/2006/ole">
            <mc:AlternateContent xmlns:mc="http://schemas.openxmlformats.org/markup-compatibility/2006">
              <mc:Choice xmlns:v="urn:schemas-microsoft-com:vml" Requires="v">
                <p:oleObj spid="_x0000_s20482" name="Equation" r:id="rId3" imgW="253800" imgH="266400" progId="Equation.3">
                  <p:embed/>
                </p:oleObj>
              </mc:Choice>
              <mc:Fallback>
                <p:oleObj name="Equation" r:id="rId3" imgW="253800" imgH="266400" progId="Equation.3">
                  <p:embed/>
                  <p:pic>
                    <p:nvPicPr>
                      <p:cNvPr id="2" name="Object 1"/>
                      <p:cNvPicPr/>
                      <p:nvPr/>
                    </p:nvPicPr>
                    <p:blipFill>
                      <a:blip r:embed="rId4"/>
                      <a:stretch>
                        <a:fillRect/>
                      </a:stretch>
                    </p:blipFill>
                    <p:spPr>
                      <a:xfrm>
                        <a:off x="1320005" y="1335706"/>
                        <a:ext cx="630309" cy="661824"/>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0" name="TextBox 9"/>
              <p:cNvSpPr txBox="1"/>
              <p:nvPr/>
            </p:nvSpPr>
            <p:spPr>
              <a:xfrm>
                <a:off x="2832651" y="2277288"/>
                <a:ext cx="6152321" cy="616387"/>
              </a:xfrm>
              <a:prstGeom prst="rect">
                <a:avLst/>
              </a:prstGeom>
              <a:noFill/>
            </p:spPr>
            <p:txBody>
              <a:bodyPr wrap="square" rtlCol="0">
                <a:spAutoFit/>
              </a:bodyPr>
              <a:lstStyle/>
              <a:p>
                <a:pPr>
                  <a:spcAft>
                    <a:spcPts val="1800"/>
                  </a:spcAft>
                </a:pPr>
                <a14:m>
                  <m:oMath xmlns:m="http://schemas.openxmlformats.org/officeDocument/2006/math">
                    <m:r>
                      <a:rPr lang="en-US" sz="2800" i="1" dirty="0" smtClean="0">
                        <a:latin typeface="Cambria Math" panose="02040503050406030204" pitchFamily="18" charset="0"/>
                        <a:ea typeface="Cambria Math" panose="02040503050406030204" pitchFamily="18" charset="0"/>
                      </a:rPr>
                      <m:t>𝜇</m:t>
                    </m:r>
                    <m:r>
                      <a:rPr lang="en-US" sz="2800" b="0" i="1" dirty="0" smtClean="0">
                        <a:latin typeface="Cambria Math" panose="02040503050406030204" pitchFamily="18" charset="0"/>
                        <a:ea typeface="Cambria Math" panose="02040503050406030204" pitchFamily="18" charset="0"/>
                      </a:rPr>
                      <m:t>=</m:t>
                    </m:r>
                    <m:bar>
                      <m:barPr>
                        <m:ctrlPr>
                          <a:rPr lang="en-US" sz="2800" b="0" i="1" dirty="0" smtClean="0">
                            <a:latin typeface="Cambria Math" panose="02040503050406030204" pitchFamily="18" charset="0"/>
                            <a:ea typeface="Cambria Math" panose="02040503050406030204" pitchFamily="18" charset="0"/>
                          </a:rPr>
                        </m:ctrlPr>
                      </m:barPr>
                      <m:e>
                        <m:r>
                          <m:rPr>
                            <m:nor/>
                          </m:rPr>
                          <a:rPr lang="en-US" sz="2800" b="0" i="0" dirty="0" smtClean="0">
                            <a:latin typeface="Cambria Math" panose="02040503050406030204" pitchFamily="18" charset="0"/>
                            <a:ea typeface="Cambria Math" panose="02040503050406030204" pitchFamily="18" charset="0"/>
                          </a:rPr>
                          <m:t>v</m:t>
                        </m:r>
                      </m:e>
                    </m:bar>
                    <m:r>
                      <a:rPr lang="en-US" sz="2800" b="0" i="1" dirty="0" smtClean="0">
                        <a:latin typeface="Cambria Math" panose="02040503050406030204" pitchFamily="18" charset="0"/>
                        <a:ea typeface="Cambria Math" panose="02040503050406030204" pitchFamily="18" charset="0"/>
                      </a:rPr>
                      <m:t>′</m:t>
                    </m:r>
                    <m:bar>
                      <m:barPr>
                        <m:ctrlPr>
                          <a:rPr lang="en-US" sz="2800" b="0" i="1" dirty="0" smtClean="0">
                            <a:latin typeface="Cambria Math" panose="02040503050406030204" pitchFamily="18" charset="0"/>
                            <a:ea typeface="Cambria Math" panose="02040503050406030204" pitchFamily="18" charset="0"/>
                          </a:rPr>
                        </m:ctrlPr>
                      </m:barPr>
                      <m:e>
                        <m:r>
                          <m:rPr>
                            <m:nor/>
                          </m:rPr>
                          <a:rPr lang="en-US" sz="2800" b="0" i="0" dirty="0" smtClean="0">
                            <a:latin typeface="Cambria Math" panose="02040503050406030204" pitchFamily="18" charset="0"/>
                            <a:ea typeface="Cambria Math" panose="02040503050406030204" pitchFamily="18" charset="0"/>
                          </a:rPr>
                          <m:t>β</m:t>
                        </m:r>
                      </m:e>
                    </m:bar>
                  </m:oMath>
                </a14:m>
                <a:r>
                  <a:rPr lang="en-US" sz="2800" dirty="0"/>
                  <a:t> </a:t>
                </a:r>
                <a14:m>
                  <m:oMath xmlns:m="http://schemas.openxmlformats.org/officeDocument/2006/math">
                    <m:r>
                      <a:rPr lang="en-US" sz="2800" i="1" dirty="0">
                        <a:latin typeface="Cambria Math" panose="02040503050406030204" pitchFamily="18" charset="0"/>
                        <a:ea typeface="Cambria Math" panose="02040503050406030204" pitchFamily="18" charset="0"/>
                      </a:rPr>
                      <m:t>=</m:t>
                    </m:r>
                  </m:oMath>
                </a14:m>
                <a:r>
                  <a:rPr lang="en-US" sz="2800" dirty="0"/>
                  <a:t> </a:t>
                </a:r>
                <a:r>
                  <a:rPr lang="en-US" sz="2800" i="1" dirty="0"/>
                  <a:t>c </a:t>
                </a:r>
                <a:r>
                  <a:rPr lang="en-US" sz="2800" dirty="0"/>
                  <a:t>and  </a:t>
                </a:r>
                <a14:m>
                  <m:oMath xmlns:m="http://schemas.openxmlformats.org/officeDocument/2006/math">
                    <m:sSup>
                      <m:sSupPr>
                        <m:ctrlPr>
                          <a:rPr lang="en-US" sz="2800" b="0" i="1" smtClean="0">
                            <a:latin typeface="Cambria Math" panose="02040503050406030204" pitchFamily="18" charset="0"/>
                            <a:ea typeface="Cambria Math" panose="02040503050406030204" pitchFamily="18" charset="0"/>
                          </a:rPr>
                        </m:ctrlPr>
                      </m:sSupPr>
                      <m:e>
                        <m:r>
                          <a:rPr lang="en-US" sz="2800" i="1" smtClean="0">
                            <a:latin typeface="Cambria Math" panose="02040503050406030204" pitchFamily="18" charset="0"/>
                            <a:ea typeface="Cambria Math" panose="02040503050406030204" pitchFamily="18" charset="0"/>
                          </a:rPr>
                          <m:t>𝜎</m:t>
                        </m:r>
                      </m:e>
                      <m:sup>
                        <m:r>
                          <a:rPr lang="en-US" sz="2800" b="0" i="1" smtClean="0">
                            <a:latin typeface="Cambria Math" panose="02040503050406030204" pitchFamily="18" charset="0"/>
                            <a:ea typeface="Cambria Math" panose="02040503050406030204" pitchFamily="18" charset="0"/>
                          </a:rPr>
                          <m:t>2</m:t>
                        </m:r>
                      </m:sup>
                    </m:sSup>
                    <m:r>
                      <a:rPr lang="en-US" sz="2800" b="0" i="1" smtClean="0">
                        <a:latin typeface="Cambria Math" panose="02040503050406030204" pitchFamily="18" charset="0"/>
                        <a:ea typeface="Cambria Math" panose="02040503050406030204" pitchFamily="18" charset="0"/>
                      </a:rPr>
                      <m:t>=</m:t>
                    </m:r>
                    <m:sSubSup>
                      <m:sSubSupPr>
                        <m:ctrlPr>
                          <a:rPr lang="en-US" sz="2800" b="0" i="1" smtClean="0">
                            <a:latin typeface="Cambria Math" panose="02040503050406030204" pitchFamily="18" charset="0"/>
                            <a:ea typeface="Cambria Math" panose="02040503050406030204" pitchFamily="18" charset="0"/>
                          </a:rPr>
                        </m:ctrlPr>
                      </m:sSubSupPr>
                      <m:e>
                        <m:r>
                          <a:rPr lang="en-US" sz="2800" b="0" i="1" smtClean="0">
                            <a:latin typeface="Cambria Math" panose="02040503050406030204" pitchFamily="18" charset="0"/>
                            <a:ea typeface="Cambria Math" panose="02040503050406030204" pitchFamily="18" charset="0"/>
                          </a:rPr>
                          <m:t>𝜎</m:t>
                        </m:r>
                      </m:e>
                      <m:sub>
                        <m:r>
                          <a:rPr lang="en-US" sz="2800" b="0" i="1" smtClean="0">
                            <a:latin typeface="Cambria Math" panose="02040503050406030204" pitchFamily="18" charset="0"/>
                            <a:ea typeface="Cambria Math" panose="02040503050406030204" pitchFamily="18" charset="0"/>
                          </a:rPr>
                          <m:t>𝜀</m:t>
                        </m:r>
                      </m:sub>
                      <m:sup>
                        <m:r>
                          <a:rPr lang="en-US" sz="2800" b="0" i="1" smtClean="0">
                            <a:latin typeface="Cambria Math" panose="02040503050406030204" pitchFamily="18" charset="0"/>
                            <a:ea typeface="Cambria Math" panose="02040503050406030204" pitchFamily="18" charset="0"/>
                          </a:rPr>
                          <m:t>2</m:t>
                        </m:r>
                      </m:sup>
                    </m:sSubSup>
                    <m:bar>
                      <m:barPr>
                        <m:ctrlPr>
                          <a:rPr lang="en-US" sz="2800" b="0" i="1" smtClean="0">
                            <a:latin typeface="Cambria Math" panose="02040503050406030204" pitchFamily="18" charset="0"/>
                            <a:ea typeface="Cambria Math" panose="02040503050406030204" pitchFamily="18" charset="0"/>
                          </a:rPr>
                        </m:ctrlPr>
                      </m:barPr>
                      <m:e>
                        <m:r>
                          <m:rPr>
                            <m:nor/>
                          </m:rPr>
                          <a:rPr lang="en-US" sz="2800" b="0" i="0" smtClean="0">
                            <a:latin typeface="Cambria Math" panose="02040503050406030204" pitchFamily="18" charset="0"/>
                            <a:ea typeface="Cambria Math" panose="02040503050406030204" pitchFamily="18" charset="0"/>
                          </a:rPr>
                          <m:t>v</m:t>
                        </m:r>
                      </m:e>
                    </m:ba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r>
                                  <m:rPr>
                                    <m:nor/>
                                  </m:rPr>
                                  <a:rPr lang="en-US" sz="2800" i="0">
                                    <a:latin typeface="Cambria Math" panose="02040503050406030204" pitchFamily="18" charset="0"/>
                                    <a:ea typeface="Cambria Math" panose="02040503050406030204" pitchFamily="18" charset="0"/>
                                  </a:rPr>
                                  <m:t>X</m:t>
                                </m:r>
                              </m:e>
                              <m:sup>
                                <m:r>
                                  <a:rPr lang="en-US" sz="2800" i="1">
                                    <a:latin typeface="Cambria Math" panose="02040503050406030204" pitchFamily="18" charset="0"/>
                                    <a:ea typeface="Cambria Math" panose="02040503050406030204" pitchFamily="18" charset="0"/>
                                  </a:rPr>
                                  <m:t>′</m:t>
                                </m:r>
                              </m:sup>
                            </m:sSup>
                            <m:r>
                              <m:rPr>
                                <m:nor/>
                              </m:rPr>
                              <a:rPr lang="en-US" sz="2800" i="0">
                                <a:latin typeface="Cambria Math" panose="02040503050406030204" pitchFamily="18" charset="0"/>
                                <a:ea typeface="Cambria Math" panose="02040503050406030204" pitchFamily="18" charset="0"/>
                              </a:rPr>
                              <m:t>X</m:t>
                            </m:r>
                          </m:e>
                        </m:d>
                      </m:e>
                      <m:sup>
                        <m:r>
                          <a:rPr lang="en-US" sz="2800" b="0" i="1" smtClean="0">
                            <a:latin typeface="Cambria Math" panose="02040503050406030204" pitchFamily="18" charset="0"/>
                            <a:ea typeface="Cambria Math" panose="02040503050406030204" pitchFamily="18" charset="0"/>
                          </a:rPr>
                          <m:t>−1</m:t>
                        </m:r>
                      </m:sup>
                    </m:sSup>
                    <m:bar>
                      <m:barPr>
                        <m:ctrlPr>
                          <a:rPr lang="en-US" sz="2800" b="0" i="1" smtClean="0">
                            <a:latin typeface="Cambria Math" panose="02040503050406030204" pitchFamily="18" charset="0"/>
                            <a:ea typeface="Cambria Math" panose="02040503050406030204" pitchFamily="18" charset="0"/>
                          </a:rPr>
                        </m:ctrlPr>
                      </m:barPr>
                      <m:e>
                        <m:r>
                          <m:rPr>
                            <m:nor/>
                          </m:rPr>
                          <a:rPr lang="en-US" sz="2800" b="0" i="0" smtClean="0">
                            <a:latin typeface="Cambria Math" panose="02040503050406030204" pitchFamily="18" charset="0"/>
                            <a:ea typeface="Cambria Math" panose="02040503050406030204" pitchFamily="18" charset="0"/>
                          </a:rPr>
                          <m:t>v</m:t>
                        </m:r>
                      </m:e>
                    </m:bar>
                  </m:oMath>
                </a14:m>
                <a:endParaRPr lang="en-US"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2832651" y="2277288"/>
                <a:ext cx="6152321" cy="616387"/>
              </a:xfrm>
              <a:prstGeom prst="rect">
                <a:avLst/>
              </a:prstGeom>
              <a:blipFill>
                <a:blip r:embed="rId5"/>
                <a:stretch>
                  <a:fillRect t="-8911" b="-13861"/>
                </a:stretch>
              </a:blipFill>
            </p:spPr>
            <p:txBody>
              <a:bodyPr/>
              <a:lstStyle/>
              <a:p>
                <a:r>
                  <a:rPr lang="en-US">
                    <a:noFill/>
                  </a:rPr>
                  <a:t> </a:t>
                </a:r>
              </a:p>
            </p:txBody>
          </p:sp>
        </mc:Fallback>
      </mc:AlternateContent>
      <p:sp>
        <p:nvSpPr>
          <p:cNvPr id="5" name="Rectangle 4"/>
          <p:cNvSpPr/>
          <p:nvPr/>
        </p:nvSpPr>
        <p:spPr>
          <a:xfrm>
            <a:off x="2068238" y="1460188"/>
            <a:ext cx="7093288" cy="523220"/>
          </a:xfrm>
          <a:prstGeom prst="rect">
            <a:avLst/>
          </a:prstGeom>
        </p:spPr>
        <p:txBody>
          <a:bodyPr wrap="none">
            <a:spAutoFit/>
          </a:bodyPr>
          <a:lstStyle/>
          <a:p>
            <a:r>
              <a:rPr lang="en-US" sz="2800" dirty="0"/>
              <a:t>is normally distributed with mean and variance</a:t>
            </a:r>
            <a:r>
              <a:rPr lang="en-US" dirty="0"/>
              <a:t>:</a:t>
            </a:r>
          </a:p>
        </p:txBody>
      </p:sp>
      <p:sp>
        <p:nvSpPr>
          <p:cNvPr id="14" name="Rectangle 13"/>
          <p:cNvSpPr/>
          <p:nvPr/>
        </p:nvSpPr>
        <p:spPr>
          <a:xfrm>
            <a:off x="919541" y="3151686"/>
            <a:ext cx="923651" cy="523220"/>
          </a:xfrm>
          <a:prstGeom prst="rect">
            <a:avLst/>
          </a:prstGeom>
        </p:spPr>
        <p:txBody>
          <a:bodyPr wrap="none">
            <a:spAutoFit/>
          </a:bodyPr>
          <a:lstStyle/>
          <a:p>
            <a:r>
              <a:rPr lang="en-US" sz="2800" dirty="0"/>
              <a:t>then</a:t>
            </a:r>
            <a:r>
              <a:rPr lang="en-US" dirty="0"/>
              <a:t>:</a:t>
            </a:r>
          </a:p>
        </p:txBody>
      </p:sp>
      <mc:AlternateContent xmlns:mc="http://schemas.openxmlformats.org/markup-compatibility/2006" xmlns:a14="http://schemas.microsoft.com/office/drawing/2010/main">
        <mc:Choice Requires="a14">
          <p:sp>
            <p:nvSpPr>
              <p:cNvPr id="16" name="Rectangle 15"/>
              <p:cNvSpPr/>
              <p:nvPr/>
            </p:nvSpPr>
            <p:spPr>
              <a:xfrm>
                <a:off x="3324126" y="3850737"/>
                <a:ext cx="4581511" cy="15891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rPr>
                        <m:t>𝑧</m:t>
                      </m:r>
                      <m:r>
                        <a:rPr lang="en-US" sz="2800" b="0" i="1" dirty="0" smtClean="0">
                          <a:latin typeface="Cambria Math" panose="02040503050406030204" pitchFamily="18" charset="0"/>
                        </a:rPr>
                        <m:t>=</m:t>
                      </m:r>
                      <m:f>
                        <m:fPr>
                          <m:ctrlPr>
                            <a:rPr lang="en-US" sz="2800" i="1" dirty="0" smtClean="0">
                              <a:latin typeface="Cambria Math" panose="02040503050406030204" pitchFamily="18" charset="0"/>
                            </a:rPr>
                          </m:ctrlPr>
                        </m:fPr>
                        <m:num>
                          <m:bar>
                            <m:barPr>
                              <m:ctrlPr>
                                <a:rPr lang="en-US" sz="2800" i="1">
                                  <a:latin typeface="Cambria Math" panose="02040503050406030204" pitchFamily="18" charset="0"/>
                                  <a:ea typeface="Cambria Math" panose="02040503050406030204" pitchFamily="18" charset="0"/>
                                </a:rPr>
                              </m:ctrlPr>
                            </m:barPr>
                            <m:e>
                              <m:r>
                                <m:rPr>
                                  <m:nor/>
                                </m:rPr>
                                <a:rPr lang="en-US" sz="2800">
                                  <a:latin typeface="Cambria Math" panose="02040503050406030204" pitchFamily="18" charset="0"/>
                                  <a:ea typeface="Cambria Math" panose="02040503050406030204" pitchFamily="18" charset="0"/>
                                </a:rPr>
                                <m:t>v</m:t>
                              </m:r>
                            </m:e>
                          </m:bar>
                          <m:r>
                            <a:rPr lang="en-US" sz="2800" i="1">
                              <a:latin typeface="Cambria Math" panose="02040503050406030204" pitchFamily="18" charset="0"/>
                              <a:ea typeface="Cambria Math" panose="02040503050406030204" pitchFamily="18" charset="0"/>
                            </a:rPr>
                            <m:t>′</m:t>
                          </m:r>
                          <m:acc>
                            <m:accPr>
                              <m:chr m:val="̂"/>
                              <m:ctrlPr>
                                <a:rPr lang="en-US" sz="2800" i="1" dirty="0" smtClean="0">
                                  <a:latin typeface="Cambria Math" panose="02040503050406030204" pitchFamily="18" charset="0"/>
                                  <a:ea typeface="Cambria Math" panose="02040503050406030204" pitchFamily="18" charset="0"/>
                                </a:rPr>
                              </m:ctrlPr>
                            </m:accPr>
                            <m:e>
                              <m:bar>
                                <m:barPr>
                                  <m:ctrlPr>
                                    <a:rPr lang="en-US" sz="2800" i="1" dirty="0" smtClean="0">
                                      <a:latin typeface="Cambria Math" panose="02040503050406030204" pitchFamily="18" charset="0"/>
                                      <a:ea typeface="Cambria Math" panose="02040503050406030204" pitchFamily="18" charset="0"/>
                                    </a:rPr>
                                  </m:ctrlPr>
                                </m:barPr>
                                <m:e>
                                  <m:r>
                                    <m:rPr>
                                      <m:nor/>
                                    </m:rPr>
                                    <a:rPr lang="en-US" sz="2800" i="0" dirty="0">
                                      <a:latin typeface="Cambria Math" panose="02040503050406030204" pitchFamily="18" charset="0"/>
                                      <a:ea typeface="Cambria Math" panose="02040503050406030204" pitchFamily="18" charset="0"/>
                                    </a:rPr>
                                    <m:t>β</m:t>
                                  </m:r>
                                </m:e>
                              </m:bar>
                            </m:e>
                          </m:acc>
                          <m:r>
                            <a:rPr lang="en-US" sz="2800" b="0" i="1" dirty="0" smtClean="0">
                              <a:latin typeface="Cambria Math" panose="02040503050406030204" pitchFamily="18" charset="0"/>
                            </a:rPr>
                            <m:t>−</m:t>
                          </m:r>
                          <m:r>
                            <a:rPr lang="en-US" sz="2800" b="0" i="1" dirty="0" smtClean="0">
                              <a:latin typeface="Cambria Math" panose="02040503050406030204" pitchFamily="18" charset="0"/>
                              <a:ea typeface="Cambria Math" panose="02040503050406030204" pitchFamily="18" charset="0"/>
                            </a:rPr>
                            <m:t>𝑐</m:t>
                          </m:r>
                        </m:num>
                        <m:den>
                          <m:rad>
                            <m:radPr>
                              <m:degHide m:val="on"/>
                              <m:ctrlPr>
                                <a:rPr lang="en-US" sz="2800" i="1" dirty="0" smtClean="0">
                                  <a:latin typeface="Cambria Math" panose="02040503050406030204" pitchFamily="18" charset="0"/>
                                </a:rPr>
                              </m:ctrlPr>
                            </m:radPr>
                            <m:deg/>
                            <m:e>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𝜎</m:t>
                                  </m:r>
                                </m:e>
                                <m:sub>
                                  <m:r>
                                    <a:rPr lang="en-US" sz="2800" i="1">
                                      <a:latin typeface="Cambria Math" panose="02040503050406030204" pitchFamily="18" charset="0"/>
                                      <a:ea typeface="Cambria Math" panose="02040503050406030204" pitchFamily="18" charset="0"/>
                                    </a:rPr>
                                    <m:t>𝜀</m:t>
                                  </m:r>
                                </m:sub>
                                <m:sup>
                                  <m:r>
                                    <a:rPr lang="en-US" sz="2800" i="1">
                                      <a:latin typeface="Cambria Math" panose="02040503050406030204" pitchFamily="18" charset="0"/>
                                      <a:ea typeface="Cambria Math" panose="02040503050406030204" pitchFamily="18" charset="0"/>
                                    </a:rPr>
                                    <m:t>2</m:t>
                                  </m:r>
                                </m:sup>
                              </m:sSubSup>
                              <m:bar>
                                <m:barPr>
                                  <m:ctrlPr>
                                    <a:rPr lang="en-US" sz="2800" i="1">
                                      <a:latin typeface="Cambria Math" panose="02040503050406030204" pitchFamily="18" charset="0"/>
                                      <a:ea typeface="Cambria Math" panose="02040503050406030204" pitchFamily="18" charset="0"/>
                                    </a:rPr>
                                  </m:ctrlPr>
                                </m:barPr>
                                <m:e>
                                  <m:r>
                                    <m:rPr>
                                      <m:nor/>
                                    </m:rPr>
                                    <a:rPr lang="en-US" sz="2800">
                                      <a:latin typeface="Cambria Math" panose="02040503050406030204" pitchFamily="18" charset="0"/>
                                      <a:ea typeface="Cambria Math" panose="02040503050406030204" pitchFamily="18" charset="0"/>
                                    </a:rPr>
                                    <m:t>v</m:t>
                                  </m:r>
                                </m:e>
                              </m:bar>
                              <m:r>
                                <a:rPr lang="en-US" sz="2800" i="1">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rPr>
                                  </m:ctrlPr>
                                </m:sSupPr>
                                <m:e>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r>
                                            <m:rPr>
                                              <m:nor/>
                                            </m:rPr>
                                            <a:rPr lang="en-US" sz="2800">
                                              <a:latin typeface="Cambria Math" panose="02040503050406030204" pitchFamily="18" charset="0"/>
                                              <a:ea typeface="Cambria Math" panose="02040503050406030204" pitchFamily="18" charset="0"/>
                                            </a:rPr>
                                            <m:t>X</m:t>
                                          </m:r>
                                        </m:e>
                                        <m:sup>
                                          <m:r>
                                            <a:rPr lang="en-US" sz="2800" i="1">
                                              <a:latin typeface="Cambria Math" panose="02040503050406030204" pitchFamily="18" charset="0"/>
                                              <a:ea typeface="Cambria Math" panose="02040503050406030204" pitchFamily="18" charset="0"/>
                                            </a:rPr>
                                            <m:t>′</m:t>
                                          </m:r>
                                        </m:sup>
                                      </m:sSup>
                                      <m:r>
                                        <m:rPr>
                                          <m:nor/>
                                        </m:rPr>
                                        <a:rPr lang="en-US" sz="2800">
                                          <a:latin typeface="Cambria Math" panose="02040503050406030204" pitchFamily="18" charset="0"/>
                                          <a:ea typeface="Cambria Math" panose="02040503050406030204" pitchFamily="18" charset="0"/>
                                        </a:rPr>
                                        <m:t>X</m:t>
                                      </m:r>
                                    </m:e>
                                  </m:d>
                                </m:e>
                                <m:sup>
                                  <m:r>
                                    <a:rPr lang="en-US" sz="2800" i="1">
                                      <a:latin typeface="Cambria Math" panose="02040503050406030204" pitchFamily="18" charset="0"/>
                                      <a:ea typeface="Cambria Math" panose="02040503050406030204" pitchFamily="18" charset="0"/>
                                    </a:rPr>
                                    <m:t>−1</m:t>
                                  </m:r>
                                </m:sup>
                              </m:sSup>
                              <m:bar>
                                <m:barPr>
                                  <m:ctrlPr>
                                    <a:rPr lang="en-US" sz="2800" i="1">
                                      <a:latin typeface="Cambria Math" panose="02040503050406030204" pitchFamily="18" charset="0"/>
                                      <a:ea typeface="Cambria Math" panose="02040503050406030204" pitchFamily="18" charset="0"/>
                                    </a:rPr>
                                  </m:ctrlPr>
                                </m:barPr>
                                <m:e>
                                  <m:r>
                                    <m:rPr>
                                      <m:nor/>
                                    </m:rPr>
                                    <a:rPr lang="en-US" sz="2800">
                                      <a:latin typeface="Cambria Math" panose="02040503050406030204" pitchFamily="18" charset="0"/>
                                      <a:ea typeface="Cambria Math" panose="02040503050406030204" pitchFamily="18" charset="0"/>
                                    </a:rPr>
                                    <m:t>v</m:t>
                                  </m:r>
                                </m:e>
                              </m:bar>
                            </m:e>
                          </m:rad>
                        </m:den>
                      </m:f>
                      <m:r>
                        <a:rPr lang="en-US" sz="280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ea typeface="Cambria Math" panose="02040503050406030204" pitchFamily="18" charset="0"/>
                        </a:rPr>
                        <m:t>𝑁</m:t>
                      </m:r>
                      <m:r>
                        <a:rPr lang="en-US" sz="2800" b="0" i="1" dirty="0" smtClean="0">
                          <a:latin typeface="Cambria Math" panose="02040503050406030204" pitchFamily="18" charset="0"/>
                          <a:ea typeface="Cambria Math" panose="02040503050406030204" pitchFamily="18" charset="0"/>
                        </a:rPr>
                        <m:t>(0,1)</m:t>
                      </m:r>
                    </m:oMath>
                  </m:oMathPara>
                </a14:m>
                <a:endParaRPr lang="en-US" dirty="0"/>
              </a:p>
            </p:txBody>
          </p:sp>
        </mc:Choice>
        <mc:Fallback xmlns="">
          <p:sp>
            <p:nvSpPr>
              <p:cNvPr id="16" name="Rectangle 15"/>
              <p:cNvSpPr>
                <a:spLocks noRot="1" noChangeAspect="1" noMove="1" noResize="1" noEditPoints="1" noAdjustHandles="1" noChangeArrowheads="1" noChangeShapeType="1" noTextEdit="1"/>
              </p:cNvSpPr>
              <p:nvPr/>
            </p:nvSpPr>
            <p:spPr>
              <a:xfrm>
                <a:off x="3324126" y="3850737"/>
                <a:ext cx="4581511" cy="1589153"/>
              </a:xfrm>
              <a:prstGeom prst="rect">
                <a:avLst/>
              </a:prstGeom>
              <a:blipFill>
                <a:blip r:embed="rId6"/>
                <a:stretch>
                  <a:fillRect/>
                </a:stretch>
              </a:blipFill>
            </p:spPr>
            <p:txBody>
              <a:bodyPr/>
              <a:lstStyle/>
              <a:p>
                <a:r>
                  <a:rPr lang="en-US">
                    <a:noFill/>
                  </a:rPr>
                  <a:t> </a:t>
                </a:r>
              </a:p>
            </p:txBody>
          </p:sp>
        </mc:Fallback>
      </mc:AlternateContent>
      <p:grpSp>
        <p:nvGrpSpPr>
          <p:cNvPr id="13" name="Group 12"/>
          <p:cNvGrpSpPr/>
          <p:nvPr/>
        </p:nvGrpSpPr>
        <p:grpSpPr>
          <a:xfrm>
            <a:off x="3324126" y="4144617"/>
            <a:ext cx="4581511" cy="748748"/>
            <a:chOff x="3324126" y="4144617"/>
            <a:chExt cx="4581511" cy="748748"/>
          </a:xfrm>
        </p:grpSpPr>
        <p:sp>
          <p:nvSpPr>
            <p:cNvPr id="7" name="Rectangle 6"/>
            <p:cNvSpPr/>
            <p:nvPr/>
          </p:nvSpPr>
          <p:spPr>
            <a:xfrm>
              <a:off x="3324126" y="4144617"/>
              <a:ext cx="760857" cy="6659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488082" y="4227443"/>
              <a:ext cx="1417555" cy="6659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6965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3"/>
          <p:cNvSpPr txBox="1">
            <a:spLocks noChangeArrowheads="1"/>
          </p:cNvSpPr>
          <p:nvPr/>
        </p:nvSpPr>
        <p:spPr>
          <a:xfrm>
            <a:off x="1524000" y="400703"/>
            <a:ext cx="6661404" cy="889532"/>
          </a:xfrm>
          <a:prstGeom prst="rect">
            <a:avLst/>
          </a:prstGeom>
          <a:effectLst>
            <a:outerShdw dist="50800" sx="1000" sy="1000" algn="ctr" rotWithShape="0">
              <a:srgbClr val="FFFF99"/>
            </a:outerShdw>
          </a:effectLst>
        </p:spPr>
        <p:txBody>
          <a:bodyPr vert="horz">
            <a:noAutofit/>
            <a:scene3d>
              <a:camera prst="orthographicFront"/>
              <a:lightRig rig="threePt" dir="t">
                <a:rot lat="0" lon="0" rev="17220000"/>
              </a:lightRig>
            </a:scene3d>
            <a:sp3d>
              <a:bevelT w="38100" h="38100"/>
            </a:sp3d>
          </a:bodyPr>
          <a:lstStyle/>
          <a:p>
            <a:pPr algn="ctr">
              <a:spcBef>
                <a:spcPct val="20000"/>
              </a:spcBef>
              <a:buClr>
                <a:prstClr val="white">
                  <a:shade val="95000"/>
                </a:prstClr>
              </a:buClr>
              <a:buSzPct val="65000"/>
              <a:defRPr/>
            </a:pPr>
            <a:r>
              <a:rPr lang="en-US" sz="4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Planned Comparisons</a:t>
            </a:r>
          </a:p>
        </p:txBody>
      </p:sp>
      <p:sp>
        <p:nvSpPr>
          <p:cNvPr id="4" name="TextBox 3"/>
          <p:cNvSpPr txBox="1"/>
          <p:nvPr/>
        </p:nvSpPr>
        <p:spPr>
          <a:xfrm>
            <a:off x="8185404" y="240811"/>
            <a:ext cx="1952244" cy="954107"/>
          </a:xfrm>
          <a:prstGeom prst="rect">
            <a:avLst/>
          </a:prstGeom>
          <a:noFill/>
        </p:spPr>
        <p:txBody>
          <a:bodyPr wrap="square" rtlCol="0">
            <a:spAutoFit/>
          </a:bodyPr>
          <a:lstStyle/>
          <a:p>
            <a:r>
              <a:rPr lang="en-US" sz="2800" dirty="0"/>
              <a:t>H</a:t>
            </a:r>
            <a:r>
              <a:rPr lang="en-US" sz="2800" baseline="-25000" dirty="0"/>
              <a:t>0</a:t>
            </a:r>
            <a:r>
              <a:rPr lang="en-US" sz="2800" dirty="0"/>
              <a:t>: </a:t>
            </a:r>
            <a:r>
              <a:rPr lang="en-US" sz="2800" u="sng" dirty="0"/>
              <a:t>v</a:t>
            </a:r>
            <a:r>
              <a:rPr lang="en-US" sz="2800" dirty="0"/>
              <a:t>’</a:t>
            </a:r>
            <a:r>
              <a:rPr lang="el-GR" sz="2800" u="sng" dirty="0"/>
              <a:t>β</a:t>
            </a:r>
            <a:r>
              <a:rPr lang="en-US" sz="2800" dirty="0"/>
              <a:t> = </a:t>
            </a:r>
            <a:r>
              <a:rPr lang="en-US" sz="2800" i="1" dirty="0"/>
              <a:t>c</a:t>
            </a:r>
            <a:r>
              <a:rPr lang="en-US" sz="2800" dirty="0"/>
              <a:t> </a:t>
            </a:r>
          </a:p>
          <a:p>
            <a:pPr>
              <a:spcAft>
                <a:spcPts val="2400"/>
              </a:spcAft>
            </a:pPr>
            <a:r>
              <a:rPr lang="en-US" sz="2800" dirty="0"/>
              <a:t>H</a:t>
            </a:r>
            <a:r>
              <a:rPr lang="en-US" sz="2800" baseline="-25000" dirty="0"/>
              <a:t>1</a:t>
            </a:r>
            <a:r>
              <a:rPr lang="en-US" sz="2800" dirty="0"/>
              <a:t>: </a:t>
            </a:r>
            <a:r>
              <a:rPr lang="en-US" sz="2800" u="sng" dirty="0"/>
              <a:t>v</a:t>
            </a:r>
            <a:r>
              <a:rPr lang="en-US" sz="2800" dirty="0"/>
              <a:t>’</a:t>
            </a:r>
            <a:r>
              <a:rPr lang="el-GR" sz="2800" u="sng" dirty="0"/>
              <a:t>β</a:t>
            </a:r>
            <a:r>
              <a:rPr lang="en-US" sz="2800" dirty="0"/>
              <a:t> ≠ </a:t>
            </a:r>
            <a:r>
              <a:rPr lang="en-US" sz="2800" i="1" dirty="0"/>
              <a:t>c</a:t>
            </a:r>
            <a:r>
              <a:rPr lang="en-US" sz="2800" dirty="0"/>
              <a:t> </a:t>
            </a:r>
          </a:p>
        </p:txBody>
      </p:sp>
      <p:sp>
        <p:nvSpPr>
          <p:cNvPr id="8" name="TextBox 7"/>
          <p:cNvSpPr txBox="1"/>
          <p:nvPr/>
        </p:nvSpPr>
        <p:spPr>
          <a:xfrm>
            <a:off x="556591" y="1617770"/>
            <a:ext cx="9669449" cy="523220"/>
          </a:xfrm>
          <a:prstGeom prst="rect">
            <a:avLst/>
          </a:prstGeom>
          <a:noFill/>
        </p:spPr>
        <p:txBody>
          <a:bodyPr wrap="square" rtlCol="0">
            <a:spAutoFit/>
          </a:bodyPr>
          <a:lstStyle/>
          <a:p>
            <a:pPr>
              <a:spcAft>
                <a:spcPts val="1800"/>
              </a:spcAft>
            </a:pPr>
            <a:r>
              <a:rPr lang="en-US" sz="2800" dirty="0"/>
              <a:t>Typically we don’t know      . So we have to use the statistic:</a:t>
            </a:r>
          </a:p>
        </p:txBody>
      </p:sp>
      <p:graphicFrame>
        <p:nvGraphicFramePr>
          <p:cNvPr id="16" name="Object 15"/>
          <p:cNvGraphicFramePr>
            <a:graphicFrameLocks noChangeAspect="1"/>
          </p:cNvGraphicFramePr>
          <p:nvPr>
            <p:extLst>
              <p:ext uri="{D42A27DB-BD31-4B8C-83A1-F6EECF244321}">
                <p14:modId xmlns:p14="http://schemas.microsoft.com/office/powerpoint/2010/main" val="1877453398"/>
              </p:ext>
            </p:extLst>
          </p:nvPr>
        </p:nvGraphicFramePr>
        <p:xfrm>
          <a:off x="4189258" y="1617770"/>
          <a:ext cx="441325" cy="557212"/>
        </p:xfrm>
        <a:graphic>
          <a:graphicData uri="http://schemas.openxmlformats.org/presentationml/2006/ole">
            <mc:AlternateContent xmlns:mc="http://schemas.openxmlformats.org/markup-compatibility/2006">
              <mc:Choice xmlns:v="urn:schemas-microsoft-com:vml" Requires="v">
                <p:oleObj spid="_x0000_s21506" name="Equation" r:id="rId3" imgW="190440" imgH="241200" progId="Equation.3">
                  <p:embed/>
                </p:oleObj>
              </mc:Choice>
              <mc:Fallback>
                <p:oleObj name="Equation" r:id="rId3" imgW="190440" imgH="241200" progId="Equation.3">
                  <p:embed/>
                  <p:pic>
                    <p:nvPicPr>
                      <p:cNvPr id="16" name="Object 15"/>
                      <p:cNvPicPr/>
                      <p:nvPr/>
                    </p:nvPicPr>
                    <p:blipFill>
                      <a:blip r:embed="rId4"/>
                      <a:stretch>
                        <a:fillRect/>
                      </a:stretch>
                    </p:blipFill>
                    <p:spPr>
                      <a:xfrm>
                        <a:off x="4189258" y="1617770"/>
                        <a:ext cx="441325" cy="557212"/>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4" name="Rectangle 13"/>
              <p:cNvSpPr/>
              <p:nvPr/>
            </p:nvSpPr>
            <p:spPr>
              <a:xfrm>
                <a:off x="1870213" y="2919496"/>
                <a:ext cx="7880555" cy="15891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rPr>
                        <m:t>𝑡</m:t>
                      </m:r>
                      <m:r>
                        <a:rPr lang="en-US" sz="2800" b="0" i="1" dirty="0" smtClean="0">
                          <a:latin typeface="Cambria Math" panose="02040503050406030204" pitchFamily="18" charset="0"/>
                        </a:rPr>
                        <m:t>=</m:t>
                      </m:r>
                      <m:f>
                        <m:fPr>
                          <m:ctrlPr>
                            <a:rPr lang="en-US" sz="2800" i="1" dirty="0" smtClean="0">
                              <a:latin typeface="Cambria Math" panose="02040503050406030204" pitchFamily="18" charset="0"/>
                            </a:rPr>
                          </m:ctrlPr>
                        </m:fPr>
                        <m:num>
                          <m:bar>
                            <m:barPr>
                              <m:ctrlPr>
                                <a:rPr lang="en-US" sz="2800" i="1">
                                  <a:latin typeface="Cambria Math" panose="02040503050406030204" pitchFamily="18" charset="0"/>
                                  <a:ea typeface="Cambria Math" panose="02040503050406030204" pitchFamily="18" charset="0"/>
                                </a:rPr>
                              </m:ctrlPr>
                            </m:barPr>
                            <m:e>
                              <m:r>
                                <m:rPr>
                                  <m:nor/>
                                </m:rPr>
                                <a:rPr lang="en-US" sz="2800">
                                  <a:latin typeface="Cambria Math" panose="02040503050406030204" pitchFamily="18" charset="0"/>
                                  <a:ea typeface="Cambria Math" panose="02040503050406030204" pitchFamily="18" charset="0"/>
                                </a:rPr>
                                <m:t>v</m:t>
                              </m:r>
                            </m:e>
                          </m:bar>
                          <m:r>
                            <a:rPr lang="en-US" sz="2800" i="1">
                              <a:latin typeface="Cambria Math" panose="02040503050406030204" pitchFamily="18" charset="0"/>
                              <a:ea typeface="Cambria Math" panose="02040503050406030204" pitchFamily="18" charset="0"/>
                            </a:rPr>
                            <m:t>′</m:t>
                          </m:r>
                          <m:acc>
                            <m:accPr>
                              <m:chr m:val="̂"/>
                              <m:ctrlPr>
                                <a:rPr lang="en-US" sz="2800" i="1" dirty="0" smtClean="0">
                                  <a:latin typeface="Cambria Math" panose="02040503050406030204" pitchFamily="18" charset="0"/>
                                  <a:ea typeface="Cambria Math" panose="02040503050406030204" pitchFamily="18" charset="0"/>
                                </a:rPr>
                              </m:ctrlPr>
                            </m:accPr>
                            <m:e>
                              <m:bar>
                                <m:barPr>
                                  <m:ctrlPr>
                                    <a:rPr lang="en-US" sz="2800" i="1" dirty="0" smtClean="0">
                                      <a:latin typeface="Cambria Math" panose="02040503050406030204" pitchFamily="18" charset="0"/>
                                      <a:ea typeface="Cambria Math" panose="02040503050406030204" pitchFamily="18" charset="0"/>
                                    </a:rPr>
                                  </m:ctrlPr>
                                </m:barPr>
                                <m:e>
                                  <m:r>
                                    <m:rPr>
                                      <m:nor/>
                                    </m:rPr>
                                    <a:rPr lang="en-US" sz="2800" i="0" dirty="0">
                                      <a:latin typeface="Cambria Math" panose="02040503050406030204" pitchFamily="18" charset="0"/>
                                      <a:ea typeface="Cambria Math" panose="02040503050406030204" pitchFamily="18" charset="0"/>
                                    </a:rPr>
                                    <m:t>β</m:t>
                                  </m:r>
                                </m:e>
                              </m:bar>
                            </m:e>
                          </m:acc>
                          <m:r>
                            <a:rPr lang="en-US" sz="2800" b="0" i="1" dirty="0" smtClean="0">
                              <a:latin typeface="Cambria Math" panose="02040503050406030204" pitchFamily="18" charset="0"/>
                            </a:rPr>
                            <m:t>−</m:t>
                          </m:r>
                          <m:r>
                            <a:rPr lang="en-US" sz="2800" b="0" i="1" dirty="0" smtClean="0">
                              <a:latin typeface="Cambria Math" panose="02040503050406030204" pitchFamily="18" charset="0"/>
                              <a:ea typeface="Cambria Math" panose="02040503050406030204" pitchFamily="18" charset="0"/>
                            </a:rPr>
                            <m:t>𝑐</m:t>
                          </m:r>
                        </m:num>
                        <m:den>
                          <m:rad>
                            <m:radPr>
                              <m:degHide m:val="on"/>
                              <m:ctrlPr>
                                <a:rPr lang="en-US" sz="2800" i="1" dirty="0" smtClean="0">
                                  <a:latin typeface="Cambria Math" panose="02040503050406030204" pitchFamily="18" charset="0"/>
                                </a:rPr>
                              </m:ctrlPr>
                            </m:radPr>
                            <m:deg/>
                            <m:e>
                              <m:sSubSup>
                                <m:sSubSupPr>
                                  <m:ctrlPr>
                                    <a:rPr lang="en-US" sz="2800" i="1">
                                      <a:latin typeface="Cambria Math" panose="02040503050406030204" pitchFamily="18" charset="0"/>
                                      <a:ea typeface="Cambria Math" panose="02040503050406030204" pitchFamily="18" charset="0"/>
                                    </a:rPr>
                                  </m:ctrlPr>
                                </m:sSubSupPr>
                                <m:e>
                                  <m:acc>
                                    <m:accPr>
                                      <m:chr m:val="̂"/>
                                      <m:ctrlPr>
                                        <a:rPr lang="en-US" sz="2800" b="0" i="1" dirty="0" smtClean="0">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𝜎</m:t>
                                      </m:r>
                                    </m:e>
                                  </m:acc>
                                </m:e>
                                <m:sub>
                                  <m:r>
                                    <a:rPr lang="en-US" sz="2800" i="1">
                                      <a:latin typeface="Cambria Math" panose="02040503050406030204" pitchFamily="18" charset="0"/>
                                      <a:ea typeface="Cambria Math" panose="02040503050406030204" pitchFamily="18" charset="0"/>
                                    </a:rPr>
                                    <m:t>𝜀</m:t>
                                  </m:r>
                                </m:sub>
                                <m:sup>
                                  <m:r>
                                    <a:rPr lang="en-US" sz="2800" i="1">
                                      <a:latin typeface="Cambria Math" panose="02040503050406030204" pitchFamily="18" charset="0"/>
                                      <a:ea typeface="Cambria Math" panose="02040503050406030204" pitchFamily="18" charset="0"/>
                                    </a:rPr>
                                    <m:t>2</m:t>
                                  </m:r>
                                </m:sup>
                              </m:sSubSup>
                              <m:bar>
                                <m:barPr>
                                  <m:ctrlPr>
                                    <a:rPr lang="en-US" sz="2800" i="1">
                                      <a:latin typeface="Cambria Math" panose="02040503050406030204" pitchFamily="18" charset="0"/>
                                      <a:ea typeface="Cambria Math" panose="02040503050406030204" pitchFamily="18" charset="0"/>
                                    </a:rPr>
                                  </m:ctrlPr>
                                </m:barPr>
                                <m:e>
                                  <m:r>
                                    <m:rPr>
                                      <m:nor/>
                                    </m:rPr>
                                    <a:rPr lang="en-US" sz="2800">
                                      <a:latin typeface="Cambria Math" panose="02040503050406030204" pitchFamily="18" charset="0"/>
                                      <a:ea typeface="Cambria Math" panose="02040503050406030204" pitchFamily="18" charset="0"/>
                                    </a:rPr>
                                    <m:t>v</m:t>
                                  </m:r>
                                </m:e>
                              </m:bar>
                              <m:r>
                                <a:rPr lang="en-US" sz="2800" i="1">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rPr>
                                  </m:ctrlPr>
                                </m:sSupPr>
                                <m:e>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r>
                                            <m:rPr>
                                              <m:nor/>
                                            </m:rPr>
                                            <a:rPr lang="en-US" sz="2800">
                                              <a:latin typeface="Cambria Math" panose="02040503050406030204" pitchFamily="18" charset="0"/>
                                              <a:ea typeface="Cambria Math" panose="02040503050406030204" pitchFamily="18" charset="0"/>
                                            </a:rPr>
                                            <m:t>X</m:t>
                                          </m:r>
                                        </m:e>
                                        <m:sup>
                                          <m:r>
                                            <a:rPr lang="en-US" sz="2800" i="1">
                                              <a:latin typeface="Cambria Math" panose="02040503050406030204" pitchFamily="18" charset="0"/>
                                              <a:ea typeface="Cambria Math" panose="02040503050406030204" pitchFamily="18" charset="0"/>
                                            </a:rPr>
                                            <m:t>′</m:t>
                                          </m:r>
                                        </m:sup>
                                      </m:sSup>
                                      <m:r>
                                        <m:rPr>
                                          <m:nor/>
                                        </m:rPr>
                                        <a:rPr lang="en-US" sz="2800">
                                          <a:latin typeface="Cambria Math" panose="02040503050406030204" pitchFamily="18" charset="0"/>
                                          <a:ea typeface="Cambria Math" panose="02040503050406030204" pitchFamily="18" charset="0"/>
                                        </a:rPr>
                                        <m:t>X</m:t>
                                      </m:r>
                                    </m:e>
                                  </m:d>
                                </m:e>
                                <m:sup>
                                  <m:r>
                                    <a:rPr lang="en-US" sz="2800" i="1">
                                      <a:latin typeface="Cambria Math" panose="02040503050406030204" pitchFamily="18" charset="0"/>
                                      <a:ea typeface="Cambria Math" panose="02040503050406030204" pitchFamily="18" charset="0"/>
                                    </a:rPr>
                                    <m:t>−1</m:t>
                                  </m:r>
                                </m:sup>
                              </m:sSup>
                              <m:bar>
                                <m:barPr>
                                  <m:ctrlPr>
                                    <a:rPr lang="en-US" sz="2800" i="1">
                                      <a:latin typeface="Cambria Math" panose="02040503050406030204" pitchFamily="18" charset="0"/>
                                      <a:ea typeface="Cambria Math" panose="02040503050406030204" pitchFamily="18" charset="0"/>
                                    </a:rPr>
                                  </m:ctrlPr>
                                </m:barPr>
                                <m:e>
                                  <m:r>
                                    <m:rPr>
                                      <m:nor/>
                                    </m:rPr>
                                    <a:rPr lang="en-US" sz="2800">
                                      <a:latin typeface="Cambria Math" panose="02040503050406030204" pitchFamily="18" charset="0"/>
                                      <a:ea typeface="Cambria Math" panose="02040503050406030204" pitchFamily="18" charset="0"/>
                                    </a:rPr>
                                    <m:t>v</m:t>
                                  </m:r>
                                </m:e>
                              </m:bar>
                            </m:e>
                          </m:rad>
                        </m:den>
                      </m:f>
                      <m:r>
                        <a:rPr lang="en-US" sz="2800" b="0" i="1" dirty="0" smtClean="0">
                          <a:latin typeface="Cambria Math" panose="02040503050406030204" pitchFamily="18" charset="0"/>
                        </a:rPr>
                        <m:t>=</m:t>
                      </m:r>
                      <m:f>
                        <m:fPr>
                          <m:ctrlPr>
                            <a:rPr lang="en-US" sz="2800" i="1" dirty="0">
                              <a:latin typeface="Cambria Math" panose="02040503050406030204" pitchFamily="18" charset="0"/>
                            </a:rPr>
                          </m:ctrlPr>
                        </m:fPr>
                        <m:num>
                          <m:bar>
                            <m:barPr>
                              <m:ctrlPr>
                                <a:rPr lang="en-US" sz="2800" i="1">
                                  <a:latin typeface="Cambria Math" panose="02040503050406030204" pitchFamily="18" charset="0"/>
                                  <a:ea typeface="Cambria Math" panose="02040503050406030204" pitchFamily="18" charset="0"/>
                                </a:rPr>
                              </m:ctrlPr>
                            </m:barPr>
                            <m:e>
                              <m:r>
                                <m:rPr>
                                  <m:nor/>
                                </m:rPr>
                                <a:rPr lang="en-US" sz="2800">
                                  <a:latin typeface="Cambria Math" panose="02040503050406030204" pitchFamily="18" charset="0"/>
                                  <a:ea typeface="Cambria Math" panose="02040503050406030204" pitchFamily="18" charset="0"/>
                                </a:rPr>
                                <m:t>v</m:t>
                              </m:r>
                            </m:e>
                          </m:bar>
                          <m:r>
                            <a:rPr lang="en-US" sz="2800" i="1">
                              <a:latin typeface="Cambria Math" panose="02040503050406030204" pitchFamily="18" charset="0"/>
                              <a:ea typeface="Cambria Math" panose="02040503050406030204" pitchFamily="18" charset="0"/>
                            </a:rPr>
                            <m:t>′</m:t>
                          </m:r>
                          <m:acc>
                            <m:accPr>
                              <m:chr m:val="̂"/>
                              <m:ctrlPr>
                                <a:rPr lang="en-US" sz="2800" i="1" dirty="0">
                                  <a:latin typeface="Cambria Math" panose="02040503050406030204" pitchFamily="18" charset="0"/>
                                  <a:ea typeface="Cambria Math" panose="02040503050406030204" pitchFamily="18" charset="0"/>
                                </a:rPr>
                              </m:ctrlPr>
                            </m:accPr>
                            <m:e>
                              <m:bar>
                                <m:barPr>
                                  <m:ctrlPr>
                                    <a:rPr lang="en-US" sz="2800" i="1" dirty="0">
                                      <a:latin typeface="Cambria Math" panose="02040503050406030204" pitchFamily="18" charset="0"/>
                                      <a:ea typeface="Cambria Math" panose="02040503050406030204" pitchFamily="18" charset="0"/>
                                    </a:rPr>
                                  </m:ctrlPr>
                                </m:barPr>
                                <m:e>
                                  <m:r>
                                    <m:rPr>
                                      <m:nor/>
                                    </m:rPr>
                                    <a:rPr lang="en-US" sz="2800" dirty="0">
                                      <a:latin typeface="Cambria Math" panose="02040503050406030204" pitchFamily="18" charset="0"/>
                                      <a:ea typeface="Cambria Math" panose="02040503050406030204" pitchFamily="18" charset="0"/>
                                    </a:rPr>
                                    <m:t>β</m:t>
                                  </m:r>
                                </m:e>
                              </m:bar>
                            </m:e>
                          </m:acc>
                          <m:r>
                            <a:rPr lang="en-US" sz="2800" i="1" dirty="0">
                              <a:latin typeface="Cambria Math" panose="02040503050406030204" pitchFamily="18" charset="0"/>
                            </a:rPr>
                            <m:t>−</m:t>
                          </m:r>
                          <m:r>
                            <a:rPr lang="en-US" sz="2800" i="1" dirty="0">
                              <a:latin typeface="Cambria Math" panose="02040503050406030204" pitchFamily="18" charset="0"/>
                              <a:ea typeface="Cambria Math" panose="02040503050406030204" pitchFamily="18" charset="0"/>
                            </a:rPr>
                            <m:t>𝑐</m:t>
                          </m:r>
                        </m:num>
                        <m:den>
                          <m:rad>
                            <m:radPr>
                              <m:degHide m:val="on"/>
                              <m:ctrlPr>
                                <a:rPr lang="en-US" sz="2800" i="1" dirty="0">
                                  <a:latin typeface="Cambria Math" panose="02040503050406030204" pitchFamily="18" charset="0"/>
                                </a:rPr>
                              </m:ctrlPr>
                            </m:radPr>
                            <m:deg/>
                            <m:e>
                              <m:r>
                                <m:rPr>
                                  <m:nor/>
                                </m:rPr>
                                <a:rPr lang="en-US" sz="2800" b="0" i="0" smtClean="0">
                                  <a:latin typeface="Cambria Math" panose="02040503050406030204" pitchFamily="18" charset="0"/>
                                  <a:ea typeface="Cambria Math" panose="02040503050406030204" pitchFamily="18" charset="0"/>
                                </a:rPr>
                                <m:t>MSE</m:t>
                              </m:r>
                              <m:r>
                                <a:rPr lang="en-US" sz="2800" b="0" i="1" smtClean="0">
                                  <a:latin typeface="Cambria Math" panose="02040503050406030204" pitchFamily="18" charset="0"/>
                                  <a:ea typeface="Cambria Math" panose="02040503050406030204" pitchFamily="18" charset="0"/>
                                </a:rPr>
                                <m:t> </m:t>
                              </m:r>
                              <m:bar>
                                <m:barPr>
                                  <m:ctrlPr>
                                    <a:rPr lang="en-US" sz="2800" i="1">
                                      <a:latin typeface="Cambria Math" panose="02040503050406030204" pitchFamily="18" charset="0"/>
                                      <a:ea typeface="Cambria Math" panose="02040503050406030204" pitchFamily="18" charset="0"/>
                                    </a:rPr>
                                  </m:ctrlPr>
                                </m:barPr>
                                <m:e>
                                  <m:r>
                                    <m:rPr>
                                      <m:nor/>
                                    </m:rPr>
                                    <a:rPr lang="en-US" sz="2800">
                                      <a:latin typeface="Cambria Math" panose="02040503050406030204" pitchFamily="18" charset="0"/>
                                      <a:ea typeface="Cambria Math" panose="02040503050406030204" pitchFamily="18" charset="0"/>
                                    </a:rPr>
                                    <m:t>v</m:t>
                                  </m:r>
                                </m:e>
                              </m:bar>
                              <m:r>
                                <a:rPr lang="en-US" sz="2800" i="1">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rPr>
                                  </m:ctrlPr>
                                </m:sSupPr>
                                <m:e>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r>
                                            <m:rPr>
                                              <m:nor/>
                                            </m:rPr>
                                            <a:rPr lang="en-US" sz="2800">
                                              <a:latin typeface="Cambria Math" panose="02040503050406030204" pitchFamily="18" charset="0"/>
                                              <a:ea typeface="Cambria Math" panose="02040503050406030204" pitchFamily="18" charset="0"/>
                                            </a:rPr>
                                            <m:t>X</m:t>
                                          </m:r>
                                        </m:e>
                                        <m:sup>
                                          <m:r>
                                            <a:rPr lang="en-US" sz="2800" i="1">
                                              <a:latin typeface="Cambria Math" panose="02040503050406030204" pitchFamily="18" charset="0"/>
                                              <a:ea typeface="Cambria Math" panose="02040503050406030204" pitchFamily="18" charset="0"/>
                                            </a:rPr>
                                            <m:t>′</m:t>
                                          </m:r>
                                        </m:sup>
                                      </m:sSup>
                                      <m:r>
                                        <m:rPr>
                                          <m:nor/>
                                        </m:rPr>
                                        <a:rPr lang="en-US" sz="2800">
                                          <a:latin typeface="Cambria Math" panose="02040503050406030204" pitchFamily="18" charset="0"/>
                                          <a:ea typeface="Cambria Math" panose="02040503050406030204" pitchFamily="18" charset="0"/>
                                        </a:rPr>
                                        <m:t>X</m:t>
                                      </m:r>
                                    </m:e>
                                  </m:d>
                                </m:e>
                                <m:sup>
                                  <m:r>
                                    <a:rPr lang="en-US" sz="2800" i="1">
                                      <a:latin typeface="Cambria Math" panose="02040503050406030204" pitchFamily="18" charset="0"/>
                                      <a:ea typeface="Cambria Math" panose="02040503050406030204" pitchFamily="18" charset="0"/>
                                    </a:rPr>
                                    <m:t>−1</m:t>
                                  </m:r>
                                </m:sup>
                              </m:sSup>
                              <m:bar>
                                <m:barPr>
                                  <m:ctrlPr>
                                    <a:rPr lang="en-US" sz="2800" i="1">
                                      <a:latin typeface="Cambria Math" panose="02040503050406030204" pitchFamily="18" charset="0"/>
                                      <a:ea typeface="Cambria Math" panose="02040503050406030204" pitchFamily="18" charset="0"/>
                                    </a:rPr>
                                  </m:ctrlPr>
                                </m:barPr>
                                <m:e>
                                  <m:r>
                                    <m:rPr>
                                      <m:nor/>
                                    </m:rPr>
                                    <a:rPr lang="en-US" sz="2800">
                                      <a:latin typeface="Cambria Math" panose="02040503050406030204" pitchFamily="18" charset="0"/>
                                      <a:ea typeface="Cambria Math" panose="02040503050406030204" pitchFamily="18" charset="0"/>
                                    </a:rPr>
                                    <m:t>v</m:t>
                                  </m:r>
                                </m:e>
                              </m:bar>
                            </m:e>
                          </m:rad>
                        </m:den>
                      </m:f>
                      <m:r>
                        <a:rPr lang="en-US" sz="280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ea typeface="Cambria Math" panose="02040503050406030204" pitchFamily="18" charset="0"/>
                        </a:rPr>
                        <m:t>𝑡</m:t>
                      </m:r>
                      <m:r>
                        <a:rPr lang="en-US" sz="2800" b="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ea typeface="Cambria Math" panose="02040503050406030204" pitchFamily="18" charset="0"/>
                        </a:rPr>
                        <m:t>𝑑</m:t>
                      </m:r>
                      <m:sSub>
                        <m:sSubPr>
                          <m:ctrlPr>
                            <a:rPr lang="en-US" sz="2800" b="0" i="1" dirty="0" smtClean="0">
                              <a:latin typeface="Cambria Math" panose="02040503050406030204" pitchFamily="18" charset="0"/>
                              <a:ea typeface="Cambria Math" panose="02040503050406030204" pitchFamily="18" charset="0"/>
                            </a:rPr>
                          </m:ctrlPr>
                        </m:sSubPr>
                        <m:e>
                          <m:r>
                            <a:rPr lang="en-US" sz="2800" b="0" i="1" dirty="0" smtClean="0">
                              <a:latin typeface="Cambria Math" panose="02040503050406030204" pitchFamily="18" charset="0"/>
                              <a:ea typeface="Cambria Math" panose="02040503050406030204" pitchFamily="18" charset="0"/>
                            </a:rPr>
                            <m:t>𝑓</m:t>
                          </m:r>
                        </m:e>
                        <m:sub>
                          <m:r>
                            <a:rPr lang="en-US" sz="2800" b="0" i="1" dirty="0" smtClean="0">
                              <a:latin typeface="Cambria Math" panose="02040503050406030204" pitchFamily="18" charset="0"/>
                              <a:ea typeface="Cambria Math" panose="02040503050406030204" pitchFamily="18" charset="0"/>
                            </a:rPr>
                            <m:t>𝐸</m:t>
                          </m:r>
                        </m:sub>
                      </m:sSub>
                      <m:r>
                        <a:rPr lang="en-US" sz="2800" b="0" i="1" dirty="0"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4" name="Rectangle 13"/>
              <p:cNvSpPr>
                <a:spLocks noRot="1" noChangeAspect="1" noMove="1" noResize="1" noEditPoints="1" noAdjustHandles="1" noChangeArrowheads="1" noChangeShapeType="1" noTextEdit="1"/>
              </p:cNvSpPr>
              <p:nvPr/>
            </p:nvSpPr>
            <p:spPr>
              <a:xfrm>
                <a:off x="1870213" y="2919496"/>
                <a:ext cx="7880555" cy="1589153"/>
              </a:xfrm>
              <a:prstGeom prst="rect">
                <a:avLst/>
              </a:prstGeom>
              <a:blipFill>
                <a:blip r:embed="rId5"/>
                <a:stretch>
                  <a:fillRect/>
                </a:stretch>
              </a:blipFill>
            </p:spPr>
            <p:txBody>
              <a:bodyPr/>
              <a:lstStyle/>
              <a:p>
                <a:r>
                  <a:rPr lang="en-US">
                    <a:noFill/>
                  </a:rPr>
                  <a:t> </a:t>
                </a:r>
              </a:p>
            </p:txBody>
          </p:sp>
        </mc:Fallback>
      </mc:AlternateContent>
      <p:grpSp>
        <p:nvGrpSpPr>
          <p:cNvPr id="3" name="Group 2"/>
          <p:cNvGrpSpPr/>
          <p:nvPr/>
        </p:nvGrpSpPr>
        <p:grpSpPr>
          <a:xfrm>
            <a:off x="2126974" y="3220277"/>
            <a:ext cx="7484164" cy="715619"/>
            <a:chOff x="2126974" y="3220277"/>
            <a:chExt cx="7484164" cy="715619"/>
          </a:xfrm>
        </p:grpSpPr>
        <p:sp>
          <p:nvSpPr>
            <p:cNvPr id="2" name="Rectangle 1"/>
            <p:cNvSpPr/>
            <p:nvPr/>
          </p:nvSpPr>
          <p:spPr>
            <a:xfrm>
              <a:off x="2126974" y="3299791"/>
              <a:ext cx="616226" cy="6361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185403" y="3220277"/>
              <a:ext cx="1425735" cy="6361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p:cNvSpPr/>
          <p:nvPr/>
        </p:nvSpPr>
        <p:spPr>
          <a:xfrm>
            <a:off x="5156188" y="2773017"/>
            <a:ext cx="3182742" cy="14212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386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3"/>
          <p:cNvSpPr txBox="1">
            <a:spLocks noChangeArrowheads="1"/>
          </p:cNvSpPr>
          <p:nvPr/>
        </p:nvSpPr>
        <p:spPr>
          <a:xfrm>
            <a:off x="1524000" y="400703"/>
            <a:ext cx="6661404" cy="889532"/>
          </a:xfrm>
          <a:prstGeom prst="rect">
            <a:avLst/>
          </a:prstGeom>
          <a:effectLst>
            <a:outerShdw dist="50800" sx="1000" sy="1000" algn="ctr" rotWithShape="0">
              <a:srgbClr val="FFFF99"/>
            </a:outerShdw>
          </a:effectLst>
        </p:spPr>
        <p:txBody>
          <a:bodyPr vert="horz">
            <a:noAutofit/>
            <a:scene3d>
              <a:camera prst="orthographicFront"/>
              <a:lightRig rig="threePt" dir="t">
                <a:rot lat="0" lon="0" rev="17220000"/>
              </a:lightRig>
            </a:scene3d>
            <a:sp3d>
              <a:bevelT w="38100" h="38100"/>
            </a:sp3d>
          </a:bodyPr>
          <a:lstStyle/>
          <a:p>
            <a:pPr algn="ctr">
              <a:spcBef>
                <a:spcPct val="20000"/>
              </a:spcBef>
              <a:buClr>
                <a:prstClr val="white">
                  <a:shade val="95000"/>
                </a:prstClr>
              </a:buClr>
              <a:buSzPct val="65000"/>
              <a:defRPr/>
            </a:pPr>
            <a:r>
              <a:rPr lang="en-US" sz="4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Planned Comparisons</a:t>
            </a:r>
          </a:p>
        </p:txBody>
      </p:sp>
      <p:sp>
        <p:nvSpPr>
          <p:cNvPr id="4" name="TextBox 3"/>
          <p:cNvSpPr txBox="1"/>
          <p:nvPr/>
        </p:nvSpPr>
        <p:spPr>
          <a:xfrm>
            <a:off x="8185404" y="240811"/>
            <a:ext cx="1952244" cy="954107"/>
          </a:xfrm>
          <a:prstGeom prst="rect">
            <a:avLst/>
          </a:prstGeom>
          <a:noFill/>
        </p:spPr>
        <p:txBody>
          <a:bodyPr wrap="square" rtlCol="0">
            <a:spAutoFit/>
          </a:bodyPr>
          <a:lstStyle/>
          <a:p>
            <a:r>
              <a:rPr lang="en-US" sz="2800" dirty="0"/>
              <a:t>H</a:t>
            </a:r>
            <a:r>
              <a:rPr lang="en-US" sz="2800" baseline="-25000" dirty="0"/>
              <a:t>0</a:t>
            </a:r>
            <a:r>
              <a:rPr lang="en-US" sz="2800" dirty="0"/>
              <a:t>: </a:t>
            </a:r>
            <a:r>
              <a:rPr lang="en-US" sz="2800" u="sng" dirty="0"/>
              <a:t>v</a:t>
            </a:r>
            <a:r>
              <a:rPr lang="en-US" sz="2800" dirty="0"/>
              <a:t>’</a:t>
            </a:r>
            <a:r>
              <a:rPr lang="el-GR" sz="2800" u="sng" dirty="0"/>
              <a:t>β</a:t>
            </a:r>
            <a:r>
              <a:rPr lang="en-US" sz="2800" dirty="0"/>
              <a:t> = </a:t>
            </a:r>
            <a:r>
              <a:rPr lang="en-US" sz="2800" i="1" dirty="0"/>
              <a:t>c</a:t>
            </a:r>
            <a:r>
              <a:rPr lang="en-US" sz="2800" dirty="0"/>
              <a:t> </a:t>
            </a:r>
          </a:p>
          <a:p>
            <a:pPr>
              <a:spcAft>
                <a:spcPts val="2400"/>
              </a:spcAft>
            </a:pPr>
            <a:r>
              <a:rPr lang="en-US" sz="2800" dirty="0"/>
              <a:t>H</a:t>
            </a:r>
            <a:r>
              <a:rPr lang="en-US" sz="2800" baseline="-25000" dirty="0"/>
              <a:t>1</a:t>
            </a:r>
            <a:r>
              <a:rPr lang="en-US" sz="2800" dirty="0"/>
              <a:t>: </a:t>
            </a:r>
            <a:r>
              <a:rPr lang="en-US" sz="2800" u="sng" dirty="0"/>
              <a:t>v</a:t>
            </a:r>
            <a:r>
              <a:rPr lang="en-US" sz="2800" dirty="0"/>
              <a:t>’</a:t>
            </a:r>
            <a:r>
              <a:rPr lang="el-GR" sz="2800" u="sng" dirty="0"/>
              <a:t>β</a:t>
            </a:r>
            <a:r>
              <a:rPr lang="en-US" sz="2800" dirty="0"/>
              <a:t> ≠ </a:t>
            </a:r>
            <a:r>
              <a:rPr lang="en-US" sz="2800" i="1" dirty="0"/>
              <a:t>c</a:t>
            </a:r>
            <a:r>
              <a:rPr lang="en-US" sz="2800" dirty="0"/>
              <a:t> </a:t>
            </a:r>
          </a:p>
        </p:txBody>
      </p:sp>
      <p:sp>
        <p:nvSpPr>
          <p:cNvPr id="8" name="TextBox 7"/>
          <p:cNvSpPr txBox="1"/>
          <p:nvPr/>
        </p:nvSpPr>
        <p:spPr>
          <a:xfrm>
            <a:off x="2129028" y="1617770"/>
            <a:ext cx="8097012" cy="954107"/>
          </a:xfrm>
          <a:prstGeom prst="rect">
            <a:avLst/>
          </a:prstGeom>
          <a:noFill/>
        </p:spPr>
        <p:txBody>
          <a:bodyPr wrap="square" rtlCol="0">
            <a:spAutoFit/>
          </a:bodyPr>
          <a:lstStyle/>
          <a:p>
            <a:pPr>
              <a:spcAft>
                <a:spcPts val="1800"/>
              </a:spcAft>
            </a:pPr>
            <a:r>
              <a:rPr lang="en-US" sz="2800" dirty="0"/>
              <a:t>Typically we don’t know      . So we test the hypothesis with the t-statistic:</a:t>
            </a:r>
          </a:p>
        </p:txBody>
      </p:sp>
      <p:sp>
        <p:nvSpPr>
          <p:cNvPr id="10" name="TextBox 9"/>
          <p:cNvSpPr txBox="1"/>
          <p:nvPr/>
        </p:nvSpPr>
        <p:spPr>
          <a:xfrm>
            <a:off x="2247900" y="4214710"/>
            <a:ext cx="8200644" cy="523220"/>
          </a:xfrm>
          <a:prstGeom prst="rect">
            <a:avLst/>
          </a:prstGeom>
          <a:noFill/>
        </p:spPr>
        <p:txBody>
          <a:bodyPr wrap="square" rtlCol="0">
            <a:spAutoFit/>
          </a:bodyPr>
          <a:lstStyle/>
          <a:p>
            <a:pPr>
              <a:spcAft>
                <a:spcPts val="1800"/>
              </a:spcAft>
            </a:pPr>
            <a:r>
              <a:rPr lang="en-US" sz="2800" dirty="0"/>
              <a:t>Or if it is a 2-tailed test:</a:t>
            </a:r>
          </a:p>
        </p:txBody>
      </p:sp>
      <p:graphicFrame>
        <p:nvGraphicFramePr>
          <p:cNvPr id="15" name="Object 14"/>
          <p:cNvGraphicFramePr>
            <a:graphicFrameLocks noChangeAspect="1"/>
          </p:cNvGraphicFramePr>
          <p:nvPr>
            <p:extLst>
              <p:ext uri="{D42A27DB-BD31-4B8C-83A1-F6EECF244321}">
                <p14:modId xmlns:p14="http://schemas.microsoft.com/office/powerpoint/2010/main" val="1388735437"/>
              </p:ext>
            </p:extLst>
          </p:nvPr>
        </p:nvGraphicFramePr>
        <p:xfrm>
          <a:off x="2544764" y="2700338"/>
          <a:ext cx="7265987" cy="1206500"/>
        </p:xfrm>
        <a:graphic>
          <a:graphicData uri="http://schemas.openxmlformats.org/presentationml/2006/ole">
            <mc:AlternateContent xmlns:mc="http://schemas.openxmlformats.org/markup-compatibility/2006">
              <mc:Choice xmlns:v="urn:schemas-microsoft-com:vml" Requires="v">
                <p:oleObj spid="_x0000_s22530" name="Equation" r:id="rId3" imgW="3136680" imgH="520560" progId="Equation.3">
                  <p:embed/>
                </p:oleObj>
              </mc:Choice>
              <mc:Fallback>
                <p:oleObj name="Equation" r:id="rId3" imgW="3136680" imgH="520560" progId="Equation.3">
                  <p:embed/>
                  <p:pic>
                    <p:nvPicPr>
                      <p:cNvPr id="15" name="Object 14"/>
                      <p:cNvPicPr/>
                      <p:nvPr/>
                    </p:nvPicPr>
                    <p:blipFill>
                      <a:blip r:embed="rId4"/>
                      <a:stretch>
                        <a:fillRect/>
                      </a:stretch>
                    </p:blipFill>
                    <p:spPr>
                      <a:xfrm>
                        <a:off x="2544764" y="2700338"/>
                        <a:ext cx="7265987" cy="1206500"/>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2821033882"/>
              </p:ext>
            </p:extLst>
          </p:nvPr>
        </p:nvGraphicFramePr>
        <p:xfrm>
          <a:off x="5769579" y="1600773"/>
          <a:ext cx="441325" cy="557212"/>
        </p:xfrm>
        <a:graphic>
          <a:graphicData uri="http://schemas.openxmlformats.org/presentationml/2006/ole">
            <mc:AlternateContent xmlns:mc="http://schemas.openxmlformats.org/markup-compatibility/2006">
              <mc:Choice xmlns:v="urn:schemas-microsoft-com:vml" Requires="v">
                <p:oleObj spid="_x0000_s22531" name="Equation" r:id="rId5" imgW="190440" imgH="241200" progId="Equation.3">
                  <p:embed/>
                </p:oleObj>
              </mc:Choice>
              <mc:Fallback>
                <p:oleObj name="Equation" r:id="rId5" imgW="190440" imgH="241200" progId="Equation.3">
                  <p:embed/>
                  <p:pic>
                    <p:nvPicPr>
                      <p:cNvPr id="16" name="Object 15"/>
                      <p:cNvPicPr/>
                      <p:nvPr/>
                    </p:nvPicPr>
                    <p:blipFill>
                      <a:blip r:embed="rId6"/>
                      <a:stretch>
                        <a:fillRect/>
                      </a:stretch>
                    </p:blipFill>
                    <p:spPr>
                      <a:xfrm>
                        <a:off x="5769579" y="1600773"/>
                        <a:ext cx="441325" cy="557212"/>
                      </a:xfrm>
                      <a:prstGeom prst="rect">
                        <a:avLst/>
                      </a:prstGeom>
                    </p:spPr>
                  </p:pic>
                </p:oleObj>
              </mc:Fallback>
            </mc:AlternateContent>
          </a:graphicData>
        </a:graphic>
      </p:graphicFrame>
      <p:sp>
        <p:nvSpPr>
          <p:cNvPr id="13" name="TextBox 12"/>
          <p:cNvSpPr txBox="1"/>
          <p:nvPr/>
        </p:nvSpPr>
        <p:spPr>
          <a:xfrm>
            <a:off x="8491728" y="3014106"/>
            <a:ext cx="521208" cy="584775"/>
          </a:xfrm>
          <a:prstGeom prst="rect">
            <a:avLst/>
          </a:prstGeom>
          <a:noFill/>
        </p:spPr>
        <p:txBody>
          <a:bodyPr wrap="square" rtlCol="0">
            <a:spAutoFit/>
          </a:bodyPr>
          <a:lstStyle/>
          <a:p>
            <a:r>
              <a:rPr lang="en-US" sz="3200" dirty="0">
                <a:latin typeface="Calibri" panose="020F0502020204030204" pitchFamily="34" charset="0"/>
              </a:rPr>
              <a:t>~</a:t>
            </a:r>
            <a:endParaRPr lang="en-US" sz="3200" dirty="0"/>
          </a:p>
        </p:txBody>
      </p:sp>
      <p:graphicFrame>
        <p:nvGraphicFramePr>
          <p:cNvPr id="18" name="Object 17"/>
          <p:cNvGraphicFramePr>
            <a:graphicFrameLocks noChangeAspect="1"/>
          </p:cNvGraphicFramePr>
          <p:nvPr>
            <p:extLst>
              <p:ext uri="{D42A27DB-BD31-4B8C-83A1-F6EECF244321}">
                <p14:modId xmlns:p14="http://schemas.microsoft.com/office/powerpoint/2010/main" val="2955910026"/>
              </p:ext>
            </p:extLst>
          </p:nvPr>
        </p:nvGraphicFramePr>
        <p:xfrm>
          <a:off x="5105400" y="4533901"/>
          <a:ext cx="4884738" cy="1177925"/>
        </p:xfrm>
        <a:graphic>
          <a:graphicData uri="http://schemas.openxmlformats.org/presentationml/2006/ole">
            <mc:AlternateContent xmlns:mc="http://schemas.openxmlformats.org/markup-compatibility/2006">
              <mc:Choice xmlns:v="urn:schemas-microsoft-com:vml" Requires="v">
                <p:oleObj spid="_x0000_s22532" name="Equation" r:id="rId7" imgW="2108160" imgH="507960" progId="Equation.3">
                  <p:embed/>
                </p:oleObj>
              </mc:Choice>
              <mc:Fallback>
                <p:oleObj name="Equation" r:id="rId7" imgW="2108160" imgH="507960" progId="Equation.3">
                  <p:embed/>
                  <p:pic>
                    <p:nvPicPr>
                      <p:cNvPr id="18" name="Object 17"/>
                      <p:cNvPicPr/>
                      <p:nvPr/>
                    </p:nvPicPr>
                    <p:blipFill>
                      <a:blip r:embed="rId8"/>
                      <a:stretch>
                        <a:fillRect/>
                      </a:stretch>
                    </p:blipFill>
                    <p:spPr>
                      <a:xfrm>
                        <a:off x="5105400" y="4533901"/>
                        <a:ext cx="4884738" cy="1177925"/>
                      </a:xfrm>
                      <a:prstGeom prst="rect">
                        <a:avLst/>
                      </a:prstGeom>
                    </p:spPr>
                  </p:pic>
                </p:oleObj>
              </mc:Fallback>
            </mc:AlternateContent>
          </a:graphicData>
        </a:graphic>
      </p:graphicFrame>
      <p:sp>
        <p:nvSpPr>
          <p:cNvPr id="19" name="TextBox 18"/>
          <p:cNvSpPr txBox="1"/>
          <p:nvPr/>
        </p:nvSpPr>
        <p:spPr>
          <a:xfrm>
            <a:off x="8295132" y="4936679"/>
            <a:ext cx="521208" cy="584775"/>
          </a:xfrm>
          <a:prstGeom prst="rect">
            <a:avLst/>
          </a:prstGeom>
          <a:noFill/>
        </p:spPr>
        <p:txBody>
          <a:bodyPr wrap="square" rtlCol="0">
            <a:spAutoFit/>
          </a:bodyPr>
          <a:lstStyle/>
          <a:p>
            <a:r>
              <a:rPr lang="en-US" sz="3200" dirty="0">
                <a:latin typeface="Calibri" panose="020F0502020204030204" pitchFamily="34" charset="0"/>
              </a:rPr>
              <a:t>~</a:t>
            </a:r>
            <a:endParaRPr lang="en-US" sz="3200" dirty="0"/>
          </a:p>
        </p:txBody>
      </p:sp>
      <p:graphicFrame>
        <p:nvGraphicFramePr>
          <p:cNvPr id="20" name="Object 19"/>
          <p:cNvGraphicFramePr>
            <a:graphicFrameLocks noChangeAspect="1"/>
          </p:cNvGraphicFramePr>
          <p:nvPr>
            <p:extLst>
              <p:ext uri="{D42A27DB-BD31-4B8C-83A1-F6EECF244321}">
                <p14:modId xmlns:p14="http://schemas.microsoft.com/office/powerpoint/2010/main" val="518959078"/>
              </p:ext>
            </p:extLst>
          </p:nvPr>
        </p:nvGraphicFramePr>
        <p:xfrm>
          <a:off x="1682750" y="6053139"/>
          <a:ext cx="3390900" cy="655637"/>
        </p:xfrm>
        <a:graphic>
          <a:graphicData uri="http://schemas.openxmlformats.org/presentationml/2006/ole">
            <mc:AlternateContent xmlns:mc="http://schemas.openxmlformats.org/markup-compatibility/2006">
              <mc:Choice xmlns:v="urn:schemas-microsoft-com:vml" Requires="v">
                <p:oleObj spid="_x0000_s22533" name="Equation" r:id="rId9" imgW="1511280" imgH="291960" progId="Equation.3">
                  <p:embed/>
                </p:oleObj>
              </mc:Choice>
              <mc:Fallback>
                <p:oleObj name="Equation" r:id="rId9" imgW="1511280" imgH="291960" progId="Equation.3">
                  <p:embed/>
                  <p:pic>
                    <p:nvPicPr>
                      <p:cNvPr id="20" name="Object 19"/>
                      <p:cNvPicPr/>
                      <p:nvPr/>
                    </p:nvPicPr>
                    <p:blipFill>
                      <a:blip r:embed="rId10"/>
                      <a:stretch>
                        <a:fillRect/>
                      </a:stretch>
                    </p:blipFill>
                    <p:spPr>
                      <a:xfrm>
                        <a:off x="1682750" y="6053139"/>
                        <a:ext cx="3390900" cy="655637"/>
                      </a:xfrm>
                      <a:prstGeom prst="rect">
                        <a:avLst/>
                      </a:prstGeom>
                    </p:spPr>
                  </p:pic>
                </p:oleObj>
              </mc:Fallback>
            </mc:AlternateContent>
          </a:graphicData>
        </a:graphic>
      </p:graphicFrame>
      <p:sp>
        <p:nvSpPr>
          <p:cNvPr id="21" name="Rectangle 20"/>
          <p:cNvSpPr/>
          <p:nvPr/>
        </p:nvSpPr>
        <p:spPr>
          <a:xfrm>
            <a:off x="1592094" y="5915856"/>
            <a:ext cx="4017523" cy="8740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06605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3"/>
          <p:cNvSpPr txBox="1">
            <a:spLocks noChangeArrowheads="1"/>
          </p:cNvSpPr>
          <p:nvPr/>
        </p:nvSpPr>
        <p:spPr>
          <a:xfrm>
            <a:off x="1524000" y="199777"/>
            <a:ext cx="9079992" cy="889532"/>
          </a:xfrm>
          <a:prstGeom prst="rect">
            <a:avLst/>
          </a:prstGeom>
          <a:effectLst>
            <a:outerShdw dist="50800" sx="1000" sy="1000" algn="ctr" rotWithShape="0">
              <a:srgbClr val="FFFF99"/>
            </a:outerShdw>
          </a:effectLst>
        </p:spPr>
        <p:txBody>
          <a:bodyPr vert="horz">
            <a:noAutofit/>
            <a:scene3d>
              <a:camera prst="orthographicFront"/>
              <a:lightRig rig="threePt" dir="t">
                <a:rot lat="0" lon="0" rev="17220000"/>
              </a:lightRig>
            </a:scene3d>
            <a:sp3d>
              <a:bevelT w="38100" h="38100"/>
            </a:sp3d>
          </a:bodyPr>
          <a:lstStyle/>
          <a:p>
            <a:pPr algn="ctr">
              <a:spcBef>
                <a:spcPct val="20000"/>
              </a:spcBef>
              <a:buClr>
                <a:prstClr val="white">
                  <a:shade val="95000"/>
                </a:prstClr>
              </a:buClr>
              <a:buSzPct val="65000"/>
              <a:defRPr/>
            </a:pPr>
            <a:r>
              <a:rPr lang="en-US" sz="4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Planned Comparisons in 1-way ANOVA</a:t>
            </a:r>
          </a:p>
        </p:txBody>
      </p:sp>
      <p:sp>
        <p:nvSpPr>
          <p:cNvPr id="10" name="TextBox 9"/>
          <p:cNvSpPr txBox="1"/>
          <p:nvPr/>
        </p:nvSpPr>
        <p:spPr>
          <a:xfrm>
            <a:off x="2199259" y="3018677"/>
            <a:ext cx="8200644" cy="523220"/>
          </a:xfrm>
          <a:prstGeom prst="rect">
            <a:avLst/>
          </a:prstGeom>
          <a:noFill/>
        </p:spPr>
        <p:txBody>
          <a:bodyPr wrap="square" rtlCol="0">
            <a:spAutoFit/>
          </a:bodyPr>
          <a:lstStyle/>
          <a:p>
            <a:pPr>
              <a:spcAft>
                <a:spcPts val="1800"/>
              </a:spcAft>
            </a:pPr>
            <a:r>
              <a:rPr lang="en-US" sz="2800" dirty="0"/>
              <a:t>Then tests from previous slide simplify to</a:t>
            </a:r>
          </a:p>
        </p:txBody>
      </p:sp>
      <p:graphicFrame>
        <p:nvGraphicFramePr>
          <p:cNvPr id="15" name="Object 14"/>
          <p:cNvGraphicFramePr>
            <a:graphicFrameLocks noChangeAspect="1"/>
          </p:cNvGraphicFramePr>
          <p:nvPr>
            <p:extLst>
              <p:ext uri="{D42A27DB-BD31-4B8C-83A1-F6EECF244321}">
                <p14:modId xmlns:p14="http://schemas.microsoft.com/office/powerpoint/2010/main" val="1236234957"/>
              </p:ext>
            </p:extLst>
          </p:nvPr>
        </p:nvGraphicFramePr>
        <p:xfrm>
          <a:off x="2199965" y="3527668"/>
          <a:ext cx="4099616" cy="1843061"/>
        </p:xfrm>
        <a:graphic>
          <a:graphicData uri="http://schemas.openxmlformats.org/presentationml/2006/ole">
            <mc:AlternateContent xmlns:mc="http://schemas.openxmlformats.org/markup-compatibility/2006">
              <mc:Choice xmlns:v="urn:schemas-microsoft-com:vml" Requires="v">
                <p:oleObj spid="_x0000_s23554" name="Equation" r:id="rId3" imgW="2108160" imgH="914400" progId="Equation.3">
                  <p:embed/>
                </p:oleObj>
              </mc:Choice>
              <mc:Fallback>
                <p:oleObj name="Equation" r:id="rId3" imgW="2108160" imgH="914400" progId="Equation.3">
                  <p:embed/>
                  <p:pic>
                    <p:nvPicPr>
                      <p:cNvPr id="15" name="Object 14"/>
                      <p:cNvPicPr/>
                      <p:nvPr/>
                    </p:nvPicPr>
                    <p:blipFill>
                      <a:blip r:embed="rId4"/>
                      <a:stretch>
                        <a:fillRect/>
                      </a:stretch>
                    </p:blipFill>
                    <p:spPr>
                      <a:xfrm>
                        <a:off x="2199965" y="3527668"/>
                        <a:ext cx="4099616" cy="1843061"/>
                      </a:xfrm>
                      <a:prstGeom prst="rect">
                        <a:avLst/>
                      </a:prstGeom>
                    </p:spPr>
                  </p:pic>
                </p:oleObj>
              </mc:Fallback>
            </mc:AlternateContent>
          </a:graphicData>
        </a:graphic>
      </p:graphicFrame>
      <p:sp>
        <p:nvSpPr>
          <p:cNvPr id="13" name="TextBox 12"/>
          <p:cNvSpPr txBox="1"/>
          <p:nvPr/>
        </p:nvSpPr>
        <p:spPr>
          <a:xfrm>
            <a:off x="4715002" y="4140764"/>
            <a:ext cx="530606" cy="584775"/>
          </a:xfrm>
          <a:prstGeom prst="rect">
            <a:avLst/>
          </a:prstGeom>
          <a:noFill/>
        </p:spPr>
        <p:txBody>
          <a:bodyPr wrap="square" rtlCol="0">
            <a:spAutoFit/>
          </a:bodyPr>
          <a:lstStyle/>
          <a:p>
            <a:r>
              <a:rPr lang="en-US" sz="3200" dirty="0">
                <a:latin typeface="Calibri" panose="020F0502020204030204" pitchFamily="34" charset="0"/>
              </a:rPr>
              <a:t>~</a:t>
            </a:r>
            <a:endParaRPr lang="en-US" sz="3200" dirty="0"/>
          </a:p>
        </p:txBody>
      </p:sp>
      <p:sp>
        <p:nvSpPr>
          <p:cNvPr id="19" name="TextBox 18"/>
          <p:cNvSpPr txBox="1"/>
          <p:nvPr/>
        </p:nvSpPr>
        <p:spPr>
          <a:xfrm>
            <a:off x="8369935" y="5626779"/>
            <a:ext cx="521208" cy="584775"/>
          </a:xfrm>
          <a:prstGeom prst="rect">
            <a:avLst/>
          </a:prstGeom>
          <a:noFill/>
        </p:spPr>
        <p:txBody>
          <a:bodyPr wrap="square" rtlCol="0">
            <a:spAutoFit/>
          </a:bodyPr>
          <a:lstStyle/>
          <a:p>
            <a:r>
              <a:rPr lang="en-US" sz="3200" dirty="0">
                <a:latin typeface="Calibri" panose="020F0502020204030204" pitchFamily="34" charset="0"/>
              </a:rPr>
              <a:t>~</a:t>
            </a:r>
            <a:endParaRPr lang="en-US" sz="3200" dirty="0"/>
          </a:p>
        </p:txBody>
      </p:sp>
      <p:graphicFrame>
        <p:nvGraphicFramePr>
          <p:cNvPr id="2" name="Object 1"/>
          <p:cNvGraphicFramePr>
            <a:graphicFrameLocks noChangeAspect="1"/>
          </p:cNvGraphicFramePr>
          <p:nvPr>
            <p:extLst>
              <p:ext uri="{D42A27DB-BD31-4B8C-83A1-F6EECF244321}">
                <p14:modId xmlns:p14="http://schemas.microsoft.com/office/powerpoint/2010/main" val="1547507472"/>
              </p:ext>
            </p:extLst>
          </p:nvPr>
        </p:nvGraphicFramePr>
        <p:xfrm>
          <a:off x="2247900" y="1060822"/>
          <a:ext cx="1717548" cy="1646964"/>
        </p:xfrm>
        <a:graphic>
          <a:graphicData uri="http://schemas.openxmlformats.org/presentationml/2006/ole">
            <mc:AlternateContent xmlns:mc="http://schemas.openxmlformats.org/markup-compatibility/2006">
              <mc:Choice xmlns:v="urn:schemas-microsoft-com:vml" Requires="v">
                <p:oleObj spid="_x0000_s23555" name="Equation" r:id="rId5" imgW="927000" imgH="888840" progId="Equation.3">
                  <p:embed/>
                </p:oleObj>
              </mc:Choice>
              <mc:Fallback>
                <p:oleObj name="Equation" r:id="rId5" imgW="927000" imgH="888840" progId="Equation.3">
                  <p:embed/>
                  <p:pic>
                    <p:nvPicPr>
                      <p:cNvPr id="2" name="Object 1"/>
                      <p:cNvPicPr/>
                      <p:nvPr/>
                    </p:nvPicPr>
                    <p:blipFill>
                      <a:blip r:embed="rId6"/>
                      <a:stretch>
                        <a:fillRect/>
                      </a:stretch>
                    </p:blipFill>
                    <p:spPr>
                      <a:xfrm>
                        <a:off x="2247900" y="1060822"/>
                        <a:ext cx="1717548" cy="1646964"/>
                      </a:xfrm>
                      <a:prstGeom prst="rect">
                        <a:avLst/>
                      </a:prstGeom>
                    </p:spPr>
                  </p:pic>
                </p:oleObj>
              </mc:Fallback>
            </mc:AlternateContent>
          </a:graphicData>
        </a:graphic>
      </p:graphicFrame>
      <p:sp>
        <p:nvSpPr>
          <p:cNvPr id="14" name="TextBox 13"/>
          <p:cNvSpPr txBox="1"/>
          <p:nvPr/>
        </p:nvSpPr>
        <p:spPr>
          <a:xfrm>
            <a:off x="4555998" y="1588156"/>
            <a:ext cx="1247394" cy="523220"/>
          </a:xfrm>
          <a:prstGeom prst="rect">
            <a:avLst/>
          </a:prstGeom>
          <a:noFill/>
        </p:spPr>
        <p:txBody>
          <a:bodyPr wrap="square" rtlCol="0">
            <a:spAutoFit/>
          </a:bodyPr>
          <a:lstStyle/>
          <a:p>
            <a:pPr>
              <a:spcAft>
                <a:spcPts val="1800"/>
              </a:spcAft>
            </a:pPr>
            <a:r>
              <a:rPr lang="en-US" sz="2800" dirty="0"/>
              <a:t>where</a:t>
            </a:r>
          </a:p>
        </p:txBody>
      </p:sp>
      <p:graphicFrame>
        <p:nvGraphicFramePr>
          <p:cNvPr id="17" name="Object 16"/>
          <p:cNvGraphicFramePr>
            <a:graphicFrameLocks noChangeAspect="1"/>
          </p:cNvGraphicFramePr>
          <p:nvPr>
            <p:extLst>
              <p:ext uri="{D42A27DB-BD31-4B8C-83A1-F6EECF244321}">
                <p14:modId xmlns:p14="http://schemas.microsoft.com/office/powerpoint/2010/main" val="2971682134"/>
              </p:ext>
            </p:extLst>
          </p:nvPr>
        </p:nvGraphicFramePr>
        <p:xfrm>
          <a:off x="5624513" y="1458914"/>
          <a:ext cx="1104900" cy="801687"/>
        </p:xfrm>
        <a:graphic>
          <a:graphicData uri="http://schemas.openxmlformats.org/presentationml/2006/ole">
            <mc:AlternateContent xmlns:mc="http://schemas.openxmlformats.org/markup-compatibility/2006">
              <mc:Choice xmlns:v="urn:schemas-microsoft-com:vml" Requires="v">
                <p:oleObj spid="_x0000_s23556" name="Equation" r:id="rId7" imgW="596880" imgH="431640" progId="Equation.3">
                  <p:embed/>
                </p:oleObj>
              </mc:Choice>
              <mc:Fallback>
                <p:oleObj name="Equation" r:id="rId7" imgW="596880" imgH="431640" progId="Equation.3">
                  <p:embed/>
                  <p:pic>
                    <p:nvPicPr>
                      <p:cNvPr id="17" name="Object 16"/>
                      <p:cNvPicPr/>
                      <p:nvPr/>
                    </p:nvPicPr>
                    <p:blipFill>
                      <a:blip r:embed="rId8"/>
                      <a:stretch>
                        <a:fillRect/>
                      </a:stretch>
                    </p:blipFill>
                    <p:spPr>
                      <a:xfrm>
                        <a:off x="5624513" y="1458914"/>
                        <a:ext cx="1104900" cy="801687"/>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3910983193"/>
              </p:ext>
            </p:extLst>
          </p:nvPr>
        </p:nvGraphicFramePr>
        <p:xfrm>
          <a:off x="5913120" y="4905738"/>
          <a:ext cx="4399788" cy="1860823"/>
        </p:xfrm>
        <a:graphic>
          <a:graphicData uri="http://schemas.openxmlformats.org/presentationml/2006/ole">
            <mc:AlternateContent xmlns:mc="http://schemas.openxmlformats.org/markup-compatibility/2006">
              <mc:Choice xmlns:v="urn:schemas-microsoft-com:vml" Requires="v">
                <p:oleObj spid="_x0000_s23557" name="Equation" r:id="rId9" imgW="2222280" imgH="939600" progId="Equation.3">
                  <p:embed/>
                </p:oleObj>
              </mc:Choice>
              <mc:Fallback>
                <p:oleObj name="Equation" r:id="rId9" imgW="2222280" imgH="939600" progId="Equation.3">
                  <p:embed/>
                  <p:pic>
                    <p:nvPicPr>
                      <p:cNvPr id="22" name="Object 21"/>
                      <p:cNvPicPr/>
                      <p:nvPr/>
                    </p:nvPicPr>
                    <p:blipFill>
                      <a:blip r:embed="rId10"/>
                      <a:stretch>
                        <a:fillRect/>
                      </a:stretch>
                    </p:blipFill>
                    <p:spPr>
                      <a:xfrm>
                        <a:off x="5913120" y="4905738"/>
                        <a:ext cx="4399788" cy="1860823"/>
                      </a:xfrm>
                      <a:prstGeom prst="rect">
                        <a:avLst/>
                      </a:prstGeom>
                    </p:spPr>
                  </p:pic>
                </p:oleObj>
              </mc:Fallback>
            </mc:AlternateContent>
          </a:graphicData>
        </a:graphic>
      </p:graphicFrame>
    </p:spTree>
    <p:extLst>
      <p:ext uri="{BB962C8B-B14F-4D97-AF65-F5344CB8AC3E}">
        <p14:creationId xmlns:p14="http://schemas.microsoft.com/office/powerpoint/2010/main" val="41107506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3"/>
          <p:cNvSpPr txBox="1">
            <a:spLocks noChangeArrowheads="1"/>
          </p:cNvSpPr>
          <p:nvPr/>
        </p:nvSpPr>
        <p:spPr>
          <a:xfrm>
            <a:off x="1524000" y="199777"/>
            <a:ext cx="9079992" cy="889532"/>
          </a:xfrm>
          <a:prstGeom prst="rect">
            <a:avLst/>
          </a:prstGeom>
          <a:effectLst>
            <a:outerShdw dist="50800" sx="1000" sy="1000" algn="ctr" rotWithShape="0">
              <a:srgbClr val="FFFF99"/>
            </a:outerShdw>
          </a:effectLst>
        </p:spPr>
        <p:txBody>
          <a:bodyPr vert="horz">
            <a:noAutofit/>
            <a:scene3d>
              <a:camera prst="orthographicFront"/>
              <a:lightRig rig="threePt" dir="t">
                <a:rot lat="0" lon="0" rev="17220000"/>
              </a:lightRig>
            </a:scene3d>
            <a:sp3d>
              <a:bevelT w="38100" h="38100"/>
            </a:sp3d>
          </a:bodyPr>
          <a:lstStyle/>
          <a:p>
            <a:pPr algn="ctr">
              <a:spcBef>
                <a:spcPct val="20000"/>
              </a:spcBef>
              <a:buClr>
                <a:prstClr val="white">
                  <a:shade val="95000"/>
                </a:prstClr>
              </a:buClr>
              <a:buSzPct val="65000"/>
              <a:defRPr/>
            </a:pPr>
            <a:r>
              <a:rPr lang="en-US" sz="4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Planned Comparisons in 1-way ANOVA</a:t>
            </a:r>
          </a:p>
        </p:txBody>
      </p:sp>
      <p:grpSp>
        <p:nvGrpSpPr>
          <p:cNvPr id="6" name="Group 5">
            <a:extLst>
              <a:ext uri="{FF2B5EF4-FFF2-40B4-BE49-F238E27FC236}">
                <a16:creationId xmlns:a16="http://schemas.microsoft.com/office/drawing/2014/main" id="{A5973258-518A-4226-9A4E-E63A1C5230C6}"/>
              </a:ext>
            </a:extLst>
          </p:cNvPr>
          <p:cNvGrpSpPr/>
          <p:nvPr/>
        </p:nvGrpSpPr>
        <p:grpSpPr>
          <a:xfrm>
            <a:off x="2071688" y="855664"/>
            <a:ext cx="7947215" cy="2136775"/>
            <a:chOff x="2071688" y="855664"/>
            <a:chExt cx="7947215" cy="2136775"/>
          </a:xfrm>
        </p:grpSpPr>
        <p:sp>
          <p:nvSpPr>
            <p:cNvPr id="10" name="TextBox 9"/>
            <p:cNvSpPr txBox="1"/>
            <p:nvPr/>
          </p:nvSpPr>
          <p:spPr>
            <a:xfrm>
              <a:off x="5156899" y="1225352"/>
              <a:ext cx="1512443" cy="954107"/>
            </a:xfrm>
            <a:prstGeom prst="rect">
              <a:avLst/>
            </a:prstGeom>
            <a:noFill/>
          </p:spPr>
          <p:txBody>
            <a:bodyPr wrap="square" rtlCol="0">
              <a:spAutoFit/>
            </a:bodyPr>
            <a:lstStyle/>
            <a:p>
              <a:pPr>
                <a:spcAft>
                  <a:spcPts val="1800"/>
                </a:spcAft>
              </a:pPr>
              <a:r>
                <a:rPr lang="en-US" sz="2800" dirty="0"/>
                <a:t>which is same as:</a:t>
              </a:r>
            </a:p>
          </p:txBody>
        </p:sp>
        <p:graphicFrame>
          <p:nvGraphicFramePr>
            <p:cNvPr id="2" name="Object 1"/>
            <p:cNvGraphicFramePr>
              <a:graphicFrameLocks noChangeAspect="1"/>
            </p:cNvGraphicFramePr>
            <p:nvPr>
              <p:extLst>
                <p:ext uri="{D42A27DB-BD31-4B8C-83A1-F6EECF244321}">
                  <p14:modId xmlns:p14="http://schemas.microsoft.com/office/powerpoint/2010/main" val="2665089971"/>
                </p:ext>
              </p:extLst>
            </p:nvPr>
          </p:nvGraphicFramePr>
          <p:xfrm>
            <a:off x="6870891" y="1225351"/>
            <a:ext cx="3148012" cy="1397000"/>
          </p:xfrm>
          <a:graphic>
            <a:graphicData uri="http://schemas.openxmlformats.org/presentationml/2006/ole">
              <mc:AlternateContent xmlns:mc="http://schemas.openxmlformats.org/markup-compatibility/2006">
                <mc:Choice xmlns:v="urn:schemas-microsoft-com:vml" Requires="v">
                  <p:oleObj spid="_x0000_s24578" name="Equation" r:id="rId3" imgW="1460160" imgH="647640" progId="Equation.3">
                    <p:embed/>
                  </p:oleObj>
                </mc:Choice>
                <mc:Fallback>
                  <p:oleObj name="Equation" r:id="rId3" imgW="1460160" imgH="647640" progId="Equation.3">
                    <p:embed/>
                    <p:pic>
                      <p:nvPicPr>
                        <p:cNvPr id="2" name="Object 1"/>
                        <p:cNvPicPr/>
                        <p:nvPr/>
                      </p:nvPicPr>
                      <p:blipFill>
                        <a:blip r:embed="rId4"/>
                        <a:stretch>
                          <a:fillRect/>
                        </a:stretch>
                      </p:blipFill>
                      <p:spPr>
                        <a:xfrm>
                          <a:off x="6870891" y="1225351"/>
                          <a:ext cx="3148012" cy="139700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801713277"/>
                </p:ext>
              </p:extLst>
            </p:nvPr>
          </p:nvGraphicFramePr>
          <p:xfrm>
            <a:off x="2071688" y="855664"/>
            <a:ext cx="2819400" cy="2136775"/>
          </p:xfrm>
          <a:graphic>
            <a:graphicData uri="http://schemas.openxmlformats.org/presentationml/2006/ole">
              <mc:AlternateContent xmlns:mc="http://schemas.openxmlformats.org/markup-compatibility/2006">
                <mc:Choice xmlns:v="urn:schemas-microsoft-com:vml" Requires="v">
                  <p:oleObj spid="_x0000_s24579" name="Equation" r:id="rId5" imgW="1307880" imgH="990360" progId="Equation.3">
                    <p:embed/>
                  </p:oleObj>
                </mc:Choice>
                <mc:Fallback>
                  <p:oleObj name="Equation" r:id="rId5" imgW="1307880" imgH="990360" progId="Equation.3">
                    <p:embed/>
                    <p:pic>
                      <p:nvPicPr>
                        <p:cNvPr id="11" name="Object 10"/>
                        <p:cNvPicPr/>
                        <p:nvPr/>
                      </p:nvPicPr>
                      <p:blipFill>
                        <a:blip r:embed="rId6"/>
                        <a:stretch>
                          <a:fillRect/>
                        </a:stretch>
                      </p:blipFill>
                      <p:spPr>
                        <a:xfrm>
                          <a:off x="2071688" y="855664"/>
                          <a:ext cx="2819400" cy="2136775"/>
                        </a:xfrm>
                        <a:prstGeom prst="rect">
                          <a:avLst/>
                        </a:prstGeom>
                      </p:spPr>
                    </p:pic>
                  </p:oleObj>
                </mc:Fallback>
              </mc:AlternateContent>
            </a:graphicData>
          </a:graphic>
        </p:graphicFrame>
      </p:grpSp>
      <p:sp>
        <p:nvSpPr>
          <p:cNvPr id="12" name="TextBox 11"/>
          <p:cNvSpPr txBox="1"/>
          <p:nvPr/>
        </p:nvSpPr>
        <p:spPr>
          <a:xfrm>
            <a:off x="8708011" y="2418588"/>
            <a:ext cx="1512443" cy="523220"/>
          </a:xfrm>
          <a:prstGeom prst="rect">
            <a:avLst/>
          </a:prstGeom>
          <a:noFill/>
        </p:spPr>
        <p:txBody>
          <a:bodyPr wrap="square" rtlCol="0">
            <a:spAutoFit/>
          </a:bodyPr>
          <a:lstStyle/>
          <a:p>
            <a:pPr>
              <a:spcAft>
                <a:spcPts val="1800"/>
              </a:spcAft>
            </a:pPr>
            <a:r>
              <a:rPr lang="en-US" sz="2800" dirty="0">
                <a:solidFill>
                  <a:srgbClr val="FF0000"/>
                </a:solidFill>
              </a:rPr>
              <a:t>testable</a:t>
            </a:r>
          </a:p>
        </p:txBody>
      </p:sp>
      <p:grpSp>
        <p:nvGrpSpPr>
          <p:cNvPr id="5" name="Group 4"/>
          <p:cNvGrpSpPr/>
          <p:nvPr/>
        </p:nvGrpSpPr>
        <p:grpSpPr>
          <a:xfrm>
            <a:off x="1655128" y="3302744"/>
            <a:ext cx="8819134" cy="523220"/>
            <a:chOff x="256604" y="3177053"/>
            <a:chExt cx="8819134" cy="523220"/>
          </a:xfrm>
        </p:grpSpPr>
        <p:sp>
          <p:nvSpPr>
            <p:cNvPr id="16" name="TextBox 15"/>
            <p:cNvSpPr txBox="1"/>
            <p:nvPr/>
          </p:nvSpPr>
          <p:spPr>
            <a:xfrm>
              <a:off x="256604" y="3177053"/>
              <a:ext cx="1512443" cy="523220"/>
            </a:xfrm>
            <a:prstGeom prst="rect">
              <a:avLst/>
            </a:prstGeom>
            <a:noFill/>
          </p:spPr>
          <p:txBody>
            <a:bodyPr wrap="square" rtlCol="0">
              <a:spAutoFit/>
            </a:bodyPr>
            <a:lstStyle/>
            <a:p>
              <a:pPr>
                <a:spcAft>
                  <a:spcPts val="1800"/>
                </a:spcAft>
              </a:pPr>
              <a:r>
                <a:rPr lang="en-US" sz="2800" dirty="0"/>
                <a:t>Suppose:</a:t>
              </a:r>
            </a:p>
          </p:txBody>
        </p:sp>
        <p:graphicFrame>
          <p:nvGraphicFramePr>
            <p:cNvPr id="3" name="Object 2"/>
            <p:cNvGraphicFramePr>
              <a:graphicFrameLocks noChangeAspect="1"/>
            </p:cNvGraphicFramePr>
            <p:nvPr>
              <p:extLst>
                <p:ext uri="{D42A27DB-BD31-4B8C-83A1-F6EECF244321}">
                  <p14:modId xmlns:p14="http://schemas.microsoft.com/office/powerpoint/2010/main" val="1892328644"/>
                </p:ext>
              </p:extLst>
            </p:nvPr>
          </p:nvGraphicFramePr>
          <p:xfrm>
            <a:off x="1717675" y="3206750"/>
            <a:ext cx="7358063" cy="441325"/>
          </p:xfrm>
          <a:graphic>
            <a:graphicData uri="http://schemas.openxmlformats.org/presentationml/2006/ole">
              <mc:AlternateContent xmlns:mc="http://schemas.openxmlformats.org/markup-compatibility/2006">
                <mc:Choice xmlns:v="urn:schemas-microsoft-com:vml" Requires="v">
                  <p:oleObj spid="_x0000_s24580" name="Equation" r:id="rId7" imgW="3809880" imgH="228600" progId="Equation.3">
                    <p:embed/>
                  </p:oleObj>
                </mc:Choice>
                <mc:Fallback>
                  <p:oleObj name="Equation" r:id="rId7" imgW="3809880" imgH="228600" progId="Equation.3">
                    <p:embed/>
                    <p:pic>
                      <p:nvPicPr>
                        <p:cNvPr id="3" name="Object 2"/>
                        <p:cNvPicPr/>
                        <p:nvPr/>
                      </p:nvPicPr>
                      <p:blipFill>
                        <a:blip r:embed="rId8"/>
                        <a:stretch>
                          <a:fillRect/>
                        </a:stretch>
                      </p:blipFill>
                      <p:spPr>
                        <a:xfrm>
                          <a:off x="1717675" y="3206750"/>
                          <a:ext cx="7358063" cy="441325"/>
                        </a:xfrm>
                        <a:prstGeom prst="rect">
                          <a:avLst/>
                        </a:prstGeom>
                      </p:spPr>
                    </p:pic>
                  </p:oleObj>
                </mc:Fallback>
              </mc:AlternateContent>
            </a:graphicData>
          </a:graphic>
        </p:graphicFrame>
      </p:grpSp>
      <p:grpSp>
        <p:nvGrpSpPr>
          <p:cNvPr id="4" name="Group 3"/>
          <p:cNvGrpSpPr/>
          <p:nvPr/>
        </p:nvGrpSpPr>
        <p:grpSpPr>
          <a:xfrm>
            <a:off x="1862709" y="3826505"/>
            <a:ext cx="8402574" cy="889164"/>
            <a:chOff x="547688" y="3624099"/>
            <a:chExt cx="8402574" cy="889164"/>
          </a:xfrm>
        </p:grpSpPr>
        <p:sp>
          <p:nvSpPr>
            <p:cNvPr id="18" name="TextBox 17"/>
            <p:cNvSpPr txBox="1"/>
            <p:nvPr/>
          </p:nvSpPr>
          <p:spPr>
            <a:xfrm>
              <a:off x="547688" y="3797464"/>
              <a:ext cx="1512443" cy="523220"/>
            </a:xfrm>
            <a:prstGeom prst="rect">
              <a:avLst/>
            </a:prstGeom>
            <a:noFill/>
          </p:spPr>
          <p:txBody>
            <a:bodyPr wrap="square" rtlCol="0">
              <a:spAutoFit/>
            </a:bodyPr>
            <a:lstStyle/>
            <a:p>
              <a:pPr>
                <a:spcAft>
                  <a:spcPts val="1800"/>
                </a:spcAft>
              </a:pPr>
              <a:r>
                <a:rPr lang="en-US" sz="2800" dirty="0"/>
                <a:t>Then:</a:t>
              </a:r>
            </a:p>
          </p:txBody>
        </p:sp>
        <p:graphicFrame>
          <p:nvGraphicFramePr>
            <p:cNvPr id="20" name="Object 19"/>
            <p:cNvGraphicFramePr>
              <a:graphicFrameLocks noChangeAspect="1"/>
            </p:cNvGraphicFramePr>
            <p:nvPr>
              <p:extLst>
                <p:ext uri="{D42A27DB-BD31-4B8C-83A1-F6EECF244321}">
                  <p14:modId xmlns:p14="http://schemas.microsoft.com/office/powerpoint/2010/main" val="2779351819"/>
                </p:ext>
              </p:extLst>
            </p:nvPr>
          </p:nvGraphicFramePr>
          <p:xfrm>
            <a:off x="1550988" y="3643313"/>
            <a:ext cx="4913312" cy="869950"/>
          </p:xfrm>
          <a:graphic>
            <a:graphicData uri="http://schemas.openxmlformats.org/presentationml/2006/ole">
              <mc:AlternateContent xmlns:mc="http://schemas.openxmlformats.org/markup-compatibility/2006">
                <mc:Choice xmlns:v="urn:schemas-microsoft-com:vml" Requires="v">
                  <p:oleObj spid="_x0000_s24581" name="Equation" r:id="rId9" imgW="2527200" imgH="431640" progId="Equation.3">
                    <p:embed/>
                  </p:oleObj>
                </mc:Choice>
                <mc:Fallback>
                  <p:oleObj name="Equation" r:id="rId9" imgW="2527200" imgH="431640" progId="Equation.3">
                    <p:embed/>
                    <p:pic>
                      <p:nvPicPr>
                        <p:cNvPr id="20" name="Object 19"/>
                        <p:cNvPicPr/>
                        <p:nvPr/>
                      </p:nvPicPr>
                      <p:blipFill>
                        <a:blip r:embed="rId10"/>
                        <a:stretch>
                          <a:fillRect/>
                        </a:stretch>
                      </p:blipFill>
                      <p:spPr>
                        <a:xfrm>
                          <a:off x="1550988" y="3643313"/>
                          <a:ext cx="4913312" cy="869950"/>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146772481"/>
                </p:ext>
              </p:extLst>
            </p:nvPr>
          </p:nvGraphicFramePr>
          <p:xfrm>
            <a:off x="6629337" y="3624099"/>
            <a:ext cx="2320925" cy="869950"/>
          </p:xfrm>
          <a:graphic>
            <a:graphicData uri="http://schemas.openxmlformats.org/presentationml/2006/ole">
              <mc:AlternateContent xmlns:mc="http://schemas.openxmlformats.org/markup-compatibility/2006">
                <mc:Choice xmlns:v="urn:schemas-microsoft-com:vml" Requires="v">
                  <p:oleObj spid="_x0000_s24582" name="Equation" r:id="rId11" imgW="1193760" imgH="431640" progId="Equation.3">
                    <p:embed/>
                  </p:oleObj>
                </mc:Choice>
                <mc:Fallback>
                  <p:oleObj name="Equation" r:id="rId11" imgW="1193760" imgH="431640" progId="Equation.3">
                    <p:embed/>
                    <p:pic>
                      <p:nvPicPr>
                        <p:cNvPr id="21" name="Object 20"/>
                        <p:cNvPicPr/>
                        <p:nvPr/>
                      </p:nvPicPr>
                      <p:blipFill>
                        <a:blip r:embed="rId12"/>
                        <a:stretch>
                          <a:fillRect/>
                        </a:stretch>
                      </p:blipFill>
                      <p:spPr>
                        <a:xfrm>
                          <a:off x="6629337" y="3624099"/>
                          <a:ext cx="2320925" cy="869950"/>
                        </a:xfrm>
                        <a:prstGeom prst="rect">
                          <a:avLst/>
                        </a:prstGeom>
                      </p:spPr>
                    </p:pic>
                  </p:oleObj>
                </mc:Fallback>
              </mc:AlternateContent>
            </a:graphicData>
          </a:graphic>
        </p:graphicFrame>
      </p:grpSp>
      <p:grpSp>
        <p:nvGrpSpPr>
          <p:cNvPr id="13" name="Group 12">
            <a:extLst>
              <a:ext uri="{FF2B5EF4-FFF2-40B4-BE49-F238E27FC236}">
                <a16:creationId xmlns:a16="http://schemas.microsoft.com/office/drawing/2014/main" id="{CC133C06-8AA6-476A-AE5E-8B9E3AD003B6}"/>
              </a:ext>
            </a:extLst>
          </p:cNvPr>
          <p:cNvGrpSpPr/>
          <p:nvPr/>
        </p:nvGrpSpPr>
        <p:grpSpPr>
          <a:xfrm>
            <a:off x="2071688" y="4696455"/>
            <a:ext cx="7757937" cy="1750010"/>
            <a:chOff x="2071688" y="4696455"/>
            <a:chExt cx="7757937" cy="1750010"/>
          </a:xfrm>
        </p:grpSpPr>
        <p:grpSp>
          <p:nvGrpSpPr>
            <p:cNvPr id="14" name="Group 13">
              <a:extLst>
                <a:ext uri="{FF2B5EF4-FFF2-40B4-BE49-F238E27FC236}">
                  <a16:creationId xmlns:a16="http://schemas.microsoft.com/office/drawing/2014/main" id="{FFD4D7F5-E35F-450A-8617-9EF0E11BF544}"/>
                </a:ext>
              </a:extLst>
            </p:cNvPr>
            <p:cNvGrpSpPr/>
            <p:nvPr/>
          </p:nvGrpSpPr>
          <p:grpSpPr>
            <a:xfrm>
              <a:off x="2071688" y="4696455"/>
              <a:ext cx="7494998" cy="1750010"/>
              <a:chOff x="2071689" y="4685139"/>
              <a:chExt cx="7494998" cy="1750010"/>
            </a:xfrm>
          </p:grpSpPr>
          <p:grpSp>
            <p:nvGrpSpPr>
              <p:cNvPr id="8" name="Group 7">
                <a:extLst>
                  <a:ext uri="{FF2B5EF4-FFF2-40B4-BE49-F238E27FC236}">
                    <a16:creationId xmlns:a16="http://schemas.microsoft.com/office/drawing/2014/main" id="{D89D4F2A-D30D-4C4E-8F5D-25AFE0662C7E}"/>
                  </a:ext>
                </a:extLst>
              </p:cNvPr>
              <p:cNvGrpSpPr/>
              <p:nvPr/>
            </p:nvGrpSpPr>
            <p:grpSpPr>
              <a:xfrm>
                <a:off x="2071689" y="4926750"/>
                <a:ext cx="7494998" cy="1215127"/>
                <a:chOff x="2071689" y="4926750"/>
                <a:chExt cx="7494998" cy="1215127"/>
              </a:xfrm>
            </p:grpSpPr>
            <p:sp>
              <p:nvSpPr>
                <p:cNvPr id="24" name="TextBox 23"/>
                <p:cNvSpPr txBox="1"/>
                <p:nvPr/>
              </p:nvSpPr>
              <p:spPr>
                <a:xfrm>
                  <a:off x="2071689" y="5062791"/>
                  <a:ext cx="1512443" cy="523220"/>
                </a:xfrm>
                <a:prstGeom prst="rect">
                  <a:avLst/>
                </a:prstGeom>
                <a:noFill/>
              </p:spPr>
              <p:txBody>
                <a:bodyPr wrap="square" rtlCol="0">
                  <a:spAutoFit/>
                </a:bodyPr>
                <a:lstStyle/>
                <a:p>
                  <a:pPr>
                    <a:spcAft>
                      <a:spcPts val="1800"/>
                    </a:spcAft>
                  </a:pPr>
                  <a:r>
                    <a:rPr lang="en-US" sz="2800" dirty="0"/>
                    <a:t>So:</a:t>
                  </a:r>
                </a:p>
              </p:txBody>
            </p:sp>
            <p:graphicFrame>
              <p:nvGraphicFramePr>
                <p:cNvPr id="25" name="Object 24"/>
                <p:cNvGraphicFramePr>
                  <a:graphicFrameLocks noChangeAspect="1"/>
                </p:cNvGraphicFramePr>
                <p:nvPr>
                  <p:extLst>
                    <p:ext uri="{D42A27DB-BD31-4B8C-83A1-F6EECF244321}">
                      <p14:modId xmlns:p14="http://schemas.microsoft.com/office/powerpoint/2010/main" val="589621586"/>
                    </p:ext>
                  </p:extLst>
                </p:nvPr>
              </p:nvGraphicFramePr>
              <p:xfrm>
                <a:off x="2728691" y="4972396"/>
                <a:ext cx="2593975" cy="895350"/>
              </p:xfrm>
              <a:graphic>
                <a:graphicData uri="http://schemas.openxmlformats.org/presentationml/2006/ole">
                  <mc:AlternateContent xmlns:mc="http://schemas.openxmlformats.org/markup-compatibility/2006">
                    <mc:Choice xmlns:v="urn:schemas-microsoft-com:vml" Requires="v">
                      <p:oleObj spid="_x0000_s24583" name="Equation" r:id="rId13" imgW="1333440" imgH="444240" progId="Equation.3">
                        <p:embed/>
                      </p:oleObj>
                    </mc:Choice>
                    <mc:Fallback>
                      <p:oleObj name="Equation" r:id="rId13" imgW="1333440" imgH="444240" progId="Equation.3">
                        <p:embed/>
                        <p:pic>
                          <p:nvPicPr>
                            <p:cNvPr id="25" name="Object 24"/>
                            <p:cNvPicPr/>
                            <p:nvPr/>
                          </p:nvPicPr>
                          <p:blipFill>
                            <a:blip r:embed="rId14"/>
                            <a:stretch>
                              <a:fillRect/>
                            </a:stretch>
                          </p:blipFill>
                          <p:spPr>
                            <a:xfrm>
                              <a:off x="2728691" y="4972396"/>
                              <a:ext cx="2593975" cy="895350"/>
                            </a:xfrm>
                            <a:prstGeom prst="rect">
                              <a:avLst/>
                            </a:prstGeom>
                          </p:spPr>
                        </p:pic>
                      </p:oleObj>
                    </mc:Fallback>
                  </mc:AlternateContent>
                </a:graphicData>
              </a:graphic>
            </p:graphicFrame>
            <p:pic>
              <p:nvPicPr>
                <p:cNvPr id="63502" name="Picture 14" descr="Image result for t distribution"/>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991956" y="4926750"/>
                  <a:ext cx="3574731" cy="1215127"/>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TextBox 25"/>
              <p:cNvSpPr txBox="1"/>
              <p:nvPr/>
            </p:nvSpPr>
            <p:spPr>
              <a:xfrm>
                <a:off x="7851791" y="4685139"/>
                <a:ext cx="1512443" cy="461665"/>
              </a:xfrm>
              <a:prstGeom prst="rect">
                <a:avLst/>
              </a:prstGeom>
              <a:noFill/>
            </p:spPr>
            <p:txBody>
              <a:bodyPr wrap="square" rtlCol="0">
                <a:spAutoFit/>
              </a:bodyPr>
              <a:lstStyle/>
              <a:p>
                <a:pPr>
                  <a:spcAft>
                    <a:spcPts val="1800"/>
                  </a:spcAft>
                </a:pPr>
                <a:r>
                  <a:rPr lang="en-US" sz="2400" dirty="0"/>
                  <a:t>t(28)</a:t>
                </a:r>
              </a:p>
            </p:txBody>
          </p:sp>
          <p:cxnSp>
            <p:nvCxnSpPr>
              <p:cNvPr id="7" name="Straight Connector 6"/>
              <p:cNvCxnSpPr/>
              <p:nvPr/>
            </p:nvCxnSpPr>
            <p:spPr>
              <a:xfrm flipV="1">
                <a:off x="6795230" y="5420072"/>
                <a:ext cx="0" cy="6149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8708010" y="5420071"/>
                <a:ext cx="0" cy="6149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8708011" y="5420071"/>
                <a:ext cx="756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5991956" y="5406390"/>
                <a:ext cx="803275" cy="136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966650" y="5013120"/>
                <a:ext cx="828580" cy="400110"/>
              </a:xfrm>
              <a:prstGeom prst="rect">
                <a:avLst/>
              </a:prstGeom>
              <a:noFill/>
            </p:spPr>
            <p:txBody>
              <a:bodyPr wrap="square" rtlCol="0">
                <a:spAutoFit/>
              </a:bodyPr>
              <a:lstStyle/>
              <a:p>
                <a:r>
                  <a:rPr lang="en-US" sz="2000" dirty="0"/>
                  <a:t>reject</a:t>
                </a:r>
              </a:p>
            </p:txBody>
          </p:sp>
          <p:sp>
            <p:nvSpPr>
              <p:cNvPr id="32" name="TextBox 31"/>
              <p:cNvSpPr txBox="1"/>
              <p:nvPr/>
            </p:nvSpPr>
            <p:spPr>
              <a:xfrm>
                <a:off x="8690530" y="5013120"/>
                <a:ext cx="828580" cy="400110"/>
              </a:xfrm>
              <a:prstGeom prst="rect">
                <a:avLst/>
              </a:prstGeom>
              <a:noFill/>
            </p:spPr>
            <p:txBody>
              <a:bodyPr wrap="square" rtlCol="0">
                <a:spAutoFit/>
              </a:bodyPr>
              <a:lstStyle/>
              <a:p>
                <a:r>
                  <a:rPr lang="en-US" sz="2000" dirty="0"/>
                  <a:t>reject</a:t>
                </a:r>
              </a:p>
            </p:txBody>
          </p:sp>
          <p:cxnSp>
            <p:nvCxnSpPr>
              <p:cNvPr id="34" name="Straight Arrow Connector 33"/>
              <p:cNvCxnSpPr/>
              <p:nvPr/>
            </p:nvCxnSpPr>
            <p:spPr>
              <a:xfrm flipH="1">
                <a:off x="8783325" y="5820182"/>
                <a:ext cx="385441" cy="1744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751322" y="5514794"/>
                <a:ext cx="828580" cy="400110"/>
              </a:xfrm>
              <a:prstGeom prst="rect">
                <a:avLst/>
              </a:prstGeom>
              <a:noFill/>
            </p:spPr>
            <p:txBody>
              <a:bodyPr wrap="square" rtlCol="0">
                <a:spAutoFit/>
              </a:bodyPr>
              <a:lstStyle/>
              <a:p>
                <a:r>
                  <a:rPr lang="en-US" sz="2000" dirty="0"/>
                  <a:t>.005</a:t>
                </a:r>
              </a:p>
            </p:txBody>
          </p:sp>
          <p:cxnSp>
            <p:nvCxnSpPr>
              <p:cNvPr id="38" name="Straight Arrow Connector 37"/>
              <p:cNvCxnSpPr>
                <a:stCxn id="37" idx="2"/>
              </p:cNvCxnSpPr>
              <p:nvPr/>
            </p:nvCxnSpPr>
            <p:spPr>
              <a:xfrm>
                <a:off x="6165613" y="5914905"/>
                <a:ext cx="554305" cy="572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393592" y="6035039"/>
                <a:ext cx="893318" cy="400110"/>
              </a:xfrm>
              <a:prstGeom prst="rect">
                <a:avLst/>
              </a:prstGeom>
              <a:noFill/>
            </p:spPr>
            <p:txBody>
              <a:bodyPr wrap="square" rtlCol="0">
                <a:spAutoFit/>
              </a:bodyPr>
              <a:lstStyle/>
              <a:p>
                <a:r>
                  <a:rPr lang="en-US" sz="2000" dirty="0"/>
                  <a:t>-2.763</a:t>
                </a:r>
              </a:p>
            </p:txBody>
          </p:sp>
          <p:sp>
            <p:nvSpPr>
              <p:cNvPr id="41" name="TextBox 40"/>
              <p:cNvSpPr txBox="1"/>
              <p:nvPr/>
            </p:nvSpPr>
            <p:spPr>
              <a:xfrm>
                <a:off x="8308641" y="6014138"/>
                <a:ext cx="893318" cy="400110"/>
              </a:xfrm>
              <a:prstGeom prst="rect">
                <a:avLst/>
              </a:prstGeom>
              <a:noFill/>
            </p:spPr>
            <p:txBody>
              <a:bodyPr wrap="square" rtlCol="0">
                <a:spAutoFit/>
              </a:bodyPr>
              <a:lstStyle/>
              <a:p>
                <a:r>
                  <a:rPr lang="en-US" sz="2000" dirty="0"/>
                  <a:t>2.763</a:t>
                </a:r>
              </a:p>
            </p:txBody>
          </p:sp>
        </p:grpSp>
        <p:sp>
          <p:nvSpPr>
            <p:cNvPr id="33" name="TextBox 32"/>
            <p:cNvSpPr txBox="1"/>
            <p:nvPr/>
          </p:nvSpPr>
          <p:spPr>
            <a:xfrm>
              <a:off x="9001045" y="5512859"/>
              <a:ext cx="828580" cy="400110"/>
            </a:xfrm>
            <a:prstGeom prst="rect">
              <a:avLst/>
            </a:prstGeom>
            <a:noFill/>
          </p:spPr>
          <p:txBody>
            <a:bodyPr wrap="square" rtlCol="0">
              <a:spAutoFit/>
            </a:bodyPr>
            <a:lstStyle/>
            <a:p>
              <a:r>
                <a:rPr lang="en-US" sz="2000" dirty="0"/>
                <a:t>.005</a:t>
              </a:r>
            </a:p>
          </p:txBody>
        </p:sp>
      </p:grpSp>
      <p:grpSp>
        <p:nvGrpSpPr>
          <p:cNvPr id="50" name="Group 49"/>
          <p:cNvGrpSpPr/>
          <p:nvPr/>
        </p:nvGrpSpPr>
        <p:grpSpPr>
          <a:xfrm>
            <a:off x="3328800" y="5013120"/>
            <a:ext cx="6190310" cy="1643712"/>
            <a:chOff x="1804800" y="5013120"/>
            <a:chExt cx="6190310" cy="1643712"/>
          </a:xfrm>
        </p:grpSpPr>
        <p:sp>
          <p:nvSpPr>
            <p:cNvPr id="39" name="Oval 38"/>
            <p:cNvSpPr/>
            <p:nvPr/>
          </p:nvSpPr>
          <p:spPr>
            <a:xfrm>
              <a:off x="2979764" y="5013120"/>
              <a:ext cx="905256" cy="65012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a:stCxn id="39" idx="4"/>
            </p:cNvCxnSpPr>
            <p:nvPr/>
          </p:nvCxnSpPr>
          <p:spPr>
            <a:xfrm>
              <a:off x="3432392" y="5663243"/>
              <a:ext cx="0" cy="99358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432392" y="6656832"/>
              <a:ext cx="456271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7995110" y="6035039"/>
              <a:ext cx="0" cy="62179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804800" y="6110329"/>
              <a:ext cx="2145374" cy="523220"/>
            </a:xfrm>
            <a:prstGeom prst="rect">
              <a:avLst/>
            </a:prstGeom>
            <a:noFill/>
          </p:spPr>
          <p:txBody>
            <a:bodyPr wrap="square" rtlCol="0">
              <a:spAutoFit/>
            </a:bodyPr>
            <a:lstStyle/>
            <a:p>
              <a:pPr>
                <a:spcAft>
                  <a:spcPts val="1800"/>
                </a:spcAft>
              </a:pPr>
              <a:r>
                <a:rPr lang="en-US" sz="2800" dirty="0">
                  <a:solidFill>
                    <a:srgbClr val="FF0000"/>
                  </a:solidFill>
                </a:rPr>
                <a:t>Reject H</a:t>
              </a:r>
              <a:r>
                <a:rPr lang="en-US" sz="2800" baseline="-25000" dirty="0">
                  <a:solidFill>
                    <a:srgbClr val="FF0000"/>
                  </a:solidFill>
                </a:rPr>
                <a:t>0</a:t>
              </a:r>
            </a:p>
          </p:txBody>
        </p:sp>
      </p:grpSp>
    </p:spTree>
    <p:extLst>
      <p:ext uri="{BB962C8B-B14F-4D97-AF65-F5344CB8AC3E}">
        <p14:creationId xmlns:p14="http://schemas.microsoft.com/office/powerpoint/2010/main" val="4058213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562365" y="1323398"/>
            <a:ext cx="3470148" cy="1800493"/>
          </a:xfrm>
          <a:prstGeom prst="rect">
            <a:avLst/>
          </a:prstGeom>
          <a:noFill/>
        </p:spPr>
        <p:txBody>
          <a:bodyPr wrap="square" rtlCol="0">
            <a:spAutoFit/>
          </a:bodyPr>
          <a:lstStyle/>
          <a:p>
            <a:pPr>
              <a:spcAft>
                <a:spcPts val="1800"/>
              </a:spcAft>
            </a:pPr>
            <a:r>
              <a:rPr lang="en-US" sz="3200" dirty="0"/>
              <a:t>How do we test:</a:t>
            </a:r>
          </a:p>
          <a:p>
            <a:r>
              <a:rPr lang="en-US" sz="3200" dirty="0"/>
              <a:t>H</a:t>
            </a:r>
            <a:r>
              <a:rPr lang="en-US" sz="3200" baseline="-25000" dirty="0"/>
              <a:t>0</a:t>
            </a:r>
            <a:r>
              <a:rPr lang="en-US" sz="3200" dirty="0"/>
              <a:t>: </a:t>
            </a:r>
            <a:r>
              <a:rPr lang="el-GR" sz="3200" dirty="0"/>
              <a:t>τ</a:t>
            </a:r>
            <a:r>
              <a:rPr lang="en-US" sz="3200" baseline="-25000" dirty="0"/>
              <a:t>1</a:t>
            </a:r>
            <a:r>
              <a:rPr lang="en-US" sz="3200" dirty="0"/>
              <a:t> = </a:t>
            </a:r>
            <a:r>
              <a:rPr lang="el-GR" sz="3200" dirty="0"/>
              <a:t>τ</a:t>
            </a:r>
            <a:r>
              <a:rPr lang="en-US" sz="3200" baseline="-25000" dirty="0"/>
              <a:t>2</a:t>
            </a:r>
            <a:r>
              <a:rPr lang="en-US" sz="3200" dirty="0"/>
              <a:t> = … </a:t>
            </a:r>
            <a:r>
              <a:rPr lang="el-GR" sz="3200" dirty="0"/>
              <a:t>τ</a:t>
            </a:r>
            <a:r>
              <a:rPr lang="en-US" sz="3200" baseline="-25000" dirty="0"/>
              <a:t>p</a:t>
            </a:r>
            <a:endParaRPr lang="en-US" sz="3200" dirty="0"/>
          </a:p>
          <a:p>
            <a:r>
              <a:rPr lang="en-US" sz="3200" dirty="0"/>
              <a:t>H</a:t>
            </a:r>
            <a:r>
              <a:rPr lang="en-US" sz="3200" baseline="-25000" dirty="0"/>
              <a:t>1</a:t>
            </a:r>
            <a:r>
              <a:rPr lang="en-US" sz="3200" dirty="0"/>
              <a:t>: not H</a:t>
            </a:r>
            <a:r>
              <a:rPr lang="en-US" sz="3200" baseline="-25000" dirty="0"/>
              <a:t>0</a:t>
            </a:r>
            <a:endParaRPr lang="en-US" sz="3200" dirty="0"/>
          </a:p>
        </p:txBody>
      </p:sp>
      <p:grpSp>
        <p:nvGrpSpPr>
          <p:cNvPr id="22" name="Group 21"/>
          <p:cNvGrpSpPr/>
          <p:nvPr/>
        </p:nvGrpSpPr>
        <p:grpSpPr>
          <a:xfrm>
            <a:off x="7069074" y="301753"/>
            <a:ext cx="3276600" cy="3928659"/>
            <a:chOff x="5545074" y="301752"/>
            <a:chExt cx="3276600" cy="3928659"/>
          </a:xfrm>
        </p:grpSpPr>
        <p:grpSp>
          <p:nvGrpSpPr>
            <p:cNvPr id="15" name="Group 14"/>
            <p:cNvGrpSpPr/>
            <p:nvPr/>
          </p:nvGrpSpPr>
          <p:grpSpPr>
            <a:xfrm>
              <a:off x="5545074" y="301752"/>
              <a:ext cx="2532634" cy="3305754"/>
              <a:chOff x="6331458" y="301752"/>
              <a:chExt cx="2532634" cy="3305754"/>
            </a:xfrm>
          </p:grpSpPr>
          <p:graphicFrame>
            <p:nvGraphicFramePr>
              <p:cNvPr id="3" name="Object 2"/>
              <p:cNvGraphicFramePr>
                <a:graphicFrameLocks noChangeAspect="1"/>
              </p:cNvGraphicFramePr>
              <p:nvPr>
                <p:extLst>
                  <p:ext uri="{D42A27DB-BD31-4B8C-83A1-F6EECF244321}">
                    <p14:modId xmlns:p14="http://schemas.microsoft.com/office/powerpoint/2010/main" val="2486080336"/>
                  </p:ext>
                </p:extLst>
              </p:nvPr>
            </p:nvGraphicFramePr>
            <p:xfrm>
              <a:off x="6331458" y="301752"/>
              <a:ext cx="2532634" cy="3305754"/>
            </p:xfrm>
            <a:graphic>
              <a:graphicData uri="http://schemas.openxmlformats.org/presentationml/2006/ole">
                <mc:AlternateContent xmlns:mc="http://schemas.openxmlformats.org/markup-compatibility/2006">
                  <mc:Choice xmlns:v="urn:schemas-microsoft-com:vml" Requires="v">
                    <p:oleObj spid="_x0000_s1026" name="Equation" r:id="rId3" imgW="1206360" imgH="1574640" progId="Equation.3">
                      <p:embed/>
                    </p:oleObj>
                  </mc:Choice>
                  <mc:Fallback>
                    <p:oleObj name="Equation" r:id="rId3" imgW="1206360" imgH="1574640" progId="Equation.3">
                      <p:embed/>
                      <p:pic>
                        <p:nvPicPr>
                          <p:cNvPr id="3" name="Object 2"/>
                          <p:cNvPicPr/>
                          <p:nvPr/>
                        </p:nvPicPr>
                        <p:blipFill>
                          <a:blip r:embed="rId4"/>
                          <a:stretch>
                            <a:fillRect/>
                          </a:stretch>
                        </p:blipFill>
                        <p:spPr>
                          <a:xfrm>
                            <a:off x="6331458" y="301752"/>
                            <a:ext cx="2532634" cy="3305754"/>
                          </a:xfrm>
                          <a:prstGeom prst="rect">
                            <a:avLst/>
                          </a:prstGeom>
                        </p:spPr>
                      </p:pic>
                    </p:oleObj>
                  </mc:Fallback>
                </mc:AlternateContent>
              </a:graphicData>
            </a:graphic>
          </p:graphicFrame>
          <p:cxnSp>
            <p:nvCxnSpPr>
              <p:cNvPr id="5" name="Straight Connector 4"/>
              <p:cNvCxnSpPr/>
              <p:nvPr/>
            </p:nvCxnSpPr>
            <p:spPr>
              <a:xfrm>
                <a:off x="6331458" y="768096"/>
                <a:ext cx="2532634" cy="9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331458" y="2895600"/>
                <a:ext cx="2532634" cy="91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16" name="Object 15"/>
            <p:cNvGraphicFramePr>
              <a:graphicFrameLocks noChangeAspect="1"/>
            </p:cNvGraphicFramePr>
            <p:nvPr>
              <p:extLst>
                <p:ext uri="{D42A27DB-BD31-4B8C-83A1-F6EECF244321}">
                  <p14:modId xmlns:p14="http://schemas.microsoft.com/office/powerpoint/2010/main" val="1217307567"/>
                </p:ext>
              </p:extLst>
            </p:nvPr>
          </p:nvGraphicFramePr>
          <p:xfrm>
            <a:off x="8309610" y="3123890"/>
            <a:ext cx="512064" cy="483616"/>
          </p:xfrm>
          <a:graphic>
            <a:graphicData uri="http://schemas.openxmlformats.org/presentationml/2006/ole">
              <mc:AlternateContent xmlns:mc="http://schemas.openxmlformats.org/markup-compatibility/2006">
                <mc:Choice xmlns:v="urn:schemas-microsoft-com:vml" Requires="v">
                  <p:oleObj spid="_x0000_s1027" name="Equation" r:id="rId5" imgW="228600" imgH="215640" progId="Equation.3">
                    <p:embed/>
                  </p:oleObj>
                </mc:Choice>
                <mc:Fallback>
                  <p:oleObj name="Equation" r:id="rId5" imgW="228600" imgH="215640" progId="Equation.3">
                    <p:embed/>
                    <p:pic>
                      <p:nvPicPr>
                        <p:cNvPr id="16" name="Object 15"/>
                        <p:cNvPicPr/>
                        <p:nvPr/>
                      </p:nvPicPr>
                      <p:blipFill>
                        <a:blip r:embed="rId6"/>
                        <a:stretch>
                          <a:fillRect/>
                        </a:stretch>
                      </p:blipFill>
                      <p:spPr>
                        <a:xfrm>
                          <a:off x="8309610" y="3123890"/>
                          <a:ext cx="512064" cy="483616"/>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2983274287"/>
                </p:ext>
              </p:extLst>
            </p:nvPr>
          </p:nvGraphicFramePr>
          <p:xfrm>
            <a:off x="5545074" y="3607506"/>
            <a:ext cx="2429330" cy="622905"/>
          </p:xfrm>
          <a:graphic>
            <a:graphicData uri="http://schemas.openxmlformats.org/presentationml/2006/ole">
              <mc:AlternateContent xmlns:mc="http://schemas.openxmlformats.org/markup-compatibility/2006">
                <mc:Choice xmlns:v="urn:schemas-microsoft-com:vml" Requires="v">
                  <p:oleObj spid="_x0000_s1028" name="Equation" r:id="rId7" imgW="990360" imgH="253800" progId="Equation.3">
                    <p:embed/>
                  </p:oleObj>
                </mc:Choice>
                <mc:Fallback>
                  <p:oleObj name="Equation" r:id="rId7" imgW="990360" imgH="253800" progId="Equation.3">
                    <p:embed/>
                    <p:pic>
                      <p:nvPicPr>
                        <p:cNvPr id="17" name="Object 16"/>
                        <p:cNvPicPr/>
                        <p:nvPr/>
                      </p:nvPicPr>
                      <p:blipFill>
                        <a:blip r:embed="rId8"/>
                        <a:stretch>
                          <a:fillRect/>
                        </a:stretch>
                      </p:blipFill>
                      <p:spPr>
                        <a:xfrm>
                          <a:off x="5545074" y="3607506"/>
                          <a:ext cx="2429330" cy="622905"/>
                        </a:xfrm>
                        <a:prstGeom prst="rect">
                          <a:avLst/>
                        </a:prstGeom>
                      </p:spPr>
                    </p:pic>
                  </p:oleObj>
                </mc:Fallback>
              </mc:AlternateContent>
            </a:graphicData>
          </a:graphic>
        </p:graphicFrame>
        <p:cxnSp>
          <p:nvCxnSpPr>
            <p:cNvPr id="19" name="Straight Connector 18"/>
            <p:cNvCxnSpPr/>
            <p:nvPr/>
          </p:nvCxnSpPr>
          <p:spPr>
            <a:xfrm flipH="1">
              <a:off x="8124825" y="2904744"/>
              <a:ext cx="7620" cy="7027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060055" y="2904744"/>
              <a:ext cx="74676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Rectangle 3"/>
          <p:cNvSpPr txBox="1">
            <a:spLocks noChangeArrowheads="1"/>
          </p:cNvSpPr>
          <p:nvPr/>
        </p:nvSpPr>
        <p:spPr>
          <a:xfrm>
            <a:off x="432817" y="352422"/>
            <a:ext cx="5312664" cy="1793066"/>
          </a:xfrm>
          <a:prstGeom prst="rect">
            <a:avLst/>
          </a:prstGeom>
          <a:effectLst>
            <a:outerShdw dist="50800" sx="1000" sy="1000" algn="ctr" rotWithShape="0">
              <a:srgbClr val="FFFF99"/>
            </a:outerShdw>
          </a:effectLst>
        </p:spPr>
        <p:txBody>
          <a:bodyPr vert="horz">
            <a:noAutofit/>
            <a:scene3d>
              <a:camera prst="orthographicFront"/>
              <a:lightRig rig="threePt" dir="t">
                <a:rot lat="0" lon="0" rev="17220000"/>
              </a:lightRig>
            </a:scene3d>
            <a:sp3d>
              <a:bevelT w="38100" h="38100"/>
            </a:sp3d>
          </a:bodyPr>
          <a:lstStyle/>
          <a:p>
            <a:pPr algn="ctr">
              <a:spcBef>
                <a:spcPct val="20000"/>
              </a:spcBef>
              <a:buClr>
                <a:prstClr val="white">
                  <a:shade val="95000"/>
                </a:prstClr>
              </a:buClr>
              <a:buSzPct val="65000"/>
              <a:defRPr/>
            </a:pPr>
            <a:r>
              <a:rPr lang="en-US" sz="4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One-Way ANOVA</a:t>
            </a:r>
          </a:p>
        </p:txBody>
      </p:sp>
      <p:grpSp>
        <p:nvGrpSpPr>
          <p:cNvPr id="2" name="Group 1">
            <a:extLst>
              <a:ext uri="{FF2B5EF4-FFF2-40B4-BE49-F238E27FC236}">
                <a16:creationId xmlns:a16="http://schemas.microsoft.com/office/drawing/2014/main" id="{3F2CE4BF-49E1-4FDE-B440-AE59E7511BC7}"/>
              </a:ext>
            </a:extLst>
          </p:cNvPr>
          <p:cNvGrpSpPr/>
          <p:nvPr/>
        </p:nvGrpSpPr>
        <p:grpSpPr>
          <a:xfrm>
            <a:off x="1225259" y="4788898"/>
            <a:ext cx="10023944" cy="1195269"/>
            <a:chOff x="1225259" y="4788898"/>
            <a:chExt cx="10023944" cy="1195269"/>
          </a:xfrm>
        </p:grpSpPr>
        <p:grpSp>
          <p:nvGrpSpPr>
            <p:cNvPr id="26" name="Group 25"/>
            <p:cNvGrpSpPr/>
            <p:nvPr/>
          </p:nvGrpSpPr>
          <p:grpSpPr>
            <a:xfrm>
              <a:off x="1225259" y="4788898"/>
              <a:ext cx="5843815" cy="1195269"/>
              <a:chOff x="915924" y="4933171"/>
              <a:chExt cx="5843815" cy="1195269"/>
            </a:xfrm>
          </p:grpSpPr>
          <p:sp>
            <p:nvSpPr>
              <p:cNvPr id="24" name="TextBox 23"/>
              <p:cNvSpPr txBox="1"/>
              <p:nvPr/>
            </p:nvSpPr>
            <p:spPr>
              <a:xfrm>
                <a:off x="915924" y="5238419"/>
                <a:ext cx="4396740" cy="584775"/>
              </a:xfrm>
              <a:prstGeom prst="rect">
                <a:avLst/>
              </a:prstGeom>
              <a:noFill/>
            </p:spPr>
            <p:txBody>
              <a:bodyPr wrap="square" rtlCol="0">
                <a:spAutoFit/>
              </a:bodyPr>
              <a:lstStyle/>
              <a:p>
                <a:pPr>
                  <a:spcAft>
                    <a:spcPts val="1800"/>
                  </a:spcAft>
                </a:pPr>
                <a:r>
                  <a:rPr lang="en-US" sz="3200" dirty="0"/>
                  <a:t>Rewrite hypotheses as:</a:t>
                </a:r>
              </a:p>
            </p:txBody>
          </p:sp>
          <mc:AlternateContent xmlns:mc="http://schemas.openxmlformats.org/markup-compatibility/2006" xmlns:a14="http://schemas.microsoft.com/office/drawing/2010/main">
            <mc:Choice Requires="a14">
              <p:graphicFrame>
                <p:nvGraphicFramePr>
                  <p:cNvPr id="25" name="Object 24"/>
                  <p:cNvGraphicFramePr>
                    <a:graphicFrameLocks noChangeAspect="1"/>
                  </p:cNvGraphicFramePr>
                  <p:nvPr>
                    <p:extLst>
                      <p:ext uri="{D42A27DB-BD31-4B8C-83A1-F6EECF244321}">
                        <p14:modId xmlns:p14="http://schemas.microsoft.com/office/powerpoint/2010/main" val="3172201701"/>
                      </p:ext>
                    </p:extLst>
                  </p:nvPr>
                </p:nvGraphicFramePr>
                <p:xfrm>
                  <a:off x="5029745" y="4933171"/>
                  <a:ext cx="1729994" cy="1195269"/>
                </p:xfrm>
                <a:graphic>
                  <a:graphicData uri="http://schemas.openxmlformats.org/presentationml/2006/ole">
                    <mc:AlternateContent>
                      <mc:Choice xmlns:v="urn:schemas-microsoft-com:vml" Requires="v">
                        <p:oleObj spid="_x0000_s1029" name="Equation" r:id="rId9" imgW="698400" imgH="482400" progId="Equation.3">
                          <p:embed/>
                        </p:oleObj>
                      </mc:Choice>
                      <mc:Fallback>
                        <p:oleObj name="Equation" r:id="rId9" imgW="698400" imgH="482400" progId="Equation.3">
                          <p:embed/>
                          <p:pic>
                            <p:nvPicPr>
                              <p:cNvPr id="25" name="Object 24"/>
                              <p:cNvPicPr/>
                              <p:nvPr/>
                            </p:nvPicPr>
                            <p:blipFill>
                              <a:blip r:embed="rId10"/>
                              <a:stretch>
                                <a:fillRect/>
                              </a:stretch>
                            </p:blipFill>
                            <p:spPr>
                              <a:xfrm>
                                <a:off x="5029745" y="4933171"/>
                                <a:ext cx="1729994" cy="1195269"/>
                              </a:xfrm>
                              <a:prstGeom prst="rect">
                                <a:avLst/>
                              </a:prstGeom>
                            </p:spPr>
                          </p:pic>
                        </p:oleObj>
                      </mc:Fallback>
                    </mc:AlternateContent>
                  </a:graphicData>
                </a:graphic>
              </p:graphicFrame>
            </mc:Choice>
            <mc:Fallback xmlns="">
              <p:graphicFrame>
                <p:nvGraphicFramePr>
                  <p:cNvPr id="25" name="Object 24"/>
                  <p:cNvGraphicFramePr>
                    <a:graphicFrameLocks noChangeAspect="1"/>
                  </p:cNvGraphicFramePr>
                  <p:nvPr>
                    <p:extLst>
                      <p:ext uri="{D42A27DB-BD31-4B8C-83A1-F6EECF244321}">
                        <p14:modId xmlns:p14="http://schemas.microsoft.com/office/powerpoint/2010/main" val="3172201701"/>
                      </p:ext>
                    </p:extLst>
                  </p:nvPr>
                </p:nvGraphicFramePr>
                <p:xfrm>
                  <a:off x="5029745" y="4933171"/>
                  <a:ext cx="1729994" cy="1195269"/>
                </p:xfrm>
                <a:graphic>
                  <a:graphicData uri="http://schemas.openxmlformats.org/presentationml/2006/ole">
                    <mc:AlternateContent>
                      <mc:Choice xmlns:v="urn:schemas-microsoft-com:vml" Requires="v">
                        <p:oleObj spid="_x0000_s1029" name="Equation" r:id="rId11" imgW="698400" imgH="482400" progId="Equation.3">
                          <p:embed/>
                        </p:oleObj>
                      </mc:Choice>
                      <mc:Fallback>
                        <p:oleObj name="Equation" r:id="rId11" imgW="698400" imgH="482400" progId="Equation.3">
                          <p:embed/>
                          <p:pic>
                            <p:nvPicPr>
                              <p:cNvPr id="25" name="Object 24"/>
                              <p:cNvPicPr/>
                              <p:nvPr/>
                            </p:nvPicPr>
                            <p:blipFill>
                              <a:blip r:embed="rId12"/>
                              <a:stretch>
                                <a:fillRect/>
                              </a:stretch>
                            </p:blipFill>
                            <p:spPr>
                              <a:xfrm>
                                <a:off x="5029745" y="4933171"/>
                                <a:ext cx="1729994" cy="1195269"/>
                              </a:xfrm>
                              <a:prstGeom prst="rect">
                                <a:avLst/>
                              </a:prstGeom>
                            </p:spPr>
                          </p:pic>
                        </p:oleObj>
                      </mc:Fallback>
                    </mc:AlternateContent>
                  </a:graphicData>
                </a:graphic>
              </p:graphicFrame>
            </mc:Fallback>
          </mc:AlternateContent>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F0027F1-B02F-4F29-85CE-5A15B698DE16}"/>
                    </a:ext>
                  </a:extLst>
                </p:cNvPr>
                <p:cNvSpPr txBox="1"/>
                <p:nvPr/>
              </p:nvSpPr>
              <p:spPr>
                <a:xfrm>
                  <a:off x="7918907" y="4827715"/>
                  <a:ext cx="3330296" cy="1154162"/>
                </a:xfrm>
                <a:prstGeom prst="rect">
                  <a:avLst/>
                </a:prstGeom>
                <a:noFill/>
              </p:spPr>
              <p:txBody>
                <a:bodyPr wrap="square" rtlCol="0">
                  <a:spAutoFit/>
                </a:bodyPr>
                <a:lstStyle/>
                <a:p>
                  <a:pPr algn="ctr">
                    <a:spcAft>
                      <a:spcPts val="600"/>
                    </a:spcAft>
                  </a:pPr>
                  <a:r>
                    <a:rPr lang="en-US" sz="3200" dirty="0"/>
                    <a:t>Find a statistic </a:t>
                  </a:r>
                </a:p>
                <a:p>
                  <a:pPr algn="ctr">
                    <a:spcAft>
                      <a:spcPts val="600"/>
                    </a:spcAft>
                  </a:pPr>
                  <a:r>
                    <a:rPr lang="en-US" sz="3200" dirty="0"/>
                    <a:t>that estimates </a:t>
                  </a:r>
                  <a14:m>
                    <m:oMath xmlns:m="http://schemas.openxmlformats.org/officeDocument/2006/math">
                      <m:sSubSup>
                        <m:sSubSupPr>
                          <m:ctrlPr>
                            <a:rPr lang="en-US" sz="3200" i="1" smtClean="0">
                              <a:latin typeface="Cambria Math" panose="02040503050406030204" pitchFamily="18" charset="0"/>
                            </a:rPr>
                          </m:ctrlPr>
                        </m:sSubSupPr>
                        <m:e>
                          <m:r>
                            <a:rPr lang="en-US" sz="3200" i="1" smtClean="0">
                              <a:latin typeface="Cambria Math" panose="02040503050406030204" pitchFamily="18" charset="0"/>
                              <a:ea typeface="Cambria Math" panose="02040503050406030204" pitchFamily="18" charset="0"/>
                            </a:rPr>
                            <m:t>𝜎</m:t>
                          </m:r>
                        </m:e>
                        <m:sub>
                          <m:r>
                            <a:rPr lang="en-US" sz="3200" i="1" smtClean="0">
                              <a:latin typeface="Cambria Math" panose="02040503050406030204" pitchFamily="18" charset="0"/>
                              <a:ea typeface="Cambria Math" panose="02040503050406030204" pitchFamily="18" charset="0"/>
                            </a:rPr>
                            <m:t>𝜏</m:t>
                          </m:r>
                        </m:sub>
                        <m:sup>
                          <m:r>
                            <a:rPr lang="en-US" sz="3200" b="0" i="1" smtClean="0">
                              <a:latin typeface="Cambria Math" panose="02040503050406030204" pitchFamily="18" charset="0"/>
                            </a:rPr>
                            <m:t>2</m:t>
                          </m:r>
                        </m:sup>
                      </m:sSubSup>
                    </m:oMath>
                  </a14:m>
                  <a:endParaRPr lang="en-US" sz="3200" dirty="0"/>
                </a:p>
              </p:txBody>
            </p:sp>
          </mc:Choice>
          <mc:Fallback xmlns="">
            <p:sp>
              <p:nvSpPr>
                <p:cNvPr id="18" name="TextBox 17">
                  <a:extLst>
                    <a:ext uri="{FF2B5EF4-FFF2-40B4-BE49-F238E27FC236}">
                      <a16:creationId xmlns:a16="http://schemas.microsoft.com/office/drawing/2014/main" id="{0F0027F1-B02F-4F29-85CE-5A15B698DE16}"/>
                    </a:ext>
                  </a:extLst>
                </p:cNvPr>
                <p:cNvSpPr txBox="1">
                  <a:spLocks noRot="1" noChangeAspect="1" noMove="1" noResize="1" noEditPoints="1" noAdjustHandles="1" noChangeArrowheads="1" noChangeShapeType="1" noTextEdit="1"/>
                </p:cNvSpPr>
                <p:nvPr/>
              </p:nvSpPr>
              <p:spPr>
                <a:xfrm>
                  <a:off x="7918907" y="4827715"/>
                  <a:ext cx="3330296" cy="1154162"/>
                </a:xfrm>
                <a:prstGeom prst="rect">
                  <a:avLst/>
                </a:prstGeom>
                <a:blipFill>
                  <a:blip r:embed="rId13"/>
                  <a:stretch>
                    <a:fillRect l="-1099" t="-6878" b="-16931"/>
                  </a:stretch>
                </a:blipFill>
              </p:spPr>
              <p:txBody>
                <a:bodyPr/>
                <a:lstStyle/>
                <a:p>
                  <a:r>
                    <a:rPr lang="en-US">
                      <a:noFill/>
                    </a:rPr>
                    <a:t> </a:t>
                  </a:r>
                </a:p>
              </p:txBody>
            </p:sp>
          </mc:Fallback>
        </mc:AlternateContent>
      </p:grpSp>
    </p:spTree>
    <p:extLst>
      <p:ext uri="{BB962C8B-B14F-4D97-AF65-F5344CB8AC3E}">
        <p14:creationId xmlns:p14="http://schemas.microsoft.com/office/powerpoint/2010/main" val="296643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8390382" y="392895"/>
            <a:ext cx="3276600" cy="3928659"/>
            <a:chOff x="5545074" y="301752"/>
            <a:chExt cx="3276600" cy="3928659"/>
          </a:xfrm>
        </p:grpSpPr>
        <p:grpSp>
          <p:nvGrpSpPr>
            <p:cNvPr id="15" name="Group 14"/>
            <p:cNvGrpSpPr/>
            <p:nvPr/>
          </p:nvGrpSpPr>
          <p:grpSpPr>
            <a:xfrm>
              <a:off x="5545074" y="301752"/>
              <a:ext cx="2532634" cy="3305754"/>
              <a:chOff x="6331458" y="301752"/>
              <a:chExt cx="2532634" cy="3305754"/>
            </a:xfrm>
          </p:grpSpPr>
          <p:graphicFrame>
            <p:nvGraphicFramePr>
              <p:cNvPr id="3" name="Object 2"/>
              <p:cNvGraphicFramePr>
                <a:graphicFrameLocks noChangeAspect="1"/>
              </p:cNvGraphicFramePr>
              <p:nvPr/>
            </p:nvGraphicFramePr>
            <p:xfrm>
              <a:off x="6331458" y="301752"/>
              <a:ext cx="2532634" cy="3305754"/>
            </p:xfrm>
            <a:graphic>
              <a:graphicData uri="http://schemas.openxmlformats.org/presentationml/2006/ole">
                <mc:AlternateContent xmlns:mc="http://schemas.openxmlformats.org/markup-compatibility/2006">
                  <mc:Choice xmlns:v="urn:schemas-microsoft-com:vml" Requires="v">
                    <p:oleObj spid="_x0000_s2050" name="Equation" r:id="rId3" imgW="1206360" imgH="1574640" progId="Equation.3">
                      <p:embed/>
                    </p:oleObj>
                  </mc:Choice>
                  <mc:Fallback>
                    <p:oleObj name="Equation" r:id="rId3" imgW="1206360" imgH="1574640" progId="Equation.3">
                      <p:embed/>
                      <p:pic>
                        <p:nvPicPr>
                          <p:cNvPr id="3" name="Object 2"/>
                          <p:cNvPicPr/>
                          <p:nvPr/>
                        </p:nvPicPr>
                        <p:blipFill>
                          <a:blip r:embed="rId4"/>
                          <a:stretch>
                            <a:fillRect/>
                          </a:stretch>
                        </p:blipFill>
                        <p:spPr>
                          <a:xfrm>
                            <a:off x="6331458" y="301752"/>
                            <a:ext cx="2532634" cy="3305754"/>
                          </a:xfrm>
                          <a:prstGeom prst="rect">
                            <a:avLst/>
                          </a:prstGeom>
                        </p:spPr>
                      </p:pic>
                    </p:oleObj>
                  </mc:Fallback>
                </mc:AlternateContent>
              </a:graphicData>
            </a:graphic>
          </p:graphicFrame>
          <p:cxnSp>
            <p:nvCxnSpPr>
              <p:cNvPr id="5" name="Straight Connector 4"/>
              <p:cNvCxnSpPr/>
              <p:nvPr/>
            </p:nvCxnSpPr>
            <p:spPr>
              <a:xfrm>
                <a:off x="6331458" y="768096"/>
                <a:ext cx="2532634" cy="9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331458" y="2895600"/>
                <a:ext cx="2532634" cy="91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16" name="Object 15"/>
            <p:cNvGraphicFramePr>
              <a:graphicFrameLocks noChangeAspect="1"/>
            </p:cNvGraphicFramePr>
            <p:nvPr/>
          </p:nvGraphicFramePr>
          <p:xfrm>
            <a:off x="8309610" y="3123890"/>
            <a:ext cx="512064" cy="483616"/>
          </p:xfrm>
          <a:graphic>
            <a:graphicData uri="http://schemas.openxmlformats.org/presentationml/2006/ole">
              <mc:AlternateContent xmlns:mc="http://schemas.openxmlformats.org/markup-compatibility/2006">
                <mc:Choice xmlns:v="urn:schemas-microsoft-com:vml" Requires="v">
                  <p:oleObj spid="_x0000_s2051" name="Equation" r:id="rId5" imgW="228600" imgH="215640" progId="Equation.3">
                    <p:embed/>
                  </p:oleObj>
                </mc:Choice>
                <mc:Fallback>
                  <p:oleObj name="Equation" r:id="rId5" imgW="228600" imgH="215640" progId="Equation.3">
                    <p:embed/>
                    <p:pic>
                      <p:nvPicPr>
                        <p:cNvPr id="16" name="Object 15"/>
                        <p:cNvPicPr/>
                        <p:nvPr/>
                      </p:nvPicPr>
                      <p:blipFill>
                        <a:blip r:embed="rId6"/>
                        <a:stretch>
                          <a:fillRect/>
                        </a:stretch>
                      </p:blipFill>
                      <p:spPr>
                        <a:xfrm>
                          <a:off x="8309610" y="3123890"/>
                          <a:ext cx="512064" cy="483616"/>
                        </a:xfrm>
                        <a:prstGeom prst="rect">
                          <a:avLst/>
                        </a:prstGeom>
                      </p:spPr>
                    </p:pic>
                  </p:oleObj>
                </mc:Fallback>
              </mc:AlternateContent>
            </a:graphicData>
          </a:graphic>
        </p:graphicFrame>
        <p:graphicFrame>
          <p:nvGraphicFramePr>
            <p:cNvPr id="17" name="Object 16"/>
            <p:cNvGraphicFramePr>
              <a:graphicFrameLocks noChangeAspect="1"/>
            </p:cNvGraphicFramePr>
            <p:nvPr/>
          </p:nvGraphicFramePr>
          <p:xfrm>
            <a:off x="5545074" y="3607506"/>
            <a:ext cx="2429330" cy="622905"/>
          </p:xfrm>
          <a:graphic>
            <a:graphicData uri="http://schemas.openxmlformats.org/presentationml/2006/ole">
              <mc:AlternateContent xmlns:mc="http://schemas.openxmlformats.org/markup-compatibility/2006">
                <mc:Choice xmlns:v="urn:schemas-microsoft-com:vml" Requires="v">
                  <p:oleObj spid="_x0000_s2052" name="Equation" r:id="rId7" imgW="990360" imgH="253800" progId="Equation.3">
                    <p:embed/>
                  </p:oleObj>
                </mc:Choice>
                <mc:Fallback>
                  <p:oleObj name="Equation" r:id="rId7" imgW="990360" imgH="253800" progId="Equation.3">
                    <p:embed/>
                    <p:pic>
                      <p:nvPicPr>
                        <p:cNvPr id="17" name="Object 16"/>
                        <p:cNvPicPr/>
                        <p:nvPr/>
                      </p:nvPicPr>
                      <p:blipFill>
                        <a:blip r:embed="rId8"/>
                        <a:stretch>
                          <a:fillRect/>
                        </a:stretch>
                      </p:blipFill>
                      <p:spPr>
                        <a:xfrm>
                          <a:off x="5545074" y="3607506"/>
                          <a:ext cx="2429330" cy="622905"/>
                        </a:xfrm>
                        <a:prstGeom prst="rect">
                          <a:avLst/>
                        </a:prstGeom>
                      </p:spPr>
                    </p:pic>
                  </p:oleObj>
                </mc:Fallback>
              </mc:AlternateContent>
            </a:graphicData>
          </a:graphic>
        </p:graphicFrame>
        <p:cxnSp>
          <p:nvCxnSpPr>
            <p:cNvPr id="19" name="Straight Connector 18"/>
            <p:cNvCxnSpPr/>
            <p:nvPr/>
          </p:nvCxnSpPr>
          <p:spPr>
            <a:xfrm flipH="1">
              <a:off x="8124825" y="2904744"/>
              <a:ext cx="7620" cy="7027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060055" y="2904744"/>
              <a:ext cx="74676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Rectangle 3"/>
          <p:cNvSpPr txBox="1">
            <a:spLocks noChangeArrowheads="1"/>
          </p:cNvSpPr>
          <p:nvPr/>
        </p:nvSpPr>
        <p:spPr>
          <a:xfrm>
            <a:off x="45252" y="290339"/>
            <a:ext cx="8002158" cy="1793066"/>
          </a:xfrm>
          <a:prstGeom prst="rect">
            <a:avLst/>
          </a:prstGeom>
          <a:effectLst>
            <a:outerShdw dist="50800" sx="1000" sy="1000" algn="ctr" rotWithShape="0">
              <a:srgbClr val="FFFF99"/>
            </a:outerShdw>
          </a:effectLst>
        </p:spPr>
        <p:txBody>
          <a:bodyPr vert="horz">
            <a:noAutofit/>
            <a:scene3d>
              <a:camera prst="orthographicFront"/>
              <a:lightRig rig="threePt" dir="t">
                <a:rot lat="0" lon="0" rev="17220000"/>
              </a:lightRig>
            </a:scene3d>
            <a:sp3d>
              <a:bevelT w="38100" h="38100"/>
            </a:sp3d>
          </a:bodyPr>
          <a:lstStyle/>
          <a:p>
            <a:pPr algn="ctr">
              <a:spcBef>
                <a:spcPct val="20000"/>
              </a:spcBef>
              <a:buClr>
                <a:prstClr val="white">
                  <a:shade val="95000"/>
                </a:prstClr>
              </a:buClr>
              <a:buSzPct val="65000"/>
              <a:defRPr/>
            </a:pPr>
            <a:r>
              <a:rPr lang="en-US" sz="4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Step 1. How do we estimate </a:t>
            </a:r>
            <a:r>
              <a:rPr lang="el-GR" sz="4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σ</a:t>
            </a:r>
            <a:r>
              <a:rPr lang="el-GR" sz="4000" baseline="-25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τ</a:t>
            </a:r>
            <a:r>
              <a:rPr lang="en-US" sz="4000" baseline="30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2</a:t>
            </a:r>
            <a:r>
              <a:rPr lang="en-US" sz="4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 </a:t>
            </a:r>
          </a:p>
        </p:txBody>
      </p:sp>
      <p:grpSp>
        <p:nvGrpSpPr>
          <p:cNvPr id="10" name="Group 9"/>
          <p:cNvGrpSpPr/>
          <p:nvPr/>
        </p:nvGrpSpPr>
        <p:grpSpPr>
          <a:xfrm>
            <a:off x="1865154" y="1317394"/>
            <a:ext cx="4396740" cy="1723842"/>
            <a:chOff x="2121535" y="1883665"/>
            <a:chExt cx="4396740" cy="1723842"/>
          </a:xfrm>
        </p:grpSpPr>
        <p:sp>
          <p:nvSpPr>
            <p:cNvPr id="24" name="TextBox 23"/>
            <p:cNvSpPr txBox="1"/>
            <p:nvPr/>
          </p:nvSpPr>
          <p:spPr>
            <a:xfrm>
              <a:off x="2121535" y="1954630"/>
              <a:ext cx="4396740" cy="584775"/>
            </a:xfrm>
            <a:prstGeom prst="rect">
              <a:avLst/>
            </a:prstGeom>
            <a:noFill/>
          </p:spPr>
          <p:txBody>
            <a:bodyPr wrap="square" rtlCol="0">
              <a:spAutoFit/>
            </a:bodyPr>
            <a:lstStyle/>
            <a:p>
              <a:pPr algn="ctr">
                <a:spcAft>
                  <a:spcPts val="1800"/>
                </a:spcAft>
              </a:pPr>
              <a:r>
                <a:rPr lang="en-US" sz="3200" dirty="0"/>
                <a:t>Remember that:</a:t>
              </a:r>
            </a:p>
          </p:txBody>
        </p:sp>
        <p:graphicFrame>
          <p:nvGraphicFramePr>
            <p:cNvPr id="2" name="Object 1"/>
            <p:cNvGraphicFramePr>
              <a:graphicFrameLocks noChangeAspect="1"/>
            </p:cNvGraphicFramePr>
            <p:nvPr>
              <p:extLst>
                <p:ext uri="{D42A27DB-BD31-4B8C-83A1-F6EECF244321}">
                  <p14:modId xmlns:p14="http://schemas.microsoft.com/office/powerpoint/2010/main" val="1580737855"/>
                </p:ext>
              </p:extLst>
            </p:nvPr>
          </p:nvGraphicFramePr>
          <p:xfrm>
            <a:off x="2894076" y="2498086"/>
            <a:ext cx="2851658" cy="941832"/>
          </p:xfrm>
          <a:graphic>
            <a:graphicData uri="http://schemas.openxmlformats.org/presentationml/2006/ole">
              <mc:AlternateContent xmlns:mc="http://schemas.openxmlformats.org/markup-compatibility/2006">
                <mc:Choice xmlns:v="urn:schemas-microsoft-com:vml" Requires="v">
                  <p:oleObj spid="_x0000_s2053" name="Equation" r:id="rId9" imgW="1384200" imgH="457200" progId="Equation.3">
                    <p:embed/>
                  </p:oleObj>
                </mc:Choice>
                <mc:Fallback>
                  <p:oleObj name="Equation" r:id="rId9" imgW="1384200" imgH="457200" progId="Equation.3">
                    <p:embed/>
                    <p:pic>
                      <p:nvPicPr>
                        <p:cNvPr id="2" name="Object 1"/>
                        <p:cNvPicPr/>
                        <p:nvPr/>
                      </p:nvPicPr>
                      <p:blipFill>
                        <a:blip r:embed="rId10"/>
                        <a:stretch>
                          <a:fillRect/>
                        </a:stretch>
                      </p:blipFill>
                      <p:spPr>
                        <a:xfrm>
                          <a:off x="2894076" y="2498086"/>
                          <a:ext cx="2851658" cy="941832"/>
                        </a:xfrm>
                        <a:prstGeom prst="rect">
                          <a:avLst/>
                        </a:prstGeom>
                      </p:spPr>
                    </p:pic>
                  </p:oleObj>
                </mc:Fallback>
              </mc:AlternateContent>
            </a:graphicData>
          </a:graphic>
        </p:graphicFrame>
        <p:sp>
          <p:nvSpPr>
            <p:cNvPr id="4" name="Rectangle 3"/>
            <p:cNvSpPr/>
            <p:nvPr/>
          </p:nvSpPr>
          <p:spPr>
            <a:xfrm>
              <a:off x="2584704" y="1883665"/>
              <a:ext cx="3465576" cy="17238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1194943" y="4454219"/>
            <a:ext cx="7763129" cy="584775"/>
          </a:xfrm>
          <a:prstGeom prst="rect">
            <a:avLst/>
          </a:prstGeom>
          <a:noFill/>
        </p:spPr>
        <p:txBody>
          <a:bodyPr wrap="square" rtlCol="0">
            <a:spAutoFit/>
          </a:bodyPr>
          <a:lstStyle/>
          <a:p>
            <a:pPr algn="ctr">
              <a:spcAft>
                <a:spcPts val="1800"/>
              </a:spcAft>
            </a:pPr>
            <a:r>
              <a:rPr lang="en-US" sz="3200" dirty="0"/>
              <a:t>So how about:                                    ?</a:t>
            </a:r>
          </a:p>
        </p:txBody>
      </p:sp>
      <p:graphicFrame>
        <p:nvGraphicFramePr>
          <p:cNvPr id="20" name="Object 19"/>
          <p:cNvGraphicFramePr>
            <a:graphicFrameLocks noChangeAspect="1"/>
          </p:cNvGraphicFramePr>
          <p:nvPr>
            <p:extLst>
              <p:ext uri="{D42A27DB-BD31-4B8C-83A1-F6EECF244321}">
                <p14:modId xmlns:p14="http://schemas.microsoft.com/office/powerpoint/2010/main" val="1462942146"/>
              </p:ext>
            </p:extLst>
          </p:nvPr>
        </p:nvGraphicFramePr>
        <p:xfrm>
          <a:off x="4705350" y="4262439"/>
          <a:ext cx="3113088" cy="968375"/>
        </p:xfrm>
        <a:graphic>
          <a:graphicData uri="http://schemas.openxmlformats.org/presentationml/2006/ole">
            <mc:AlternateContent xmlns:mc="http://schemas.openxmlformats.org/markup-compatibility/2006">
              <mc:Choice xmlns:v="urn:schemas-microsoft-com:vml" Requires="v">
                <p:oleObj spid="_x0000_s2054" name="Equation" r:id="rId11" imgW="1511280" imgH="469800" progId="Equation.3">
                  <p:embed/>
                </p:oleObj>
              </mc:Choice>
              <mc:Fallback>
                <p:oleObj name="Equation" r:id="rId11" imgW="1511280" imgH="469800" progId="Equation.3">
                  <p:embed/>
                  <p:pic>
                    <p:nvPicPr>
                      <p:cNvPr id="20" name="Object 19"/>
                      <p:cNvPicPr/>
                      <p:nvPr/>
                    </p:nvPicPr>
                    <p:blipFill>
                      <a:blip r:embed="rId12"/>
                      <a:stretch>
                        <a:fillRect/>
                      </a:stretch>
                    </p:blipFill>
                    <p:spPr>
                      <a:xfrm>
                        <a:off x="4705350" y="4262439"/>
                        <a:ext cx="3113088" cy="968375"/>
                      </a:xfrm>
                      <a:prstGeom prst="rect">
                        <a:avLst/>
                      </a:prstGeom>
                    </p:spPr>
                  </p:pic>
                </p:oleObj>
              </mc:Fallback>
            </mc:AlternateContent>
          </a:graphicData>
        </a:graphic>
      </p:graphicFrame>
      <p:grpSp>
        <p:nvGrpSpPr>
          <p:cNvPr id="11" name="Group 10">
            <a:extLst>
              <a:ext uri="{FF2B5EF4-FFF2-40B4-BE49-F238E27FC236}">
                <a16:creationId xmlns:a16="http://schemas.microsoft.com/office/drawing/2014/main" id="{742549BC-5D09-4F49-9581-CDED8E0F8C80}"/>
              </a:ext>
            </a:extLst>
          </p:cNvPr>
          <p:cNvGrpSpPr/>
          <p:nvPr/>
        </p:nvGrpSpPr>
        <p:grpSpPr>
          <a:xfrm>
            <a:off x="1313816" y="5351549"/>
            <a:ext cx="10338307" cy="1100428"/>
            <a:chOff x="1313816" y="5351549"/>
            <a:chExt cx="10338307" cy="1100428"/>
          </a:xfrm>
        </p:grpSpPr>
        <p:grpSp>
          <p:nvGrpSpPr>
            <p:cNvPr id="9" name="Group 8">
              <a:extLst>
                <a:ext uri="{FF2B5EF4-FFF2-40B4-BE49-F238E27FC236}">
                  <a16:creationId xmlns:a16="http://schemas.microsoft.com/office/drawing/2014/main" id="{C5E1D695-991C-44B8-97F0-98374F18DF03}"/>
                </a:ext>
              </a:extLst>
            </p:cNvPr>
            <p:cNvGrpSpPr/>
            <p:nvPr/>
          </p:nvGrpSpPr>
          <p:grpSpPr>
            <a:xfrm>
              <a:off x="1313816" y="5436314"/>
              <a:ext cx="10338307" cy="1015663"/>
              <a:chOff x="1313816" y="5436314"/>
              <a:chExt cx="10338307" cy="1015663"/>
            </a:xfrm>
          </p:grpSpPr>
          <p:grpSp>
            <p:nvGrpSpPr>
              <p:cNvPr id="7" name="Group 6"/>
              <p:cNvGrpSpPr/>
              <p:nvPr/>
            </p:nvGrpSpPr>
            <p:grpSpPr>
              <a:xfrm>
                <a:off x="1313816" y="5600787"/>
                <a:ext cx="6318377" cy="591605"/>
                <a:chOff x="731647" y="6071308"/>
                <a:chExt cx="6318377" cy="591605"/>
              </a:xfrm>
            </p:grpSpPr>
            <p:sp>
              <p:nvSpPr>
                <p:cNvPr id="27" name="TextBox 26"/>
                <p:cNvSpPr txBox="1"/>
                <p:nvPr/>
              </p:nvSpPr>
              <p:spPr>
                <a:xfrm>
                  <a:off x="731647" y="6071308"/>
                  <a:ext cx="4396740" cy="584775"/>
                </a:xfrm>
                <a:prstGeom prst="rect">
                  <a:avLst/>
                </a:prstGeom>
                <a:noFill/>
              </p:spPr>
              <p:txBody>
                <a:bodyPr wrap="square" rtlCol="0">
                  <a:spAutoFit/>
                </a:bodyPr>
                <a:lstStyle/>
                <a:p>
                  <a:pPr algn="ctr">
                    <a:spcAft>
                      <a:spcPts val="1800"/>
                    </a:spcAft>
                  </a:pPr>
                  <a:r>
                    <a:rPr lang="en-US" sz="3200" dirty="0"/>
                    <a:t>OK. But biased.</a:t>
                  </a:r>
                </a:p>
              </p:txBody>
            </p:sp>
            <p:graphicFrame>
              <p:nvGraphicFramePr>
                <p:cNvPr id="6" name="Object 5"/>
                <p:cNvGraphicFramePr>
                  <a:graphicFrameLocks noChangeAspect="1"/>
                </p:cNvGraphicFramePr>
                <p:nvPr>
                  <p:extLst>
                    <p:ext uri="{D42A27DB-BD31-4B8C-83A1-F6EECF244321}">
                      <p14:modId xmlns:p14="http://schemas.microsoft.com/office/powerpoint/2010/main" val="2823988550"/>
                    </p:ext>
                  </p:extLst>
                </p:nvPr>
              </p:nvGraphicFramePr>
              <p:xfrm>
                <a:off x="4401890" y="6116016"/>
                <a:ext cx="2648134" cy="546897"/>
              </p:xfrm>
              <a:graphic>
                <a:graphicData uri="http://schemas.openxmlformats.org/presentationml/2006/ole">
                  <mc:AlternateContent xmlns:mc="http://schemas.openxmlformats.org/markup-compatibility/2006">
                    <mc:Choice xmlns:v="urn:schemas-microsoft-com:vml" Requires="v">
                      <p:oleObj spid="_x0000_s2055" name="Equation" r:id="rId13" imgW="1168200" imgH="241200" progId="Equation.3">
                        <p:embed/>
                      </p:oleObj>
                    </mc:Choice>
                    <mc:Fallback>
                      <p:oleObj name="Equation" r:id="rId13" imgW="1168200" imgH="241200" progId="Equation.3">
                        <p:embed/>
                        <p:pic>
                          <p:nvPicPr>
                            <p:cNvPr id="6" name="Object 5"/>
                            <p:cNvPicPr/>
                            <p:nvPr/>
                          </p:nvPicPr>
                          <p:blipFill>
                            <a:blip r:embed="rId14"/>
                            <a:stretch>
                              <a:fillRect/>
                            </a:stretch>
                          </p:blipFill>
                          <p:spPr>
                            <a:xfrm>
                              <a:off x="4401890" y="6116016"/>
                              <a:ext cx="2648134" cy="546897"/>
                            </a:xfrm>
                            <a:prstGeom prst="rect">
                              <a:avLst/>
                            </a:prstGeom>
                          </p:spPr>
                        </p:pic>
                      </p:oleObj>
                    </mc:Fallback>
                  </mc:AlternateContent>
                </a:graphicData>
              </a:graphic>
            </p:graphicFrame>
          </p:grpSp>
          <p:sp>
            <p:nvSpPr>
              <p:cNvPr id="8" name="TextBox 7"/>
              <p:cNvSpPr txBox="1"/>
              <p:nvPr/>
            </p:nvSpPr>
            <p:spPr>
              <a:xfrm>
                <a:off x="8047410" y="5436314"/>
                <a:ext cx="3604713" cy="1015663"/>
              </a:xfrm>
              <a:prstGeom prst="rect">
                <a:avLst/>
              </a:prstGeom>
              <a:noFill/>
            </p:spPr>
            <p:txBody>
              <a:bodyPr wrap="square" rtlCol="0">
                <a:spAutoFit/>
              </a:bodyPr>
              <a:lstStyle/>
              <a:p>
                <a:r>
                  <a:rPr lang="en-US" sz="2000" dirty="0"/>
                  <a:t>       could be large because of treatment effect or because of individual differences.</a:t>
                </a:r>
              </a:p>
            </p:txBody>
          </p:sp>
        </p:grpSp>
        <p:graphicFrame>
          <p:nvGraphicFramePr>
            <p:cNvPr id="28" name="Object 27"/>
            <p:cNvGraphicFramePr>
              <a:graphicFrameLocks noChangeAspect="1"/>
            </p:cNvGraphicFramePr>
            <p:nvPr>
              <p:extLst>
                <p:ext uri="{D42A27DB-BD31-4B8C-83A1-F6EECF244321}">
                  <p14:modId xmlns:p14="http://schemas.microsoft.com/office/powerpoint/2010/main" val="1734698679"/>
                </p:ext>
              </p:extLst>
            </p:nvPr>
          </p:nvGraphicFramePr>
          <p:xfrm>
            <a:off x="8097702" y="5351549"/>
            <a:ext cx="365125" cy="498475"/>
          </p:xfrm>
          <a:graphic>
            <a:graphicData uri="http://schemas.openxmlformats.org/presentationml/2006/ole">
              <mc:AlternateContent xmlns:mc="http://schemas.openxmlformats.org/markup-compatibility/2006">
                <mc:Choice xmlns:v="urn:schemas-microsoft-com:vml" Requires="v">
                  <p:oleObj spid="_x0000_s2056" name="Equation" r:id="rId15" imgW="177480" imgH="241200" progId="Equation.3">
                    <p:embed/>
                  </p:oleObj>
                </mc:Choice>
                <mc:Fallback>
                  <p:oleObj name="Equation" r:id="rId15" imgW="177480" imgH="241200" progId="Equation.3">
                    <p:embed/>
                    <p:pic>
                      <p:nvPicPr>
                        <p:cNvPr id="28" name="Object 27"/>
                        <p:cNvPicPr/>
                        <p:nvPr/>
                      </p:nvPicPr>
                      <p:blipFill>
                        <a:blip r:embed="rId16"/>
                        <a:stretch>
                          <a:fillRect/>
                        </a:stretch>
                      </p:blipFill>
                      <p:spPr>
                        <a:xfrm>
                          <a:off x="8097702" y="5351549"/>
                          <a:ext cx="365125" cy="498475"/>
                        </a:xfrm>
                        <a:prstGeom prst="rect">
                          <a:avLst/>
                        </a:prstGeom>
                      </p:spPr>
                    </p:pic>
                  </p:oleObj>
                </mc:Fallback>
              </mc:AlternateContent>
            </a:graphicData>
          </a:graphic>
        </p:graphicFrame>
      </p:grpSp>
    </p:spTree>
    <p:extLst>
      <p:ext uri="{BB962C8B-B14F-4D97-AF65-F5344CB8AC3E}">
        <p14:creationId xmlns:p14="http://schemas.microsoft.com/office/powerpoint/2010/main" val="124835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8361161" y="334383"/>
            <a:ext cx="3276600" cy="3928659"/>
            <a:chOff x="5545074" y="301752"/>
            <a:chExt cx="3276600" cy="3928659"/>
          </a:xfrm>
        </p:grpSpPr>
        <p:grpSp>
          <p:nvGrpSpPr>
            <p:cNvPr id="15" name="Group 14"/>
            <p:cNvGrpSpPr/>
            <p:nvPr/>
          </p:nvGrpSpPr>
          <p:grpSpPr>
            <a:xfrm>
              <a:off x="5545074" y="301752"/>
              <a:ext cx="2532634" cy="3305754"/>
              <a:chOff x="6331458" y="301752"/>
              <a:chExt cx="2532634" cy="3305754"/>
            </a:xfrm>
          </p:grpSpPr>
          <p:graphicFrame>
            <p:nvGraphicFramePr>
              <p:cNvPr id="3" name="Object 2"/>
              <p:cNvGraphicFramePr>
                <a:graphicFrameLocks noChangeAspect="1"/>
              </p:cNvGraphicFramePr>
              <p:nvPr/>
            </p:nvGraphicFramePr>
            <p:xfrm>
              <a:off x="6331458" y="301752"/>
              <a:ext cx="2532634" cy="3305754"/>
            </p:xfrm>
            <a:graphic>
              <a:graphicData uri="http://schemas.openxmlformats.org/presentationml/2006/ole">
                <mc:AlternateContent xmlns:mc="http://schemas.openxmlformats.org/markup-compatibility/2006">
                  <mc:Choice xmlns:v="urn:schemas-microsoft-com:vml" Requires="v">
                    <p:oleObj spid="_x0000_s3074" name="Equation" r:id="rId3" imgW="1206360" imgH="1574640" progId="Equation.3">
                      <p:embed/>
                    </p:oleObj>
                  </mc:Choice>
                  <mc:Fallback>
                    <p:oleObj name="Equation" r:id="rId3" imgW="1206360" imgH="1574640" progId="Equation.3">
                      <p:embed/>
                      <p:pic>
                        <p:nvPicPr>
                          <p:cNvPr id="3" name="Object 2"/>
                          <p:cNvPicPr/>
                          <p:nvPr/>
                        </p:nvPicPr>
                        <p:blipFill>
                          <a:blip r:embed="rId4"/>
                          <a:stretch>
                            <a:fillRect/>
                          </a:stretch>
                        </p:blipFill>
                        <p:spPr>
                          <a:xfrm>
                            <a:off x="6331458" y="301752"/>
                            <a:ext cx="2532634" cy="3305754"/>
                          </a:xfrm>
                          <a:prstGeom prst="rect">
                            <a:avLst/>
                          </a:prstGeom>
                        </p:spPr>
                      </p:pic>
                    </p:oleObj>
                  </mc:Fallback>
                </mc:AlternateContent>
              </a:graphicData>
            </a:graphic>
          </p:graphicFrame>
          <p:cxnSp>
            <p:nvCxnSpPr>
              <p:cNvPr id="5" name="Straight Connector 4"/>
              <p:cNvCxnSpPr/>
              <p:nvPr/>
            </p:nvCxnSpPr>
            <p:spPr>
              <a:xfrm>
                <a:off x="6331458" y="768096"/>
                <a:ext cx="2532634" cy="9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331458" y="2895600"/>
                <a:ext cx="2532634" cy="91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16" name="Object 15"/>
            <p:cNvGraphicFramePr>
              <a:graphicFrameLocks noChangeAspect="1"/>
            </p:cNvGraphicFramePr>
            <p:nvPr/>
          </p:nvGraphicFramePr>
          <p:xfrm>
            <a:off x="8309610" y="3123890"/>
            <a:ext cx="512064" cy="483616"/>
          </p:xfrm>
          <a:graphic>
            <a:graphicData uri="http://schemas.openxmlformats.org/presentationml/2006/ole">
              <mc:AlternateContent xmlns:mc="http://schemas.openxmlformats.org/markup-compatibility/2006">
                <mc:Choice xmlns:v="urn:schemas-microsoft-com:vml" Requires="v">
                  <p:oleObj spid="_x0000_s3075" name="Equation" r:id="rId5" imgW="228600" imgH="215640" progId="Equation.3">
                    <p:embed/>
                  </p:oleObj>
                </mc:Choice>
                <mc:Fallback>
                  <p:oleObj name="Equation" r:id="rId5" imgW="228600" imgH="215640" progId="Equation.3">
                    <p:embed/>
                    <p:pic>
                      <p:nvPicPr>
                        <p:cNvPr id="16" name="Object 15"/>
                        <p:cNvPicPr/>
                        <p:nvPr/>
                      </p:nvPicPr>
                      <p:blipFill>
                        <a:blip r:embed="rId6"/>
                        <a:stretch>
                          <a:fillRect/>
                        </a:stretch>
                      </p:blipFill>
                      <p:spPr>
                        <a:xfrm>
                          <a:off x="8309610" y="3123890"/>
                          <a:ext cx="512064" cy="483616"/>
                        </a:xfrm>
                        <a:prstGeom prst="rect">
                          <a:avLst/>
                        </a:prstGeom>
                      </p:spPr>
                    </p:pic>
                  </p:oleObj>
                </mc:Fallback>
              </mc:AlternateContent>
            </a:graphicData>
          </a:graphic>
        </p:graphicFrame>
        <p:graphicFrame>
          <p:nvGraphicFramePr>
            <p:cNvPr id="17" name="Object 16"/>
            <p:cNvGraphicFramePr>
              <a:graphicFrameLocks noChangeAspect="1"/>
            </p:cNvGraphicFramePr>
            <p:nvPr/>
          </p:nvGraphicFramePr>
          <p:xfrm>
            <a:off x="5545074" y="3607506"/>
            <a:ext cx="2429330" cy="622905"/>
          </p:xfrm>
          <a:graphic>
            <a:graphicData uri="http://schemas.openxmlformats.org/presentationml/2006/ole">
              <mc:AlternateContent xmlns:mc="http://schemas.openxmlformats.org/markup-compatibility/2006">
                <mc:Choice xmlns:v="urn:schemas-microsoft-com:vml" Requires="v">
                  <p:oleObj spid="_x0000_s3076" name="Equation" r:id="rId7" imgW="990360" imgH="253800" progId="Equation.3">
                    <p:embed/>
                  </p:oleObj>
                </mc:Choice>
                <mc:Fallback>
                  <p:oleObj name="Equation" r:id="rId7" imgW="990360" imgH="253800" progId="Equation.3">
                    <p:embed/>
                    <p:pic>
                      <p:nvPicPr>
                        <p:cNvPr id="17" name="Object 16"/>
                        <p:cNvPicPr/>
                        <p:nvPr/>
                      </p:nvPicPr>
                      <p:blipFill>
                        <a:blip r:embed="rId8"/>
                        <a:stretch>
                          <a:fillRect/>
                        </a:stretch>
                      </p:blipFill>
                      <p:spPr>
                        <a:xfrm>
                          <a:off x="5545074" y="3607506"/>
                          <a:ext cx="2429330" cy="622905"/>
                        </a:xfrm>
                        <a:prstGeom prst="rect">
                          <a:avLst/>
                        </a:prstGeom>
                      </p:spPr>
                    </p:pic>
                  </p:oleObj>
                </mc:Fallback>
              </mc:AlternateContent>
            </a:graphicData>
          </a:graphic>
        </p:graphicFrame>
        <p:cxnSp>
          <p:nvCxnSpPr>
            <p:cNvPr id="19" name="Straight Connector 18"/>
            <p:cNvCxnSpPr/>
            <p:nvPr/>
          </p:nvCxnSpPr>
          <p:spPr>
            <a:xfrm flipH="1">
              <a:off x="8124825" y="2904744"/>
              <a:ext cx="7620" cy="7027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060055" y="2904744"/>
              <a:ext cx="74676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Rectangle 3"/>
          <p:cNvSpPr txBox="1">
            <a:spLocks noChangeArrowheads="1"/>
          </p:cNvSpPr>
          <p:nvPr/>
        </p:nvSpPr>
        <p:spPr>
          <a:xfrm>
            <a:off x="437322" y="301752"/>
            <a:ext cx="7742582" cy="1793066"/>
          </a:xfrm>
          <a:prstGeom prst="rect">
            <a:avLst/>
          </a:prstGeom>
          <a:effectLst>
            <a:outerShdw dist="50800" sx="1000" sy="1000" algn="ctr" rotWithShape="0">
              <a:srgbClr val="FFFF99"/>
            </a:outerShdw>
          </a:effectLst>
        </p:spPr>
        <p:txBody>
          <a:bodyPr vert="horz">
            <a:noAutofit/>
            <a:scene3d>
              <a:camera prst="orthographicFront"/>
              <a:lightRig rig="threePt" dir="t">
                <a:rot lat="0" lon="0" rev="17220000"/>
              </a:lightRig>
            </a:scene3d>
            <a:sp3d>
              <a:bevelT w="38100" h="38100"/>
            </a:sp3d>
          </a:bodyPr>
          <a:lstStyle/>
          <a:p>
            <a:pPr algn="ctr">
              <a:spcBef>
                <a:spcPct val="20000"/>
              </a:spcBef>
              <a:buClr>
                <a:prstClr val="white">
                  <a:shade val="95000"/>
                </a:prstClr>
              </a:buClr>
              <a:buSzPct val="65000"/>
              <a:defRPr/>
            </a:pPr>
            <a:r>
              <a:rPr lang="en-US" sz="4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So we need to correct for bias.</a:t>
            </a:r>
          </a:p>
        </p:txBody>
      </p:sp>
      <p:sp>
        <p:nvSpPr>
          <p:cNvPr id="8" name="TextBox 7"/>
          <p:cNvSpPr txBox="1"/>
          <p:nvPr/>
        </p:nvSpPr>
        <p:spPr>
          <a:xfrm>
            <a:off x="949823" y="4578966"/>
            <a:ext cx="8677655" cy="954107"/>
          </a:xfrm>
          <a:prstGeom prst="rect">
            <a:avLst/>
          </a:prstGeom>
          <a:noFill/>
        </p:spPr>
        <p:txBody>
          <a:bodyPr wrap="square" rtlCol="0">
            <a:spAutoFit/>
          </a:bodyPr>
          <a:lstStyle/>
          <a:p>
            <a:r>
              <a:rPr lang="en-US" sz="2800" dirty="0"/>
              <a:t>which is also large because of a treatment effect or because of individual differences. Now bias term is </a:t>
            </a:r>
          </a:p>
        </p:txBody>
      </p:sp>
      <mc:AlternateContent xmlns:mc="http://schemas.openxmlformats.org/markup-compatibility/2006" xmlns:a14="http://schemas.microsoft.com/office/drawing/2010/main">
        <mc:Choice Requires="a14">
          <p:sp>
            <p:nvSpPr>
              <p:cNvPr id="10" name="TextBox 9"/>
              <p:cNvSpPr txBox="1"/>
              <p:nvPr/>
            </p:nvSpPr>
            <p:spPr>
              <a:xfrm>
                <a:off x="894522" y="1198285"/>
                <a:ext cx="6737532" cy="2246769"/>
              </a:xfrm>
              <a:prstGeom prst="rect">
                <a:avLst/>
              </a:prstGeom>
              <a:noFill/>
            </p:spPr>
            <p:txBody>
              <a:bodyPr wrap="square" rtlCol="0">
                <a:spAutoFit/>
              </a:bodyPr>
              <a:lstStyle/>
              <a:p>
                <a:r>
                  <a:rPr lang="en-US" sz="2800" dirty="0"/>
                  <a:t>Could find a statistic that estimates           But convention is to change H</a:t>
                </a:r>
                <a:r>
                  <a:rPr lang="en-US" sz="2800" baseline="-25000" dirty="0"/>
                  <a:t>0</a:t>
                </a:r>
                <a:r>
                  <a:rPr lang="en-US" sz="2800" dirty="0"/>
                  <a:t> to </a:t>
                </a:r>
                <a14:m>
                  <m:oMath xmlns:m="http://schemas.openxmlformats.org/officeDocument/2006/math">
                    <m:sSub>
                      <m:sSubPr>
                        <m:ctrlPr>
                          <a:rPr lang="en-US" sz="2800" i="1">
                            <a:latin typeface="Cambria Math" panose="02040503050406030204" pitchFamily="18" charset="0"/>
                          </a:rPr>
                        </m:ctrlPr>
                      </m:sSubPr>
                      <m:e>
                        <m:r>
                          <m:rPr>
                            <m:nor/>
                          </m:rPr>
                          <a:rPr lang="en-US" sz="2800"/>
                          <m:t>H</m:t>
                        </m:r>
                      </m:e>
                      <m:sub>
                        <m:r>
                          <a:rPr lang="en-US" sz="2800" i="1">
                            <a:latin typeface="Cambria Math" panose="02040503050406030204" pitchFamily="18" charset="0"/>
                          </a:rPr>
                          <m:t>0</m:t>
                        </m:r>
                      </m:sub>
                    </m:sSub>
                    <m:r>
                      <a:rPr lang="en-US" sz="2800" i="1">
                        <a:latin typeface="Cambria Math" panose="02040503050406030204" pitchFamily="18" charset="0"/>
                      </a:rPr>
                      <m:t>:</m:t>
                    </m:r>
                    <m:r>
                      <a:rPr lang="en-US" sz="2800" i="1">
                        <a:latin typeface="Cambria Math" panose="02040503050406030204" pitchFamily="18" charset="0"/>
                      </a:rPr>
                      <m:t>𝑛</m:t>
                    </m:r>
                    <m:sSubSup>
                      <m:sSubSupPr>
                        <m:ctrlPr>
                          <a:rPr lang="en-US" sz="2800" i="1">
                            <a:latin typeface="Cambria Math" panose="02040503050406030204" pitchFamily="18" charset="0"/>
                          </a:rPr>
                        </m:ctrlPr>
                      </m:sSubSupPr>
                      <m:e>
                        <m:r>
                          <a:rPr lang="en-US" sz="2800" i="1">
                            <a:latin typeface="Cambria Math" panose="02040503050406030204" pitchFamily="18" charset="0"/>
                          </a:rPr>
                          <m:t>𝜎</m:t>
                        </m:r>
                      </m:e>
                      <m:sub>
                        <m:r>
                          <a:rPr lang="en-US" sz="2800" i="1">
                            <a:latin typeface="Cambria Math" panose="02040503050406030204" pitchFamily="18" charset="0"/>
                          </a:rPr>
                          <m:t>𝜏</m:t>
                        </m:r>
                      </m:sub>
                      <m:sup>
                        <m:r>
                          <a:rPr lang="en-US" sz="2800" i="1">
                            <a:latin typeface="Cambria Math" panose="02040503050406030204" pitchFamily="18" charset="0"/>
                          </a:rPr>
                          <m:t>2</m:t>
                        </m:r>
                      </m:sup>
                    </m:sSubSup>
                    <m:r>
                      <a:rPr lang="en-US" sz="2800" i="1">
                        <a:latin typeface="Cambria Math" panose="02040503050406030204" pitchFamily="18" charset="0"/>
                      </a:rPr>
                      <m:t>=0.</m:t>
                    </m:r>
                  </m:oMath>
                </a14:m>
                <a:endParaRPr lang="en-US" sz="2800" dirty="0"/>
              </a:p>
              <a:p>
                <a:r>
                  <a:rPr lang="en-US" sz="2800" dirty="0"/>
                  <a:t>Now statistic that estimates parameter of H</a:t>
                </a:r>
                <a:r>
                  <a:rPr lang="en-US" sz="2800" baseline="-25000" dirty="0"/>
                  <a:t>0</a:t>
                </a:r>
                <a:r>
                  <a:rPr lang="en-US" sz="2800" dirty="0"/>
                  <a:t> is </a:t>
                </a:r>
              </a:p>
              <a:p>
                <a:endParaRPr lang="en-US"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894522" y="1198285"/>
                <a:ext cx="6737532" cy="2246769"/>
              </a:xfrm>
              <a:prstGeom prst="rect">
                <a:avLst/>
              </a:prstGeom>
              <a:blipFill>
                <a:blip r:embed="rId9"/>
                <a:stretch>
                  <a:fillRect l="-1900" t="-2717" r="-1448"/>
                </a:stretch>
              </a:blipFill>
            </p:spPr>
            <p:txBody>
              <a:bodyPr/>
              <a:lstStyle/>
              <a:p>
                <a:r>
                  <a:rPr lang="en-US">
                    <a:noFill/>
                  </a:rPr>
                  <a:t> </a:t>
                </a:r>
              </a:p>
            </p:txBody>
          </p:sp>
        </mc:Fallback>
      </mc:AlternateContent>
      <p:graphicFrame>
        <p:nvGraphicFramePr>
          <p:cNvPr id="25" name="Object 24"/>
          <p:cNvGraphicFramePr>
            <a:graphicFrameLocks noChangeAspect="1"/>
          </p:cNvGraphicFramePr>
          <p:nvPr>
            <p:extLst>
              <p:ext uri="{D42A27DB-BD31-4B8C-83A1-F6EECF244321}">
                <p14:modId xmlns:p14="http://schemas.microsoft.com/office/powerpoint/2010/main" val="2336936670"/>
              </p:ext>
            </p:extLst>
          </p:nvPr>
        </p:nvGraphicFramePr>
        <p:xfrm>
          <a:off x="6082316" y="1193436"/>
          <a:ext cx="776287" cy="547688"/>
        </p:xfrm>
        <a:graphic>
          <a:graphicData uri="http://schemas.openxmlformats.org/presentationml/2006/ole">
            <mc:AlternateContent xmlns:mc="http://schemas.openxmlformats.org/markup-compatibility/2006">
              <mc:Choice xmlns:v="urn:schemas-microsoft-com:vml" Requires="v">
                <p:oleObj spid="_x0000_s3077" name="Equation" r:id="rId10" imgW="342720" imgH="241200" progId="Equation.3">
                  <p:embed/>
                </p:oleObj>
              </mc:Choice>
              <mc:Fallback>
                <p:oleObj name="Equation" r:id="rId10" imgW="342720" imgH="241200" progId="Equation.3">
                  <p:embed/>
                  <p:pic>
                    <p:nvPicPr>
                      <p:cNvPr id="25" name="Object 24"/>
                      <p:cNvPicPr/>
                      <p:nvPr/>
                    </p:nvPicPr>
                    <p:blipFill>
                      <a:blip r:embed="rId11"/>
                      <a:stretch>
                        <a:fillRect/>
                      </a:stretch>
                    </p:blipFill>
                    <p:spPr>
                      <a:xfrm>
                        <a:off x="6082316" y="1193436"/>
                        <a:ext cx="776287" cy="547688"/>
                      </a:xfrm>
                      <a:prstGeom prst="rect">
                        <a:avLst/>
                      </a:prstGeom>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2068404341"/>
              </p:ext>
            </p:extLst>
          </p:nvPr>
        </p:nvGraphicFramePr>
        <p:xfrm>
          <a:off x="3074834" y="3150769"/>
          <a:ext cx="1887544" cy="588569"/>
        </p:xfrm>
        <a:graphic>
          <a:graphicData uri="http://schemas.openxmlformats.org/presentationml/2006/ole">
            <mc:AlternateContent xmlns:mc="http://schemas.openxmlformats.org/markup-compatibility/2006">
              <mc:Choice xmlns:v="urn:schemas-microsoft-com:vml" Requires="v">
                <p:oleObj spid="_x0000_s3078" name="Equation" r:id="rId12" imgW="774360" imgH="241200" progId="Equation.3">
                  <p:embed/>
                </p:oleObj>
              </mc:Choice>
              <mc:Fallback>
                <p:oleObj name="Equation" r:id="rId12" imgW="774360" imgH="241200" progId="Equation.3">
                  <p:embed/>
                  <p:pic>
                    <p:nvPicPr>
                      <p:cNvPr id="30" name="Object 29"/>
                      <p:cNvPicPr/>
                      <p:nvPr/>
                    </p:nvPicPr>
                    <p:blipFill>
                      <a:blip r:embed="rId13"/>
                      <a:stretch>
                        <a:fillRect/>
                      </a:stretch>
                    </p:blipFill>
                    <p:spPr>
                      <a:xfrm>
                        <a:off x="3074834" y="3150769"/>
                        <a:ext cx="1887544" cy="588569"/>
                      </a:xfrm>
                      <a:prstGeom prst="rect">
                        <a:avLst/>
                      </a:prstGeom>
                    </p:spPr>
                  </p:pic>
                </p:oleObj>
              </mc:Fallback>
            </mc:AlternateContent>
          </a:graphicData>
        </a:graphic>
      </p:graphicFrame>
      <p:grpSp>
        <p:nvGrpSpPr>
          <p:cNvPr id="2" name="Group 1"/>
          <p:cNvGrpSpPr/>
          <p:nvPr/>
        </p:nvGrpSpPr>
        <p:grpSpPr>
          <a:xfrm>
            <a:off x="734604" y="4029117"/>
            <a:ext cx="4680459" cy="523220"/>
            <a:chOff x="0" y="4022975"/>
            <a:chExt cx="4680459" cy="523220"/>
          </a:xfrm>
        </p:grpSpPr>
        <p:sp>
          <p:nvSpPr>
            <p:cNvPr id="18" name="TextBox 17"/>
            <p:cNvSpPr txBox="1"/>
            <p:nvPr/>
          </p:nvSpPr>
          <p:spPr>
            <a:xfrm>
              <a:off x="0" y="4022975"/>
              <a:ext cx="1987232" cy="523220"/>
            </a:xfrm>
            <a:prstGeom prst="rect">
              <a:avLst/>
            </a:prstGeom>
            <a:noFill/>
          </p:spPr>
          <p:txBody>
            <a:bodyPr wrap="square" rtlCol="0">
              <a:spAutoFit/>
            </a:bodyPr>
            <a:lstStyle/>
            <a:p>
              <a:pPr algn="ctr">
                <a:spcAft>
                  <a:spcPts val="1800"/>
                </a:spcAft>
              </a:pPr>
              <a:r>
                <a:rPr lang="en-US" sz="2800" dirty="0"/>
                <a:t>Note that</a:t>
              </a:r>
            </a:p>
          </p:txBody>
        </p:sp>
        <p:graphicFrame>
          <p:nvGraphicFramePr>
            <p:cNvPr id="31" name="Object 30"/>
            <p:cNvGraphicFramePr>
              <a:graphicFrameLocks noChangeAspect="1"/>
            </p:cNvGraphicFramePr>
            <p:nvPr>
              <p:extLst>
                <p:ext uri="{D42A27DB-BD31-4B8C-83A1-F6EECF244321}">
                  <p14:modId xmlns:p14="http://schemas.microsoft.com/office/powerpoint/2010/main" val="1940857620"/>
                </p:ext>
              </p:extLst>
            </p:nvPr>
          </p:nvGraphicFramePr>
          <p:xfrm>
            <a:off x="1811338" y="4022975"/>
            <a:ext cx="2869121" cy="518371"/>
          </p:xfrm>
          <a:graphic>
            <a:graphicData uri="http://schemas.openxmlformats.org/presentationml/2006/ole">
              <mc:AlternateContent xmlns:mc="http://schemas.openxmlformats.org/markup-compatibility/2006">
                <mc:Choice xmlns:v="urn:schemas-microsoft-com:vml" Requires="v">
                  <p:oleObj spid="_x0000_s3079" name="Equation" r:id="rId14" imgW="1333440" imgH="241200" progId="Equation.3">
                    <p:embed/>
                  </p:oleObj>
                </mc:Choice>
                <mc:Fallback>
                  <p:oleObj name="Equation" r:id="rId14" imgW="1333440" imgH="241200" progId="Equation.3">
                    <p:embed/>
                    <p:pic>
                      <p:nvPicPr>
                        <p:cNvPr id="31" name="Object 30"/>
                        <p:cNvPicPr/>
                        <p:nvPr/>
                      </p:nvPicPr>
                      <p:blipFill>
                        <a:blip r:embed="rId15"/>
                        <a:stretch>
                          <a:fillRect/>
                        </a:stretch>
                      </p:blipFill>
                      <p:spPr>
                        <a:xfrm>
                          <a:off x="1811338" y="4022975"/>
                          <a:ext cx="2869121" cy="518371"/>
                        </a:xfrm>
                        <a:prstGeom prst="rect">
                          <a:avLst/>
                        </a:prstGeom>
                      </p:spPr>
                    </p:pic>
                  </p:oleObj>
                </mc:Fallback>
              </mc:AlternateContent>
            </a:graphicData>
          </a:graphic>
        </p:graphicFrame>
      </p:grpSp>
      <p:graphicFrame>
        <p:nvGraphicFramePr>
          <p:cNvPr id="32" name="Object 31"/>
          <p:cNvGraphicFramePr>
            <a:graphicFrameLocks noChangeAspect="1"/>
          </p:cNvGraphicFramePr>
          <p:nvPr>
            <p:extLst>
              <p:ext uri="{D42A27DB-BD31-4B8C-83A1-F6EECF244321}">
                <p14:modId xmlns:p14="http://schemas.microsoft.com/office/powerpoint/2010/main" val="980631952"/>
              </p:ext>
            </p:extLst>
          </p:nvPr>
        </p:nvGraphicFramePr>
        <p:xfrm>
          <a:off x="8377500" y="4987942"/>
          <a:ext cx="519112" cy="517525"/>
        </p:xfrm>
        <a:graphic>
          <a:graphicData uri="http://schemas.openxmlformats.org/presentationml/2006/ole">
            <mc:AlternateContent xmlns:mc="http://schemas.openxmlformats.org/markup-compatibility/2006">
              <mc:Choice xmlns:v="urn:schemas-microsoft-com:vml" Requires="v">
                <p:oleObj spid="_x0000_s3080" name="Equation" r:id="rId16" imgW="241200" imgH="241200" progId="Equation.3">
                  <p:embed/>
                </p:oleObj>
              </mc:Choice>
              <mc:Fallback>
                <p:oleObj name="Equation" r:id="rId16" imgW="241200" imgH="241200" progId="Equation.3">
                  <p:embed/>
                  <p:pic>
                    <p:nvPicPr>
                      <p:cNvPr id="32" name="Object 31"/>
                      <p:cNvPicPr/>
                      <p:nvPr/>
                    </p:nvPicPr>
                    <p:blipFill>
                      <a:blip r:embed="rId17"/>
                      <a:stretch>
                        <a:fillRect/>
                      </a:stretch>
                    </p:blipFill>
                    <p:spPr>
                      <a:xfrm>
                        <a:off x="8377500" y="4987942"/>
                        <a:ext cx="519112" cy="517525"/>
                      </a:xfrm>
                      <a:prstGeom prst="rect">
                        <a:avLst/>
                      </a:prstGeom>
                    </p:spPr>
                  </p:pic>
                </p:oleObj>
              </mc:Fallback>
            </mc:AlternateContent>
          </a:graphicData>
        </a:graphic>
      </p:graphicFrame>
    </p:spTree>
    <p:extLst>
      <p:ext uri="{BB962C8B-B14F-4D97-AF65-F5344CB8AC3E}">
        <p14:creationId xmlns:p14="http://schemas.microsoft.com/office/powerpoint/2010/main" val="4116168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8838803" y="301752"/>
            <a:ext cx="2530602" cy="2864142"/>
            <a:chOff x="5545074" y="301752"/>
            <a:chExt cx="3276600" cy="3928659"/>
          </a:xfrm>
        </p:grpSpPr>
        <p:grpSp>
          <p:nvGrpSpPr>
            <p:cNvPr id="15" name="Group 14"/>
            <p:cNvGrpSpPr/>
            <p:nvPr/>
          </p:nvGrpSpPr>
          <p:grpSpPr>
            <a:xfrm>
              <a:off x="5545074" y="301752"/>
              <a:ext cx="2532634" cy="3305754"/>
              <a:chOff x="6331458" y="301752"/>
              <a:chExt cx="2532634" cy="3305754"/>
            </a:xfrm>
          </p:grpSpPr>
          <p:graphicFrame>
            <p:nvGraphicFramePr>
              <p:cNvPr id="3" name="Object 2"/>
              <p:cNvGraphicFramePr>
                <a:graphicFrameLocks noChangeAspect="1"/>
              </p:cNvGraphicFramePr>
              <p:nvPr/>
            </p:nvGraphicFramePr>
            <p:xfrm>
              <a:off x="6331458" y="301752"/>
              <a:ext cx="2532634" cy="3305754"/>
            </p:xfrm>
            <a:graphic>
              <a:graphicData uri="http://schemas.openxmlformats.org/presentationml/2006/ole">
                <mc:AlternateContent xmlns:mc="http://schemas.openxmlformats.org/markup-compatibility/2006">
                  <mc:Choice xmlns:v="urn:schemas-microsoft-com:vml" Requires="v">
                    <p:oleObj spid="_x0000_s4098" name="Equation" r:id="rId3" imgW="1206360" imgH="1574640" progId="Equation.3">
                      <p:embed/>
                    </p:oleObj>
                  </mc:Choice>
                  <mc:Fallback>
                    <p:oleObj name="Equation" r:id="rId3" imgW="1206360" imgH="1574640" progId="Equation.3">
                      <p:embed/>
                      <p:pic>
                        <p:nvPicPr>
                          <p:cNvPr id="3" name="Object 2"/>
                          <p:cNvPicPr/>
                          <p:nvPr/>
                        </p:nvPicPr>
                        <p:blipFill>
                          <a:blip r:embed="rId4"/>
                          <a:stretch>
                            <a:fillRect/>
                          </a:stretch>
                        </p:blipFill>
                        <p:spPr>
                          <a:xfrm>
                            <a:off x="6331458" y="301752"/>
                            <a:ext cx="2532634" cy="3305754"/>
                          </a:xfrm>
                          <a:prstGeom prst="rect">
                            <a:avLst/>
                          </a:prstGeom>
                        </p:spPr>
                      </p:pic>
                    </p:oleObj>
                  </mc:Fallback>
                </mc:AlternateContent>
              </a:graphicData>
            </a:graphic>
          </p:graphicFrame>
          <p:cxnSp>
            <p:nvCxnSpPr>
              <p:cNvPr id="5" name="Straight Connector 4"/>
              <p:cNvCxnSpPr/>
              <p:nvPr/>
            </p:nvCxnSpPr>
            <p:spPr>
              <a:xfrm>
                <a:off x="6331458" y="768096"/>
                <a:ext cx="2532634" cy="9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331458" y="2895600"/>
                <a:ext cx="2532634" cy="91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16" name="Object 15"/>
            <p:cNvGraphicFramePr>
              <a:graphicFrameLocks noChangeAspect="1"/>
            </p:cNvGraphicFramePr>
            <p:nvPr/>
          </p:nvGraphicFramePr>
          <p:xfrm>
            <a:off x="8309610" y="3123890"/>
            <a:ext cx="512064" cy="483616"/>
          </p:xfrm>
          <a:graphic>
            <a:graphicData uri="http://schemas.openxmlformats.org/presentationml/2006/ole">
              <mc:AlternateContent xmlns:mc="http://schemas.openxmlformats.org/markup-compatibility/2006">
                <mc:Choice xmlns:v="urn:schemas-microsoft-com:vml" Requires="v">
                  <p:oleObj spid="_x0000_s4099" name="Equation" r:id="rId5" imgW="228600" imgH="215640" progId="Equation.3">
                    <p:embed/>
                  </p:oleObj>
                </mc:Choice>
                <mc:Fallback>
                  <p:oleObj name="Equation" r:id="rId5" imgW="228600" imgH="215640" progId="Equation.3">
                    <p:embed/>
                    <p:pic>
                      <p:nvPicPr>
                        <p:cNvPr id="16" name="Object 15"/>
                        <p:cNvPicPr/>
                        <p:nvPr/>
                      </p:nvPicPr>
                      <p:blipFill>
                        <a:blip r:embed="rId6"/>
                        <a:stretch>
                          <a:fillRect/>
                        </a:stretch>
                      </p:blipFill>
                      <p:spPr>
                        <a:xfrm>
                          <a:off x="8309610" y="3123890"/>
                          <a:ext cx="512064" cy="483616"/>
                        </a:xfrm>
                        <a:prstGeom prst="rect">
                          <a:avLst/>
                        </a:prstGeom>
                      </p:spPr>
                    </p:pic>
                  </p:oleObj>
                </mc:Fallback>
              </mc:AlternateContent>
            </a:graphicData>
          </a:graphic>
        </p:graphicFrame>
        <p:graphicFrame>
          <p:nvGraphicFramePr>
            <p:cNvPr id="17" name="Object 16"/>
            <p:cNvGraphicFramePr>
              <a:graphicFrameLocks noChangeAspect="1"/>
            </p:cNvGraphicFramePr>
            <p:nvPr/>
          </p:nvGraphicFramePr>
          <p:xfrm>
            <a:off x="5545074" y="3607506"/>
            <a:ext cx="2429330" cy="622905"/>
          </p:xfrm>
          <a:graphic>
            <a:graphicData uri="http://schemas.openxmlformats.org/presentationml/2006/ole">
              <mc:AlternateContent xmlns:mc="http://schemas.openxmlformats.org/markup-compatibility/2006">
                <mc:Choice xmlns:v="urn:schemas-microsoft-com:vml" Requires="v">
                  <p:oleObj spid="_x0000_s4100" name="Equation" r:id="rId7" imgW="990360" imgH="253800" progId="Equation.3">
                    <p:embed/>
                  </p:oleObj>
                </mc:Choice>
                <mc:Fallback>
                  <p:oleObj name="Equation" r:id="rId7" imgW="990360" imgH="253800" progId="Equation.3">
                    <p:embed/>
                    <p:pic>
                      <p:nvPicPr>
                        <p:cNvPr id="17" name="Object 16"/>
                        <p:cNvPicPr/>
                        <p:nvPr/>
                      </p:nvPicPr>
                      <p:blipFill>
                        <a:blip r:embed="rId8"/>
                        <a:stretch>
                          <a:fillRect/>
                        </a:stretch>
                      </p:blipFill>
                      <p:spPr>
                        <a:xfrm>
                          <a:off x="5545074" y="3607506"/>
                          <a:ext cx="2429330" cy="622905"/>
                        </a:xfrm>
                        <a:prstGeom prst="rect">
                          <a:avLst/>
                        </a:prstGeom>
                      </p:spPr>
                    </p:pic>
                  </p:oleObj>
                </mc:Fallback>
              </mc:AlternateContent>
            </a:graphicData>
          </a:graphic>
        </p:graphicFrame>
        <p:cxnSp>
          <p:nvCxnSpPr>
            <p:cNvPr id="19" name="Straight Connector 18"/>
            <p:cNvCxnSpPr/>
            <p:nvPr/>
          </p:nvCxnSpPr>
          <p:spPr>
            <a:xfrm flipH="1">
              <a:off x="8124825" y="2904744"/>
              <a:ext cx="7620" cy="7027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060055" y="2904744"/>
              <a:ext cx="74676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Rectangle 3"/>
          <p:cNvSpPr txBox="1">
            <a:spLocks noChangeArrowheads="1"/>
          </p:cNvSpPr>
          <p:nvPr/>
        </p:nvSpPr>
        <p:spPr>
          <a:xfrm>
            <a:off x="0" y="399772"/>
            <a:ext cx="8567530" cy="1793066"/>
          </a:xfrm>
          <a:prstGeom prst="rect">
            <a:avLst/>
          </a:prstGeom>
          <a:effectLst>
            <a:outerShdw dist="50800" sx="1000" sy="1000" algn="ctr" rotWithShape="0">
              <a:srgbClr val="FFFF99"/>
            </a:outerShdw>
          </a:effectLst>
        </p:spPr>
        <p:txBody>
          <a:bodyPr vert="horz">
            <a:noAutofit/>
            <a:scene3d>
              <a:camera prst="orthographicFront"/>
              <a:lightRig rig="threePt" dir="t">
                <a:rot lat="0" lon="0" rev="17220000"/>
              </a:lightRig>
            </a:scene3d>
            <a:sp3d>
              <a:bevelT w="38100" h="38100"/>
            </a:sp3d>
          </a:bodyPr>
          <a:lstStyle/>
          <a:p>
            <a:pPr algn="ctr">
              <a:spcBef>
                <a:spcPct val="20000"/>
              </a:spcBef>
              <a:buClr>
                <a:prstClr val="white">
                  <a:shade val="95000"/>
                </a:prstClr>
              </a:buClr>
              <a:buSzPct val="65000"/>
              <a:defRPr/>
            </a:pPr>
            <a:r>
              <a:rPr lang="en-US" sz="4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Step 2. How do we estimate </a:t>
            </a:r>
            <a:r>
              <a:rPr lang="el-GR" sz="4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σ</a:t>
            </a:r>
            <a:r>
              <a:rPr lang="el-GR" sz="4000" baseline="-25000" dirty="0">
                <a:solidFill>
                  <a:srgbClr val="0000C0"/>
                </a:solidFill>
                <a:effectLst>
                  <a:outerShdw blurRad="127000" dist="203200" dir="2700000" algn="ctr" rotWithShape="0">
                    <a:srgbClr val="000000">
                      <a:alpha val="30000"/>
                    </a:srgbClr>
                  </a:outerShdw>
                </a:effectLst>
                <a:latin typeface="Calibri" panose="020F0502020204030204" pitchFamily="34" charset="0"/>
                <a:cs typeface="Times New Roman" pitchFamily="18" charset="0"/>
              </a:rPr>
              <a:t>ϵ</a:t>
            </a:r>
            <a:r>
              <a:rPr lang="en-US" sz="4000" baseline="30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2</a:t>
            </a:r>
            <a:r>
              <a:rPr lang="en-US" sz="4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 </a:t>
            </a:r>
          </a:p>
        </p:txBody>
      </p:sp>
      <p:grpSp>
        <p:nvGrpSpPr>
          <p:cNvPr id="10" name="Group 9"/>
          <p:cNvGrpSpPr/>
          <p:nvPr/>
        </p:nvGrpSpPr>
        <p:grpSpPr>
          <a:xfrm>
            <a:off x="2272867" y="1369860"/>
            <a:ext cx="4033446" cy="1235570"/>
            <a:chOff x="782521" y="2371937"/>
            <a:chExt cx="4033446" cy="1235570"/>
          </a:xfrm>
        </p:grpSpPr>
        <p:graphicFrame>
          <p:nvGraphicFramePr>
            <p:cNvPr id="2" name="Object 1"/>
            <p:cNvGraphicFramePr>
              <a:graphicFrameLocks noChangeAspect="1"/>
            </p:cNvGraphicFramePr>
            <p:nvPr>
              <p:extLst>
                <p:ext uri="{D42A27DB-BD31-4B8C-83A1-F6EECF244321}">
                  <p14:modId xmlns:p14="http://schemas.microsoft.com/office/powerpoint/2010/main" val="3824106790"/>
                </p:ext>
              </p:extLst>
            </p:nvPr>
          </p:nvGraphicFramePr>
          <p:xfrm>
            <a:off x="885825" y="2498725"/>
            <a:ext cx="3819525" cy="941388"/>
          </p:xfrm>
          <a:graphic>
            <a:graphicData uri="http://schemas.openxmlformats.org/presentationml/2006/ole">
              <mc:AlternateContent xmlns:mc="http://schemas.openxmlformats.org/markup-compatibility/2006">
                <mc:Choice xmlns:v="urn:schemas-microsoft-com:vml" Requires="v">
                  <p:oleObj spid="_x0000_s4101" name="Equation" r:id="rId9" imgW="1854000" imgH="457200" progId="Equation.3">
                    <p:embed/>
                  </p:oleObj>
                </mc:Choice>
                <mc:Fallback>
                  <p:oleObj name="Equation" r:id="rId9" imgW="1854000" imgH="457200" progId="Equation.3">
                    <p:embed/>
                    <p:pic>
                      <p:nvPicPr>
                        <p:cNvPr id="2" name="Object 1"/>
                        <p:cNvPicPr/>
                        <p:nvPr/>
                      </p:nvPicPr>
                      <p:blipFill>
                        <a:blip r:embed="rId10"/>
                        <a:stretch>
                          <a:fillRect/>
                        </a:stretch>
                      </p:blipFill>
                      <p:spPr>
                        <a:xfrm>
                          <a:off x="885825" y="2498725"/>
                          <a:ext cx="3819525" cy="941388"/>
                        </a:xfrm>
                        <a:prstGeom prst="rect">
                          <a:avLst/>
                        </a:prstGeom>
                      </p:spPr>
                    </p:pic>
                  </p:oleObj>
                </mc:Fallback>
              </mc:AlternateContent>
            </a:graphicData>
          </a:graphic>
        </p:graphicFrame>
        <p:sp>
          <p:nvSpPr>
            <p:cNvPr id="4" name="Rectangle 3"/>
            <p:cNvSpPr/>
            <p:nvPr/>
          </p:nvSpPr>
          <p:spPr>
            <a:xfrm>
              <a:off x="782521" y="2371937"/>
              <a:ext cx="4033446" cy="12355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6" name="Object 25"/>
          <p:cNvGraphicFramePr>
            <a:graphicFrameLocks noChangeAspect="1"/>
          </p:cNvGraphicFramePr>
          <p:nvPr>
            <p:extLst>
              <p:ext uri="{D42A27DB-BD31-4B8C-83A1-F6EECF244321}">
                <p14:modId xmlns:p14="http://schemas.microsoft.com/office/powerpoint/2010/main" val="38589769"/>
              </p:ext>
            </p:extLst>
          </p:nvPr>
        </p:nvGraphicFramePr>
        <p:xfrm>
          <a:off x="6421529" y="3422985"/>
          <a:ext cx="3113087" cy="890588"/>
        </p:xfrm>
        <a:graphic>
          <a:graphicData uri="http://schemas.openxmlformats.org/presentationml/2006/ole">
            <mc:AlternateContent xmlns:mc="http://schemas.openxmlformats.org/markup-compatibility/2006">
              <mc:Choice xmlns:v="urn:schemas-microsoft-com:vml" Requires="v">
                <p:oleObj spid="_x0000_s4102" name="Equation" r:id="rId11" imgW="1511280" imgH="431640" progId="Equation.3">
                  <p:embed/>
                </p:oleObj>
              </mc:Choice>
              <mc:Fallback>
                <p:oleObj name="Equation" r:id="rId11" imgW="1511280" imgH="431640" progId="Equation.3">
                  <p:embed/>
                  <p:pic>
                    <p:nvPicPr>
                      <p:cNvPr id="26" name="Object 25"/>
                      <p:cNvPicPr/>
                      <p:nvPr/>
                    </p:nvPicPr>
                    <p:blipFill>
                      <a:blip r:embed="rId12"/>
                      <a:stretch>
                        <a:fillRect/>
                      </a:stretch>
                    </p:blipFill>
                    <p:spPr>
                      <a:xfrm>
                        <a:off x="6421529" y="3422985"/>
                        <a:ext cx="3113087" cy="890588"/>
                      </a:xfrm>
                      <a:prstGeom prst="rect">
                        <a:avLst/>
                      </a:prstGeom>
                    </p:spPr>
                  </p:pic>
                </p:oleObj>
              </mc:Fallback>
            </mc:AlternateContent>
          </a:graphicData>
        </a:graphic>
      </p:graphicFrame>
      <p:sp>
        <p:nvSpPr>
          <p:cNvPr id="11" name="TextBox 10"/>
          <p:cNvSpPr txBox="1"/>
          <p:nvPr/>
        </p:nvSpPr>
        <p:spPr>
          <a:xfrm>
            <a:off x="2007498" y="3494850"/>
            <a:ext cx="4298815" cy="830997"/>
          </a:xfrm>
          <a:prstGeom prst="rect">
            <a:avLst/>
          </a:prstGeom>
          <a:noFill/>
        </p:spPr>
        <p:txBody>
          <a:bodyPr wrap="square" rtlCol="0">
            <a:spAutoFit/>
          </a:bodyPr>
          <a:lstStyle/>
          <a:p>
            <a:r>
              <a:rPr lang="en-US" sz="2400" dirty="0"/>
              <a:t>Recall that in Fisher’s 2-sample t-test with independent samples:</a:t>
            </a:r>
          </a:p>
        </p:txBody>
      </p:sp>
      <p:grpSp>
        <p:nvGrpSpPr>
          <p:cNvPr id="13" name="Group 12"/>
          <p:cNvGrpSpPr/>
          <p:nvPr/>
        </p:nvGrpSpPr>
        <p:grpSpPr>
          <a:xfrm>
            <a:off x="2467648" y="4738439"/>
            <a:ext cx="7313251" cy="890587"/>
            <a:chOff x="943647" y="4738438"/>
            <a:chExt cx="7313251" cy="890587"/>
          </a:xfrm>
        </p:grpSpPr>
        <p:graphicFrame>
          <p:nvGraphicFramePr>
            <p:cNvPr id="25" name="Object 24"/>
            <p:cNvGraphicFramePr>
              <a:graphicFrameLocks noChangeAspect="1"/>
            </p:cNvGraphicFramePr>
            <p:nvPr>
              <p:extLst>
                <p:ext uri="{D42A27DB-BD31-4B8C-83A1-F6EECF244321}">
                  <p14:modId xmlns:p14="http://schemas.microsoft.com/office/powerpoint/2010/main" val="4056835063"/>
                </p:ext>
              </p:extLst>
            </p:nvPr>
          </p:nvGraphicFramePr>
          <p:xfrm>
            <a:off x="1429060" y="4738438"/>
            <a:ext cx="6827838" cy="890587"/>
          </p:xfrm>
          <a:graphic>
            <a:graphicData uri="http://schemas.openxmlformats.org/presentationml/2006/ole">
              <mc:AlternateContent xmlns:mc="http://schemas.openxmlformats.org/markup-compatibility/2006">
                <mc:Choice xmlns:v="urn:schemas-microsoft-com:vml" Requires="v">
                  <p:oleObj spid="_x0000_s4103" name="Equation" r:id="rId13" imgW="3314520" imgH="431640" progId="Equation.3">
                    <p:embed/>
                  </p:oleObj>
                </mc:Choice>
                <mc:Fallback>
                  <p:oleObj name="Equation" r:id="rId13" imgW="3314520" imgH="431640" progId="Equation.3">
                    <p:embed/>
                    <p:pic>
                      <p:nvPicPr>
                        <p:cNvPr id="25" name="Object 24"/>
                        <p:cNvPicPr/>
                        <p:nvPr/>
                      </p:nvPicPr>
                      <p:blipFill>
                        <a:blip r:embed="rId14"/>
                        <a:stretch>
                          <a:fillRect/>
                        </a:stretch>
                      </p:blipFill>
                      <p:spPr>
                        <a:xfrm>
                          <a:off x="1429060" y="4738438"/>
                          <a:ext cx="6827838" cy="890587"/>
                        </a:xfrm>
                        <a:prstGeom prst="rect">
                          <a:avLst/>
                        </a:prstGeom>
                      </p:spPr>
                    </p:pic>
                  </p:oleObj>
                </mc:Fallback>
              </mc:AlternateContent>
            </a:graphicData>
          </a:graphic>
        </p:graphicFrame>
        <p:sp>
          <p:nvSpPr>
            <p:cNvPr id="29" name="TextBox 28"/>
            <p:cNvSpPr txBox="1"/>
            <p:nvPr/>
          </p:nvSpPr>
          <p:spPr>
            <a:xfrm>
              <a:off x="943647" y="4928133"/>
              <a:ext cx="4298815" cy="461665"/>
            </a:xfrm>
            <a:prstGeom prst="rect">
              <a:avLst/>
            </a:prstGeom>
            <a:noFill/>
          </p:spPr>
          <p:txBody>
            <a:bodyPr wrap="square" rtlCol="0">
              <a:spAutoFit/>
            </a:bodyPr>
            <a:lstStyle/>
            <a:p>
              <a:r>
                <a:rPr lang="en-US" sz="2400" dirty="0"/>
                <a:t>So</a:t>
              </a:r>
            </a:p>
          </p:txBody>
        </p:sp>
      </p:grpSp>
      <p:grpSp>
        <p:nvGrpSpPr>
          <p:cNvPr id="12" name="Group 11"/>
          <p:cNvGrpSpPr/>
          <p:nvPr/>
        </p:nvGrpSpPr>
        <p:grpSpPr>
          <a:xfrm>
            <a:off x="4156905" y="6050769"/>
            <a:ext cx="4964201" cy="517525"/>
            <a:chOff x="3378200" y="6013450"/>
            <a:chExt cx="4964201" cy="517525"/>
          </a:xfrm>
        </p:grpSpPr>
        <p:graphicFrame>
          <p:nvGraphicFramePr>
            <p:cNvPr id="30" name="Object 29"/>
            <p:cNvGraphicFramePr>
              <a:graphicFrameLocks noChangeAspect="1"/>
            </p:cNvGraphicFramePr>
            <p:nvPr>
              <p:extLst>
                <p:ext uri="{D42A27DB-BD31-4B8C-83A1-F6EECF244321}">
                  <p14:modId xmlns:p14="http://schemas.microsoft.com/office/powerpoint/2010/main" val="3524401205"/>
                </p:ext>
              </p:extLst>
            </p:nvPr>
          </p:nvGraphicFramePr>
          <p:xfrm>
            <a:off x="3378200" y="6013450"/>
            <a:ext cx="2020888" cy="517525"/>
          </p:xfrm>
          <a:graphic>
            <a:graphicData uri="http://schemas.openxmlformats.org/presentationml/2006/ole">
              <mc:AlternateContent xmlns:mc="http://schemas.openxmlformats.org/markup-compatibility/2006">
                <mc:Choice xmlns:v="urn:schemas-microsoft-com:vml" Requires="v">
                  <p:oleObj spid="_x0000_s4104" name="Equation" r:id="rId15" imgW="939600" imgH="241200" progId="Equation.3">
                    <p:embed/>
                  </p:oleObj>
                </mc:Choice>
                <mc:Fallback>
                  <p:oleObj name="Equation" r:id="rId15" imgW="939600" imgH="241200" progId="Equation.3">
                    <p:embed/>
                    <p:pic>
                      <p:nvPicPr>
                        <p:cNvPr id="30" name="Object 29"/>
                        <p:cNvPicPr/>
                        <p:nvPr/>
                      </p:nvPicPr>
                      <p:blipFill>
                        <a:blip r:embed="rId16"/>
                        <a:stretch>
                          <a:fillRect/>
                        </a:stretch>
                      </p:blipFill>
                      <p:spPr>
                        <a:xfrm>
                          <a:off x="3378200" y="6013450"/>
                          <a:ext cx="2020888" cy="517525"/>
                        </a:xfrm>
                        <a:prstGeom prst="rect">
                          <a:avLst/>
                        </a:prstGeom>
                      </p:spPr>
                    </p:pic>
                  </p:oleObj>
                </mc:Fallback>
              </mc:AlternateContent>
            </a:graphicData>
          </a:graphic>
        </p:graphicFrame>
        <p:sp>
          <p:nvSpPr>
            <p:cNvPr id="31" name="TextBox 30"/>
            <p:cNvSpPr txBox="1"/>
            <p:nvPr/>
          </p:nvSpPr>
          <p:spPr>
            <a:xfrm>
              <a:off x="5399088" y="6041379"/>
              <a:ext cx="2943313" cy="461665"/>
            </a:xfrm>
            <a:prstGeom prst="rect">
              <a:avLst/>
            </a:prstGeom>
            <a:noFill/>
          </p:spPr>
          <p:txBody>
            <a:bodyPr wrap="square" rtlCol="0">
              <a:spAutoFit/>
            </a:bodyPr>
            <a:lstStyle/>
            <a:p>
              <a:r>
                <a:rPr lang="en-US" sz="2400" dirty="0"/>
                <a:t>so unbiased.</a:t>
              </a:r>
            </a:p>
          </p:txBody>
        </p:sp>
      </p:grpSp>
    </p:spTree>
    <p:extLst>
      <p:ext uri="{BB962C8B-B14F-4D97-AF65-F5344CB8AC3E}">
        <p14:creationId xmlns:p14="http://schemas.microsoft.com/office/powerpoint/2010/main" val="2575481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9087281" y="285777"/>
            <a:ext cx="2530602" cy="2864142"/>
            <a:chOff x="5545074" y="301752"/>
            <a:chExt cx="3276600" cy="3928659"/>
          </a:xfrm>
        </p:grpSpPr>
        <p:grpSp>
          <p:nvGrpSpPr>
            <p:cNvPr id="15" name="Group 14"/>
            <p:cNvGrpSpPr/>
            <p:nvPr/>
          </p:nvGrpSpPr>
          <p:grpSpPr>
            <a:xfrm>
              <a:off x="5545074" y="301752"/>
              <a:ext cx="2532634" cy="3305754"/>
              <a:chOff x="6331458" y="301752"/>
              <a:chExt cx="2532634" cy="3305754"/>
            </a:xfrm>
          </p:grpSpPr>
          <p:graphicFrame>
            <p:nvGraphicFramePr>
              <p:cNvPr id="3" name="Object 2"/>
              <p:cNvGraphicFramePr>
                <a:graphicFrameLocks noChangeAspect="1"/>
              </p:cNvGraphicFramePr>
              <p:nvPr/>
            </p:nvGraphicFramePr>
            <p:xfrm>
              <a:off x="6331458" y="301752"/>
              <a:ext cx="2532634" cy="3305754"/>
            </p:xfrm>
            <a:graphic>
              <a:graphicData uri="http://schemas.openxmlformats.org/presentationml/2006/ole">
                <mc:AlternateContent xmlns:mc="http://schemas.openxmlformats.org/markup-compatibility/2006">
                  <mc:Choice xmlns:v="urn:schemas-microsoft-com:vml" Requires="v">
                    <p:oleObj spid="_x0000_s5122" name="Equation" r:id="rId3" imgW="1206360" imgH="1574640" progId="Equation.3">
                      <p:embed/>
                    </p:oleObj>
                  </mc:Choice>
                  <mc:Fallback>
                    <p:oleObj name="Equation" r:id="rId3" imgW="1206360" imgH="1574640" progId="Equation.3">
                      <p:embed/>
                      <p:pic>
                        <p:nvPicPr>
                          <p:cNvPr id="3" name="Object 2"/>
                          <p:cNvPicPr/>
                          <p:nvPr/>
                        </p:nvPicPr>
                        <p:blipFill>
                          <a:blip r:embed="rId4"/>
                          <a:stretch>
                            <a:fillRect/>
                          </a:stretch>
                        </p:blipFill>
                        <p:spPr>
                          <a:xfrm>
                            <a:off x="6331458" y="301752"/>
                            <a:ext cx="2532634" cy="3305754"/>
                          </a:xfrm>
                          <a:prstGeom prst="rect">
                            <a:avLst/>
                          </a:prstGeom>
                        </p:spPr>
                      </p:pic>
                    </p:oleObj>
                  </mc:Fallback>
                </mc:AlternateContent>
              </a:graphicData>
            </a:graphic>
          </p:graphicFrame>
          <p:cxnSp>
            <p:nvCxnSpPr>
              <p:cNvPr id="5" name="Straight Connector 4"/>
              <p:cNvCxnSpPr/>
              <p:nvPr/>
            </p:nvCxnSpPr>
            <p:spPr>
              <a:xfrm>
                <a:off x="6331458" y="768096"/>
                <a:ext cx="2532634" cy="9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331458" y="2895600"/>
                <a:ext cx="2532634" cy="91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16" name="Object 15"/>
            <p:cNvGraphicFramePr>
              <a:graphicFrameLocks noChangeAspect="1"/>
            </p:cNvGraphicFramePr>
            <p:nvPr/>
          </p:nvGraphicFramePr>
          <p:xfrm>
            <a:off x="8309610" y="3123890"/>
            <a:ext cx="512064" cy="483616"/>
          </p:xfrm>
          <a:graphic>
            <a:graphicData uri="http://schemas.openxmlformats.org/presentationml/2006/ole">
              <mc:AlternateContent xmlns:mc="http://schemas.openxmlformats.org/markup-compatibility/2006">
                <mc:Choice xmlns:v="urn:schemas-microsoft-com:vml" Requires="v">
                  <p:oleObj spid="_x0000_s5123" name="Equation" r:id="rId5" imgW="228600" imgH="215640" progId="Equation.3">
                    <p:embed/>
                  </p:oleObj>
                </mc:Choice>
                <mc:Fallback>
                  <p:oleObj name="Equation" r:id="rId5" imgW="228600" imgH="215640" progId="Equation.3">
                    <p:embed/>
                    <p:pic>
                      <p:nvPicPr>
                        <p:cNvPr id="16" name="Object 15"/>
                        <p:cNvPicPr/>
                        <p:nvPr/>
                      </p:nvPicPr>
                      <p:blipFill>
                        <a:blip r:embed="rId6"/>
                        <a:stretch>
                          <a:fillRect/>
                        </a:stretch>
                      </p:blipFill>
                      <p:spPr>
                        <a:xfrm>
                          <a:off x="8309610" y="3123890"/>
                          <a:ext cx="512064" cy="483616"/>
                        </a:xfrm>
                        <a:prstGeom prst="rect">
                          <a:avLst/>
                        </a:prstGeom>
                      </p:spPr>
                    </p:pic>
                  </p:oleObj>
                </mc:Fallback>
              </mc:AlternateContent>
            </a:graphicData>
          </a:graphic>
        </p:graphicFrame>
        <p:graphicFrame>
          <p:nvGraphicFramePr>
            <p:cNvPr id="17" name="Object 16"/>
            <p:cNvGraphicFramePr>
              <a:graphicFrameLocks noChangeAspect="1"/>
            </p:cNvGraphicFramePr>
            <p:nvPr/>
          </p:nvGraphicFramePr>
          <p:xfrm>
            <a:off x="5545074" y="3607506"/>
            <a:ext cx="2429330" cy="622905"/>
          </p:xfrm>
          <a:graphic>
            <a:graphicData uri="http://schemas.openxmlformats.org/presentationml/2006/ole">
              <mc:AlternateContent xmlns:mc="http://schemas.openxmlformats.org/markup-compatibility/2006">
                <mc:Choice xmlns:v="urn:schemas-microsoft-com:vml" Requires="v">
                  <p:oleObj spid="_x0000_s5124" name="Equation" r:id="rId7" imgW="990360" imgH="253800" progId="Equation.3">
                    <p:embed/>
                  </p:oleObj>
                </mc:Choice>
                <mc:Fallback>
                  <p:oleObj name="Equation" r:id="rId7" imgW="990360" imgH="253800" progId="Equation.3">
                    <p:embed/>
                    <p:pic>
                      <p:nvPicPr>
                        <p:cNvPr id="17" name="Object 16"/>
                        <p:cNvPicPr/>
                        <p:nvPr/>
                      </p:nvPicPr>
                      <p:blipFill>
                        <a:blip r:embed="rId8"/>
                        <a:stretch>
                          <a:fillRect/>
                        </a:stretch>
                      </p:blipFill>
                      <p:spPr>
                        <a:xfrm>
                          <a:off x="5545074" y="3607506"/>
                          <a:ext cx="2429330" cy="622905"/>
                        </a:xfrm>
                        <a:prstGeom prst="rect">
                          <a:avLst/>
                        </a:prstGeom>
                      </p:spPr>
                    </p:pic>
                  </p:oleObj>
                </mc:Fallback>
              </mc:AlternateContent>
            </a:graphicData>
          </a:graphic>
        </p:graphicFrame>
        <p:cxnSp>
          <p:nvCxnSpPr>
            <p:cNvPr id="19" name="Straight Connector 18"/>
            <p:cNvCxnSpPr/>
            <p:nvPr/>
          </p:nvCxnSpPr>
          <p:spPr>
            <a:xfrm flipH="1">
              <a:off x="8124825" y="2904744"/>
              <a:ext cx="7620" cy="7027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060055" y="2904744"/>
              <a:ext cx="74676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Rectangle 3"/>
          <p:cNvSpPr txBox="1">
            <a:spLocks noChangeArrowheads="1"/>
          </p:cNvSpPr>
          <p:nvPr/>
        </p:nvSpPr>
        <p:spPr>
          <a:xfrm>
            <a:off x="0" y="399773"/>
            <a:ext cx="8825948" cy="928265"/>
          </a:xfrm>
          <a:prstGeom prst="rect">
            <a:avLst/>
          </a:prstGeom>
          <a:effectLst>
            <a:outerShdw dist="50800" sx="1000" sy="1000" algn="ctr" rotWithShape="0">
              <a:srgbClr val="FFFF99"/>
            </a:outerShdw>
          </a:effectLst>
        </p:spPr>
        <p:txBody>
          <a:bodyPr vert="horz">
            <a:noAutofit/>
            <a:scene3d>
              <a:camera prst="orthographicFront"/>
              <a:lightRig rig="threePt" dir="t">
                <a:rot lat="0" lon="0" rev="17220000"/>
              </a:lightRig>
            </a:scene3d>
            <a:sp3d>
              <a:bevelT w="38100" h="38100"/>
            </a:sp3d>
          </a:bodyPr>
          <a:lstStyle/>
          <a:p>
            <a:pPr algn="ctr">
              <a:spcBef>
                <a:spcPct val="20000"/>
              </a:spcBef>
              <a:buClr>
                <a:prstClr val="white">
                  <a:shade val="95000"/>
                </a:prstClr>
              </a:buClr>
              <a:buSzPct val="65000"/>
              <a:defRPr/>
            </a:pPr>
            <a:r>
              <a:rPr lang="en-US" sz="4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Step 3. Put them together</a:t>
            </a:r>
          </a:p>
        </p:txBody>
      </p:sp>
      <p:sp>
        <p:nvSpPr>
          <p:cNvPr id="11" name="TextBox 10"/>
          <p:cNvSpPr txBox="1"/>
          <p:nvPr/>
        </p:nvSpPr>
        <p:spPr>
          <a:xfrm>
            <a:off x="1878978" y="1473316"/>
            <a:ext cx="5232007" cy="954107"/>
          </a:xfrm>
          <a:prstGeom prst="rect">
            <a:avLst/>
          </a:prstGeom>
          <a:noFill/>
        </p:spPr>
        <p:txBody>
          <a:bodyPr wrap="square" rtlCol="0">
            <a:spAutoFit/>
          </a:bodyPr>
          <a:lstStyle/>
          <a:p>
            <a:r>
              <a:rPr lang="en-US" sz="2800" dirty="0"/>
              <a:t>Could try:</a:t>
            </a:r>
          </a:p>
          <a:p>
            <a:pPr marL="457200"/>
            <a:r>
              <a:rPr lang="en-US" sz="2800" dirty="0"/>
              <a:t>1) MST – MSE; or 2) MST/MSE</a:t>
            </a:r>
          </a:p>
        </p:txBody>
      </p:sp>
      <p:grpSp>
        <p:nvGrpSpPr>
          <p:cNvPr id="4" name="Group 3">
            <a:extLst>
              <a:ext uri="{FF2B5EF4-FFF2-40B4-BE49-F238E27FC236}">
                <a16:creationId xmlns:a16="http://schemas.microsoft.com/office/drawing/2014/main" id="{2E09196B-1837-4876-AC61-57CB621DA4D0}"/>
              </a:ext>
            </a:extLst>
          </p:cNvPr>
          <p:cNvGrpSpPr/>
          <p:nvPr/>
        </p:nvGrpSpPr>
        <p:grpSpPr>
          <a:xfrm>
            <a:off x="1878977" y="3288694"/>
            <a:ext cx="8268957" cy="2586591"/>
            <a:chOff x="1878977" y="3288694"/>
            <a:chExt cx="8268957" cy="2586591"/>
          </a:xfrm>
        </p:grpSpPr>
        <p:grpSp>
          <p:nvGrpSpPr>
            <p:cNvPr id="2" name="Group 1">
              <a:extLst>
                <a:ext uri="{FF2B5EF4-FFF2-40B4-BE49-F238E27FC236}">
                  <a16:creationId xmlns:a16="http://schemas.microsoft.com/office/drawing/2014/main" id="{A9ADB4F1-01DC-4AB1-A7FD-5120E7BDA6A5}"/>
                </a:ext>
              </a:extLst>
            </p:cNvPr>
            <p:cNvGrpSpPr/>
            <p:nvPr/>
          </p:nvGrpSpPr>
          <p:grpSpPr>
            <a:xfrm>
              <a:off x="1878977" y="3288694"/>
              <a:ext cx="8268957" cy="2586591"/>
              <a:chOff x="1878977" y="3288694"/>
              <a:chExt cx="8268957" cy="2586591"/>
            </a:xfrm>
          </p:grpSpPr>
          <p:graphicFrame>
            <p:nvGraphicFramePr>
              <p:cNvPr id="25" name="Object 24"/>
              <p:cNvGraphicFramePr>
                <a:graphicFrameLocks noChangeAspect="1"/>
              </p:cNvGraphicFramePr>
              <p:nvPr>
                <p:extLst>
                  <p:ext uri="{D42A27DB-BD31-4B8C-83A1-F6EECF244321}">
                    <p14:modId xmlns:p14="http://schemas.microsoft.com/office/powerpoint/2010/main" val="3789912548"/>
                  </p:ext>
                </p:extLst>
              </p:nvPr>
            </p:nvGraphicFramePr>
            <p:xfrm>
              <a:off x="2802256" y="3934714"/>
              <a:ext cx="6175375" cy="865187"/>
            </p:xfrm>
            <a:graphic>
              <a:graphicData uri="http://schemas.openxmlformats.org/presentationml/2006/ole">
                <mc:AlternateContent xmlns:mc="http://schemas.openxmlformats.org/markup-compatibility/2006">
                  <mc:Choice xmlns:v="urn:schemas-microsoft-com:vml" Requires="v">
                    <p:oleObj spid="_x0000_s5125" name="Equation" r:id="rId9" imgW="2997000" imgH="419040" progId="Equation.3">
                      <p:embed/>
                    </p:oleObj>
                  </mc:Choice>
                  <mc:Fallback>
                    <p:oleObj name="Equation" r:id="rId9" imgW="2997000" imgH="419040" progId="Equation.3">
                      <p:embed/>
                      <p:pic>
                        <p:nvPicPr>
                          <p:cNvPr id="25" name="Object 24"/>
                          <p:cNvPicPr/>
                          <p:nvPr/>
                        </p:nvPicPr>
                        <p:blipFill>
                          <a:blip r:embed="rId10"/>
                          <a:stretch>
                            <a:fillRect/>
                          </a:stretch>
                        </p:blipFill>
                        <p:spPr>
                          <a:xfrm>
                            <a:off x="2802256" y="3934714"/>
                            <a:ext cx="6175375" cy="865187"/>
                          </a:xfrm>
                          <a:prstGeom prst="rect">
                            <a:avLst/>
                          </a:prstGeom>
                        </p:spPr>
                      </p:pic>
                    </p:oleObj>
                  </mc:Fallback>
                </mc:AlternateContent>
              </a:graphicData>
            </a:graphic>
          </p:graphicFrame>
          <p:sp>
            <p:nvSpPr>
              <p:cNvPr id="31" name="TextBox 30"/>
              <p:cNvSpPr txBox="1"/>
              <p:nvPr/>
            </p:nvSpPr>
            <p:spPr>
              <a:xfrm>
                <a:off x="2103500" y="5352065"/>
                <a:ext cx="8044434" cy="523220"/>
              </a:xfrm>
              <a:prstGeom prst="rect">
                <a:avLst/>
              </a:prstGeom>
              <a:noFill/>
            </p:spPr>
            <p:txBody>
              <a:bodyPr wrap="square" rtlCol="0">
                <a:spAutoFit/>
              </a:bodyPr>
              <a:lstStyle/>
              <a:p>
                <a:r>
                  <a:rPr lang="en-US" sz="2800" dirty="0"/>
                  <a:t>Decision Rule: Reject H</a:t>
                </a:r>
                <a:r>
                  <a:rPr lang="en-US" sz="2800" baseline="-25000" dirty="0"/>
                  <a:t>0</a:t>
                </a:r>
                <a:r>
                  <a:rPr lang="en-US" sz="2800" dirty="0"/>
                  <a:t> if </a:t>
                </a:r>
                <a:r>
                  <a:rPr lang="en-US" sz="2800" i="1" dirty="0"/>
                  <a:t>F</a:t>
                </a:r>
                <a:r>
                  <a:rPr lang="en-US" sz="2800" baseline="-25000" dirty="0"/>
                  <a:t>obs</a:t>
                </a:r>
                <a:r>
                  <a:rPr lang="en-US" sz="2800" dirty="0"/>
                  <a:t> &gt; F</a:t>
                </a:r>
                <a:r>
                  <a:rPr lang="en-US" sz="2800" baseline="-25000" dirty="0"/>
                  <a:t>.95</a:t>
                </a:r>
                <a:r>
                  <a:rPr lang="en-US" sz="2800" dirty="0"/>
                  <a:t>[p – 1, p(n – 1)] </a:t>
                </a:r>
              </a:p>
            </p:txBody>
          </p:sp>
          <p:sp>
            <p:nvSpPr>
              <p:cNvPr id="24" name="TextBox 23"/>
              <p:cNvSpPr txBox="1"/>
              <p:nvPr/>
            </p:nvSpPr>
            <p:spPr>
              <a:xfrm>
                <a:off x="1878977" y="3288694"/>
                <a:ext cx="6521311" cy="523220"/>
              </a:xfrm>
              <a:prstGeom prst="rect">
                <a:avLst/>
              </a:prstGeom>
              <a:noFill/>
            </p:spPr>
            <p:txBody>
              <a:bodyPr wrap="square" rtlCol="0">
                <a:spAutoFit/>
              </a:bodyPr>
              <a:lstStyle/>
              <a:p>
                <a:r>
                  <a:rPr lang="en-US" sz="2800" dirty="0"/>
                  <a:t>MST/MSE has a known distribution, so:</a:t>
                </a:r>
              </a:p>
            </p:txBody>
          </p:sp>
        </p:grpSp>
        <p:sp>
          <p:nvSpPr>
            <p:cNvPr id="6" name="TextBox 5"/>
            <p:cNvSpPr txBox="1"/>
            <p:nvPr/>
          </p:nvSpPr>
          <p:spPr>
            <a:xfrm>
              <a:off x="6315457" y="4034136"/>
              <a:ext cx="557784" cy="707886"/>
            </a:xfrm>
            <a:prstGeom prst="rect">
              <a:avLst/>
            </a:prstGeom>
            <a:noFill/>
          </p:spPr>
          <p:txBody>
            <a:bodyPr wrap="square" rtlCol="0">
              <a:spAutoFit/>
            </a:bodyPr>
            <a:lstStyle/>
            <a:p>
              <a:r>
                <a:rPr lang="en-US" sz="4000" dirty="0">
                  <a:latin typeface="Calibri" panose="020F0502020204030204" pitchFamily="34" charset="0"/>
                </a:rPr>
                <a:t>~</a:t>
              </a:r>
              <a:endParaRPr lang="en-US" sz="4000" dirty="0"/>
            </a:p>
          </p:txBody>
        </p:sp>
      </p:grpSp>
    </p:spTree>
    <p:extLst>
      <p:ext uri="{BB962C8B-B14F-4D97-AF65-F5344CB8AC3E}">
        <p14:creationId xmlns:p14="http://schemas.microsoft.com/office/powerpoint/2010/main" val="2490083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3"/>
          <p:cNvSpPr txBox="1">
            <a:spLocks noChangeArrowheads="1"/>
          </p:cNvSpPr>
          <p:nvPr/>
        </p:nvSpPr>
        <p:spPr>
          <a:xfrm>
            <a:off x="800552" y="222635"/>
            <a:ext cx="3694176" cy="928265"/>
          </a:xfrm>
          <a:prstGeom prst="rect">
            <a:avLst/>
          </a:prstGeom>
          <a:effectLst>
            <a:outerShdw dist="50800" sx="1000" sy="1000" algn="ctr" rotWithShape="0">
              <a:srgbClr val="FFFF99"/>
            </a:outerShdw>
          </a:effectLst>
        </p:spPr>
        <p:txBody>
          <a:bodyPr vert="horz">
            <a:noAutofit/>
            <a:scene3d>
              <a:camera prst="orthographicFront"/>
              <a:lightRig rig="threePt" dir="t">
                <a:rot lat="0" lon="0" rev="17220000"/>
              </a:lightRig>
            </a:scene3d>
            <a:sp3d>
              <a:bevelT w="38100" h="38100"/>
            </a:sp3d>
          </a:bodyPr>
          <a:lstStyle/>
          <a:p>
            <a:pPr algn="ctr">
              <a:spcBef>
                <a:spcPct val="20000"/>
              </a:spcBef>
              <a:buClr>
                <a:prstClr val="white">
                  <a:shade val="95000"/>
                </a:prstClr>
              </a:buClr>
              <a:buSzPct val="65000"/>
              <a:defRPr/>
            </a:pPr>
            <a:r>
              <a:rPr lang="en-US" sz="4000" dirty="0">
                <a:solidFill>
                  <a:srgbClr val="0000C0"/>
                </a:solidFill>
                <a:effectLst>
                  <a:outerShdw blurRad="127000" dist="203200" dir="2700000" algn="ctr" rotWithShape="0">
                    <a:srgbClr val="000000">
                      <a:alpha val="30000"/>
                    </a:srgbClr>
                  </a:outerShdw>
                </a:effectLst>
                <a:latin typeface="Myriad Pro" pitchFamily="34" charset="0"/>
                <a:cs typeface="Times New Roman" pitchFamily="18" charset="0"/>
              </a:rPr>
              <a:t>Example</a:t>
            </a:r>
          </a:p>
        </p:txBody>
      </p:sp>
      <p:graphicFrame>
        <p:nvGraphicFramePr>
          <p:cNvPr id="25" name="Object 24"/>
          <p:cNvGraphicFramePr>
            <a:graphicFrameLocks noChangeAspect="1"/>
          </p:cNvGraphicFramePr>
          <p:nvPr>
            <p:extLst>
              <p:ext uri="{D42A27DB-BD31-4B8C-83A1-F6EECF244321}">
                <p14:modId xmlns:p14="http://schemas.microsoft.com/office/powerpoint/2010/main" val="2656079367"/>
              </p:ext>
            </p:extLst>
          </p:nvPr>
        </p:nvGraphicFramePr>
        <p:xfrm>
          <a:off x="4494728" y="5400871"/>
          <a:ext cx="5024438" cy="865187"/>
        </p:xfrm>
        <a:graphic>
          <a:graphicData uri="http://schemas.openxmlformats.org/presentationml/2006/ole">
            <mc:AlternateContent xmlns:mc="http://schemas.openxmlformats.org/markup-compatibility/2006">
              <mc:Choice xmlns:v="urn:schemas-microsoft-com:vml" Requires="v">
                <p:oleObj spid="_x0000_s6146" name="Equation" r:id="rId3" imgW="2438280" imgH="419040" progId="Equation.3">
                  <p:embed/>
                </p:oleObj>
              </mc:Choice>
              <mc:Fallback>
                <p:oleObj name="Equation" r:id="rId3" imgW="2438280" imgH="419040" progId="Equation.3">
                  <p:embed/>
                  <p:pic>
                    <p:nvPicPr>
                      <p:cNvPr id="25" name="Object 24"/>
                      <p:cNvPicPr/>
                      <p:nvPr/>
                    </p:nvPicPr>
                    <p:blipFill>
                      <a:blip r:embed="rId4"/>
                      <a:stretch>
                        <a:fillRect/>
                      </a:stretch>
                    </p:blipFill>
                    <p:spPr>
                      <a:xfrm>
                        <a:off x="4494728" y="5400871"/>
                        <a:ext cx="5024438" cy="865187"/>
                      </a:xfrm>
                      <a:prstGeom prst="rect">
                        <a:avLst/>
                      </a:prstGeom>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520096477"/>
              </p:ext>
            </p:extLst>
          </p:nvPr>
        </p:nvGraphicFramePr>
        <p:xfrm>
          <a:off x="5654675" y="174625"/>
          <a:ext cx="3633788" cy="4311650"/>
        </p:xfrm>
        <a:graphic>
          <a:graphicData uri="http://schemas.openxmlformats.org/presentationml/2006/ole">
            <mc:AlternateContent xmlns:mc="http://schemas.openxmlformats.org/markup-compatibility/2006">
              <mc:Choice xmlns:v="urn:schemas-microsoft-com:vml" Requires="v">
                <p:oleObj spid="_x0000_s6147" name="Equation" r:id="rId5" imgW="2311200" imgH="2743200" progId="Equation.3">
                  <p:embed/>
                </p:oleObj>
              </mc:Choice>
              <mc:Fallback>
                <p:oleObj name="Equation" r:id="rId5" imgW="2311200" imgH="2743200" progId="Equation.3">
                  <p:embed/>
                  <p:pic>
                    <p:nvPicPr>
                      <p:cNvPr id="2" name="Object 1"/>
                      <p:cNvPicPr/>
                      <p:nvPr/>
                    </p:nvPicPr>
                    <p:blipFill>
                      <a:blip r:embed="rId6"/>
                      <a:stretch>
                        <a:fillRect/>
                      </a:stretch>
                    </p:blipFill>
                    <p:spPr>
                      <a:xfrm>
                        <a:off x="5654675" y="174625"/>
                        <a:ext cx="3633788" cy="4311650"/>
                      </a:xfrm>
                      <a:prstGeom prst="rect">
                        <a:avLst/>
                      </a:prstGeom>
                    </p:spPr>
                  </p:pic>
                </p:oleObj>
              </mc:Fallback>
            </mc:AlternateContent>
          </a:graphicData>
        </a:graphic>
      </p:graphicFrame>
      <p:cxnSp>
        <p:nvCxnSpPr>
          <p:cNvPr id="7" name="Straight Connector 6"/>
          <p:cNvCxnSpPr/>
          <p:nvPr/>
        </p:nvCxnSpPr>
        <p:spPr>
          <a:xfrm>
            <a:off x="5655440" y="3547872"/>
            <a:ext cx="4863463" cy="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5655440" y="521208"/>
            <a:ext cx="3458081" cy="152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237222" y="1196328"/>
            <a:ext cx="1563624" cy="830997"/>
          </a:xfrm>
          <a:prstGeom prst="rect">
            <a:avLst/>
          </a:prstGeom>
          <a:noFill/>
        </p:spPr>
        <p:txBody>
          <a:bodyPr wrap="square" rtlCol="0">
            <a:spAutoFit/>
          </a:bodyPr>
          <a:lstStyle/>
          <a:p>
            <a:r>
              <a:rPr lang="en-US" sz="2400" i="1" dirty="0"/>
              <a:t>n</a:t>
            </a:r>
            <a:r>
              <a:rPr lang="en-US" sz="2400" dirty="0"/>
              <a:t> = 8</a:t>
            </a:r>
          </a:p>
          <a:p>
            <a:r>
              <a:rPr lang="en-US" sz="2400" i="1" dirty="0"/>
              <a:t>p</a:t>
            </a:r>
            <a:r>
              <a:rPr lang="en-US" sz="2400" dirty="0"/>
              <a:t> = 3</a:t>
            </a:r>
          </a:p>
        </p:txBody>
      </p:sp>
      <p:graphicFrame>
        <p:nvGraphicFramePr>
          <p:cNvPr id="10" name="Object 9"/>
          <p:cNvGraphicFramePr>
            <a:graphicFrameLocks noChangeAspect="1"/>
          </p:cNvGraphicFramePr>
          <p:nvPr>
            <p:extLst>
              <p:ext uri="{D42A27DB-BD31-4B8C-83A1-F6EECF244321}">
                <p14:modId xmlns:p14="http://schemas.microsoft.com/office/powerpoint/2010/main" val="1737678627"/>
              </p:ext>
            </p:extLst>
          </p:nvPr>
        </p:nvGraphicFramePr>
        <p:xfrm>
          <a:off x="9519166" y="3743930"/>
          <a:ext cx="999736" cy="320670"/>
        </p:xfrm>
        <a:graphic>
          <a:graphicData uri="http://schemas.openxmlformats.org/presentationml/2006/ole">
            <mc:AlternateContent xmlns:mc="http://schemas.openxmlformats.org/markup-compatibility/2006">
              <mc:Choice xmlns:v="urn:schemas-microsoft-com:vml" Requires="v">
                <p:oleObj spid="_x0000_s6148" name="Equation" r:id="rId7" imgW="672840" imgH="215640" progId="Equation.3">
                  <p:embed/>
                </p:oleObj>
              </mc:Choice>
              <mc:Fallback>
                <p:oleObj name="Equation" r:id="rId7" imgW="672840" imgH="215640" progId="Equation.3">
                  <p:embed/>
                  <p:pic>
                    <p:nvPicPr>
                      <p:cNvPr id="10" name="Object 9"/>
                      <p:cNvPicPr/>
                      <p:nvPr/>
                    </p:nvPicPr>
                    <p:blipFill>
                      <a:blip r:embed="rId8"/>
                      <a:stretch>
                        <a:fillRect/>
                      </a:stretch>
                    </p:blipFill>
                    <p:spPr>
                      <a:xfrm>
                        <a:off x="9519166" y="3743930"/>
                        <a:ext cx="999736" cy="320670"/>
                      </a:xfrm>
                      <a:prstGeom prst="rect">
                        <a:avLst/>
                      </a:prstGeom>
                    </p:spPr>
                  </p:pic>
                </p:oleObj>
              </mc:Fallback>
            </mc:AlternateContent>
          </a:graphicData>
        </a:graphic>
      </p:graphicFrame>
      <p:sp>
        <p:nvSpPr>
          <p:cNvPr id="18" name="TextBox 17"/>
          <p:cNvSpPr txBox="1"/>
          <p:nvPr/>
        </p:nvSpPr>
        <p:spPr>
          <a:xfrm>
            <a:off x="357809" y="1143764"/>
            <a:ext cx="4860367" cy="2862322"/>
          </a:xfrm>
          <a:prstGeom prst="rect">
            <a:avLst/>
          </a:prstGeom>
          <a:noFill/>
        </p:spPr>
        <p:txBody>
          <a:bodyPr wrap="square" rtlCol="0">
            <a:spAutoFit/>
          </a:bodyPr>
          <a:lstStyle/>
          <a:p>
            <a:r>
              <a:rPr lang="en-US" dirty="0"/>
              <a:t>Suppose we are testing the efficacy of a new drug that is supposed to stimulate the dopamine system. We divide 16 Parkinson’s disease patients into two groups, and we run them and a younger adult control group in the Wisconsin Card Sorting Test. </a:t>
            </a:r>
          </a:p>
          <a:p>
            <a:pPr algn="ctr"/>
            <a:r>
              <a:rPr lang="en-US" dirty="0"/>
              <a:t>T</a:t>
            </a:r>
            <a:r>
              <a:rPr lang="en-US" baseline="-25000" dirty="0"/>
              <a:t>1</a:t>
            </a:r>
            <a:r>
              <a:rPr lang="en-US" dirty="0"/>
              <a:t> = young adults</a:t>
            </a:r>
          </a:p>
          <a:p>
            <a:pPr algn="ctr"/>
            <a:r>
              <a:rPr lang="en-US" dirty="0"/>
              <a:t>T</a:t>
            </a:r>
            <a:r>
              <a:rPr lang="en-US" baseline="-25000" dirty="0"/>
              <a:t>2</a:t>
            </a:r>
            <a:r>
              <a:rPr lang="en-US" dirty="0"/>
              <a:t> = PD patients on drug</a:t>
            </a:r>
          </a:p>
          <a:p>
            <a:pPr algn="ctr"/>
            <a:r>
              <a:rPr lang="en-US" dirty="0"/>
              <a:t>T</a:t>
            </a:r>
            <a:r>
              <a:rPr lang="en-US" baseline="-25000" dirty="0"/>
              <a:t>3</a:t>
            </a:r>
            <a:r>
              <a:rPr lang="en-US" dirty="0"/>
              <a:t> = PD patients not on drug</a:t>
            </a:r>
          </a:p>
          <a:p>
            <a:pPr algn="ctr"/>
            <a:r>
              <a:rPr lang="en-US" dirty="0"/>
              <a:t>DV =  # of perseverative errors</a:t>
            </a:r>
          </a:p>
        </p:txBody>
      </p:sp>
      <p:graphicFrame>
        <p:nvGraphicFramePr>
          <p:cNvPr id="29" name="Object 28"/>
          <p:cNvGraphicFramePr>
            <a:graphicFrameLocks noChangeAspect="1"/>
          </p:cNvGraphicFramePr>
          <p:nvPr>
            <p:extLst>
              <p:ext uri="{D42A27DB-BD31-4B8C-83A1-F6EECF244321}">
                <p14:modId xmlns:p14="http://schemas.microsoft.com/office/powerpoint/2010/main" val="319228641"/>
              </p:ext>
            </p:extLst>
          </p:nvPr>
        </p:nvGraphicFramePr>
        <p:xfrm>
          <a:off x="1899476" y="4819558"/>
          <a:ext cx="1279588" cy="1254742"/>
        </p:xfrm>
        <a:graphic>
          <a:graphicData uri="http://schemas.openxmlformats.org/presentationml/2006/ole">
            <mc:AlternateContent xmlns:mc="http://schemas.openxmlformats.org/markup-compatibility/2006">
              <mc:Choice xmlns:v="urn:schemas-microsoft-com:vml" Requires="v">
                <p:oleObj spid="_x0000_s6149" name="Equation" r:id="rId9" imgW="698400" imgH="685800" progId="Equation.3">
                  <p:embed/>
                </p:oleObj>
              </mc:Choice>
              <mc:Fallback>
                <p:oleObj name="Equation" r:id="rId9" imgW="698400" imgH="685800" progId="Equation.3">
                  <p:embed/>
                  <p:pic>
                    <p:nvPicPr>
                      <p:cNvPr id="29" name="Object 28"/>
                      <p:cNvPicPr/>
                      <p:nvPr/>
                    </p:nvPicPr>
                    <p:blipFill>
                      <a:blip r:embed="rId10"/>
                      <a:stretch>
                        <a:fillRect/>
                      </a:stretch>
                    </p:blipFill>
                    <p:spPr>
                      <a:xfrm>
                        <a:off x="1899476" y="4819558"/>
                        <a:ext cx="1279588" cy="1254742"/>
                      </a:xfrm>
                      <a:prstGeom prst="rect">
                        <a:avLst/>
                      </a:prstGeom>
                    </p:spPr>
                  </p:pic>
                </p:oleObj>
              </mc:Fallback>
            </mc:AlternateContent>
          </a:graphicData>
        </a:graphic>
      </p:graphicFrame>
    </p:spTree>
    <p:extLst>
      <p:ext uri="{BB962C8B-B14F-4D97-AF65-F5344CB8AC3E}">
        <p14:creationId xmlns:p14="http://schemas.microsoft.com/office/powerpoint/2010/main" val="33901648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2608</TotalTime>
  <Words>2257</Words>
  <Application>Microsoft Office PowerPoint</Application>
  <PresentationFormat>Widescreen</PresentationFormat>
  <Paragraphs>535</Paragraphs>
  <Slides>39</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8" baseType="lpstr">
      <vt:lpstr>Arial</vt:lpstr>
      <vt:lpstr>Calibri</vt:lpstr>
      <vt:lpstr>Calibri Light</vt:lpstr>
      <vt:lpstr>Cambria</vt:lpstr>
      <vt:lpstr>Cambria Math</vt:lpstr>
      <vt:lpstr>Myriad Pro</vt:lpstr>
      <vt:lpstr>Times New Roman</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dc:creator>
  <cp:lastModifiedBy>Greg Ashby</cp:lastModifiedBy>
  <cp:revision>182</cp:revision>
  <dcterms:created xsi:type="dcterms:W3CDTF">2017-01-12T01:52:14Z</dcterms:created>
  <dcterms:modified xsi:type="dcterms:W3CDTF">2021-02-02T17:02:10Z</dcterms:modified>
</cp:coreProperties>
</file>