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72c80da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72c80da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94e5b101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94e5b101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94e5b101c_1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94e5b101c_1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94e5b101c_1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94e5b101c_1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94e5b101c_1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94e5b101c_1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72c80da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72c80d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72c80da6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72c80da6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75b1524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75b1524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94e5b101c_1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94e5b101c_1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android.com/reference/android/hardware/biometrics/package-summary" TargetMode="External"/><Relationship Id="rId4" Type="http://schemas.openxmlformats.org/officeDocument/2006/relationships/hyperlink" Target="https://developer.android.com/reference/android/speech/SpeechRecogniz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Identity Management</a:t>
            </a:r>
            <a:endParaRPr/>
          </a:p>
          <a:p>
            <a:pPr indent="0" lvl="0" marL="0" rtl="0" algn="ctr">
              <a:spcBef>
                <a:spcPts val="0"/>
              </a:spcBef>
              <a:spcAft>
                <a:spcPts val="0"/>
              </a:spcAft>
              <a:buNone/>
            </a:pPr>
            <a:r>
              <a:rPr lang="en" sz="2400"/>
              <a:t>Sprint 1</a:t>
            </a:r>
            <a:endParaRPr sz="24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Jacob Gianakopoulos, Steven Scott, Samuel Vitale, Alex Bowen, Andy Jolagh, Nick Attisha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Conceptual UI Design (App)</a:t>
            </a:r>
            <a:endParaRPr/>
          </a:p>
        </p:txBody>
      </p:sp>
      <p:pic>
        <p:nvPicPr>
          <p:cNvPr id="119" name="Google Shape;119;p22"/>
          <p:cNvPicPr preferRelativeResize="0"/>
          <p:nvPr/>
        </p:nvPicPr>
        <p:blipFill>
          <a:blip r:embed="rId3">
            <a:alphaModFix/>
          </a:blip>
          <a:stretch>
            <a:fillRect/>
          </a:stretch>
        </p:blipFill>
        <p:spPr>
          <a:xfrm>
            <a:off x="864138" y="1762522"/>
            <a:ext cx="7415726" cy="253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motivation for this project is to develop a straightforward and easy to use biometrics-based login tool. With this approach, we intend to accomplish the following goals:</a:t>
            </a:r>
            <a:endParaRPr/>
          </a:p>
          <a:p>
            <a:pPr indent="-342900" lvl="0" marL="457200" rtl="0" algn="l">
              <a:spcBef>
                <a:spcPts val="1600"/>
              </a:spcBef>
              <a:spcAft>
                <a:spcPts val="0"/>
              </a:spcAft>
              <a:buSzPts val="1800"/>
              <a:buChar char="●"/>
            </a:pPr>
            <a:r>
              <a:rPr lang="en"/>
              <a:t>Improve login security</a:t>
            </a:r>
            <a:endParaRPr/>
          </a:p>
          <a:p>
            <a:pPr indent="-342900" lvl="0" marL="457200" rtl="0" algn="l">
              <a:spcBef>
                <a:spcPts val="0"/>
              </a:spcBef>
              <a:spcAft>
                <a:spcPts val="0"/>
              </a:spcAft>
              <a:buSzPts val="1800"/>
              <a:buChar char="●"/>
            </a:pPr>
            <a:r>
              <a:rPr lang="en"/>
              <a:t>Circumvent the need for a password manager</a:t>
            </a:r>
            <a:endParaRPr/>
          </a:p>
          <a:p>
            <a:pPr indent="-342900" lvl="0" marL="457200" rtl="0" algn="l">
              <a:spcBef>
                <a:spcPts val="0"/>
              </a:spcBef>
              <a:spcAft>
                <a:spcPts val="0"/>
              </a:spcAft>
              <a:buSzPts val="1800"/>
              <a:buChar char="●"/>
            </a:pPr>
            <a:r>
              <a:rPr lang="en"/>
              <a:t>Provide an alternative to existing systems</a:t>
            </a:r>
            <a:endParaRPr/>
          </a:p>
          <a:p>
            <a:pPr indent="-342900" lvl="0" marL="457200" rtl="0" algn="l">
              <a:spcBef>
                <a:spcPts val="0"/>
              </a:spcBef>
              <a:spcAft>
                <a:spcPts val="0"/>
              </a:spcAft>
              <a:buSzPts val="1800"/>
              <a:buChar char="●"/>
            </a:pPr>
            <a:r>
              <a:rPr lang="en"/>
              <a:t>Allow other developers to add this technology to their own website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Requirements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Web Server hosting a MySQL database for user information storage. This database will be accessed by both the app and the API.</a:t>
            </a:r>
            <a:endParaRPr/>
          </a:p>
          <a:p>
            <a:pPr indent="-342900" lvl="0" marL="457200" rtl="0" algn="l">
              <a:spcBef>
                <a:spcPts val="0"/>
              </a:spcBef>
              <a:spcAft>
                <a:spcPts val="0"/>
              </a:spcAft>
              <a:buSzPts val="1800"/>
              <a:buChar char="●"/>
            </a:pPr>
            <a:r>
              <a:rPr lang="en"/>
              <a:t>Android app with user registration/login and </a:t>
            </a:r>
            <a:r>
              <a:rPr lang="en"/>
              <a:t>profile configuration</a:t>
            </a:r>
            <a:endParaRPr/>
          </a:p>
          <a:p>
            <a:pPr indent="-342900" lvl="0" marL="457200" rtl="0" algn="l">
              <a:spcBef>
                <a:spcPts val="0"/>
              </a:spcBef>
              <a:spcAft>
                <a:spcPts val="0"/>
              </a:spcAft>
              <a:buSzPts val="1800"/>
              <a:buChar char="●"/>
            </a:pPr>
            <a:r>
              <a:rPr lang="en"/>
              <a:t>API that uses OAuth 2.0 to allow user authorization via the following technologies:</a:t>
            </a:r>
            <a:endParaRPr/>
          </a:p>
          <a:p>
            <a:pPr indent="-317500" lvl="1" marL="914400" rtl="0" algn="l">
              <a:spcBef>
                <a:spcPts val="0"/>
              </a:spcBef>
              <a:spcAft>
                <a:spcPts val="0"/>
              </a:spcAft>
              <a:buSzPts val="1400"/>
              <a:buChar char="○"/>
            </a:pPr>
            <a:r>
              <a:rPr lang="en"/>
              <a:t>Facial recognition</a:t>
            </a:r>
            <a:endParaRPr/>
          </a:p>
          <a:p>
            <a:pPr indent="-317500" lvl="1" marL="914400" rtl="0" algn="l">
              <a:spcBef>
                <a:spcPts val="0"/>
              </a:spcBef>
              <a:spcAft>
                <a:spcPts val="0"/>
              </a:spcAft>
              <a:buSzPts val="1400"/>
              <a:buChar char="○"/>
            </a:pPr>
            <a:r>
              <a:rPr lang="en"/>
              <a:t>Iris authentication</a:t>
            </a:r>
            <a:endParaRPr/>
          </a:p>
          <a:p>
            <a:pPr indent="-317500" lvl="1" marL="914400" rtl="0" algn="l">
              <a:spcBef>
                <a:spcPts val="0"/>
              </a:spcBef>
              <a:spcAft>
                <a:spcPts val="0"/>
              </a:spcAft>
              <a:buSzPts val="1400"/>
              <a:buChar char="○"/>
            </a:pPr>
            <a:r>
              <a:rPr lang="en"/>
              <a:t>Fingerprint analysis</a:t>
            </a:r>
            <a:endParaRPr/>
          </a:p>
          <a:p>
            <a:pPr indent="-317500" lvl="1" marL="914400" rtl="0" algn="l">
              <a:spcBef>
                <a:spcPts val="0"/>
              </a:spcBef>
              <a:spcAft>
                <a:spcPts val="0"/>
              </a:spcAft>
              <a:buSzPts val="1400"/>
              <a:buChar char="○"/>
            </a:pPr>
            <a:r>
              <a:rPr lang="en"/>
              <a:t>Voice </a:t>
            </a:r>
            <a:r>
              <a:rPr lang="en"/>
              <a:t>recognition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 Chain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Github (code version control, collaboration)</a:t>
            </a:r>
            <a:endParaRPr/>
          </a:p>
          <a:p>
            <a:pPr indent="-342900" lvl="0" marL="457200" rtl="0" algn="l">
              <a:spcBef>
                <a:spcPts val="0"/>
              </a:spcBef>
              <a:spcAft>
                <a:spcPts val="0"/>
              </a:spcAft>
              <a:buSzPts val="1800"/>
              <a:buChar char="●"/>
            </a:pPr>
            <a:r>
              <a:rPr lang="en"/>
              <a:t>Java (Android app)</a:t>
            </a:r>
            <a:endParaRPr/>
          </a:p>
          <a:p>
            <a:pPr indent="-342900" lvl="0" marL="457200" rtl="0" algn="l">
              <a:spcBef>
                <a:spcPts val="0"/>
              </a:spcBef>
              <a:spcAft>
                <a:spcPts val="0"/>
              </a:spcAft>
              <a:buSzPts val="1800"/>
              <a:buChar char="●"/>
            </a:pPr>
            <a:r>
              <a:rPr lang="en"/>
              <a:t>MySQL (Database)</a:t>
            </a:r>
            <a:endParaRPr/>
          </a:p>
          <a:p>
            <a:pPr indent="-342900" lvl="0" marL="457200" rtl="0" algn="l">
              <a:spcBef>
                <a:spcPts val="0"/>
              </a:spcBef>
              <a:spcAft>
                <a:spcPts val="0"/>
              </a:spcAft>
              <a:buSzPts val="1800"/>
              <a:buChar char="●"/>
            </a:pPr>
            <a:r>
              <a:rPr lang="en"/>
              <a:t>Biometric API for facial recognition, fingerprint authentication, and iris recognition</a:t>
            </a:r>
            <a:r>
              <a:rPr lang="en"/>
              <a:t>  </a:t>
            </a:r>
            <a:r>
              <a:rPr lang="en" sz="1200"/>
              <a:t>(</a:t>
            </a:r>
            <a:r>
              <a:rPr lang="en" sz="1200" u="sng">
                <a:solidFill>
                  <a:schemeClr val="hlink"/>
                </a:solidFill>
                <a:hlinkClick r:id="rId3"/>
              </a:rPr>
              <a:t>https://developer.android.com/reference/android/hardware/biometrics/package-summary</a:t>
            </a:r>
            <a:r>
              <a:rPr lang="en" sz="1200"/>
              <a:t>)</a:t>
            </a:r>
            <a:endParaRPr sz="1200"/>
          </a:p>
          <a:p>
            <a:pPr indent="-342900" lvl="0" marL="457200" rtl="0" algn="l">
              <a:spcBef>
                <a:spcPts val="0"/>
              </a:spcBef>
              <a:spcAft>
                <a:spcPts val="0"/>
              </a:spcAft>
              <a:buSzPts val="1800"/>
              <a:buChar char="●"/>
            </a:pPr>
            <a:r>
              <a:rPr lang="en"/>
              <a:t>SpeechRecognizer API for speech recognition </a:t>
            </a:r>
            <a:r>
              <a:rPr lang="en" sz="1200"/>
              <a:t>(</a:t>
            </a:r>
            <a:r>
              <a:rPr lang="en" sz="1200" u="sng">
                <a:solidFill>
                  <a:schemeClr val="hlink"/>
                </a:solidFill>
                <a:hlinkClick r:id="rId4"/>
              </a:rPr>
              <a:t>https://developer.android.com/reference/android/speech/SpeechRecognizer</a:t>
            </a:r>
            <a:r>
              <a:rPr lang="en" sz="1200"/>
              <a:t>) </a:t>
            </a:r>
            <a:endParaRPr sz="12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 Analysis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Unfamiliarity with software </a:t>
            </a:r>
            <a:r>
              <a:rPr lang="en"/>
              <a:t>environment</a:t>
            </a:r>
            <a:r>
              <a:rPr lang="en"/>
              <a:t> </a:t>
            </a:r>
            <a:endParaRPr/>
          </a:p>
          <a:p>
            <a:pPr indent="-342900" lvl="0" marL="457200" rtl="0" algn="l">
              <a:spcBef>
                <a:spcPts val="0"/>
              </a:spcBef>
              <a:spcAft>
                <a:spcPts val="0"/>
              </a:spcAft>
              <a:buSzPts val="1800"/>
              <a:buChar char="●"/>
            </a:pPr>
            <a:r>
              <a:rPr lang="en"/>
              <a:t>Missing deadlines </a:t>
            </a:r>
            <a:endParaRPr/>
          </a:p>
          <a:p>
            <a:pPr indent="-342900" lvl="0" marL="457200" rtl="0" algn="l">
              <a:spcBef>
                <a:spcPts val="0"/>
              </a:spcBef>
              <a:spcAft>
                <a:spcPts val="0"/>
              </a:spcAft>
              <a:buSzPts val="1800"/>
              <a:buChar char="●"/>
            </a:pPr>
            <a:r>
              <a:rPr lang="en"/>
              <a:t>Group members drop out of class</a:t>
            </a:r>
            <a:endParaRPr/>
          </a:p>
          <a:p>
            <a:pPr indent="-342900" lvl="0" marL="457200" rtl="0" algn="l">
              <a:spcBef>
                <a:spcPts val="0"/>
              </a:spcBef>
              <a:spcAft>
                <a:spcPts val="0"/>
              </a:spcAft>
              <a:buSzPts val="1800"/>
              <a:buChar char="●"/>
            </a:pPr>
            <a:r>
              <a:rPr lang="en"/>
              <a:t>We are working with sensitive information, and therefore must value security very highly when creating this product</a:t>
            </a:r>
            <a:endParaRPr/>
          </a:p>
          <a:p>
            <a:pPr indent="-342900" lvl="0" marL="457200" rtl="0" algn="l">
              <a:spcBef>
                <a:spcPts val="0"/>
              </a:spcBef>
              <a:spcAft>
                <a:spcPts val="0"/>
              </a:spcAft>
              <a:buSzPts val="1800"/>
              <a:buChar char="●"/>
            </a:pPr>
            <a:r>
              <a:rPr lang="en"/>
              <a:t>Preventing </a:t>
            </a:r>
            <a:r>
              <a:rPr lang="en"/>
              <a:t>fraudulent</a:t>
            </a:r>
            <a:r>
              <a:rPr lang="en"/>
              <a:t> sign-ins (using a picture, audio clip, etc.)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94" name="Google Shape;94;p18"/>
          <p:cNvSpPr txBox="1"/>
          <p:nvPr>
            <p:ph idx="1" type="body"/>
          </p:nvPr>
        </p:nvSpPr>
        <p:spPr>
          <a:xfrm>
            <a:off x="387900" y="145767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Distanced Communication and work</a:t>
            </a:r>
            <a:endParaRPr/>
          </a:p>
          <a:p>
            <a:pPr indent="-342900" lvl="0" marL="457200" rtl="0" algn="l">
              <a:spcBef>
                <a:spcPts val="0"/>
              </a:spcBef>
              <a:spcAft>
                <a:spcPts val="0"/>
              </a:spcAft>
              <a:buSzPts val="1800"/>
              <a:buChar char="●"/>
            </a:pPr>
            <a:r>
              <a:rPr lang="en"/>
              <a:t>Learning the interaction between languages </a:t>
            </a:r>
            <a:endParaRPr/>
          </a:p>
          <a:p>
            <a:pPr indent="-342900" lvl="0" marL="457200" rtl="0" algn="l">
              <a:spcBef>
                <a:spcPts val="0"/>
              </a:spcBef>
              <a:spcAft>
                <a:spcPts val="0"/>
              </a:spcAft>
              <a:buSzPts val="1800"/>
              <a:buChar char="●"/>
            </a:pPr>
            <a:r>
              <a:rPr lang="en"/>
              <a:t>Making the login </a:t>
            </a:r>
            <a:r>
              <a:rPr lang="en"/>
              <a:t>system work for every different authorization technology</a:t>
            </a:r>
            <a:endParaRPr/>
          </a:p>
          <a:p>
            <a:pPr indent="-342900" lvl="0" marL="457200" rtl="0" algn="l">
              <a:spcBef>
                <a:spcPts val="0"/>
              </a:spcBef>
              <a:spcAft>
                <a:spcPts val="0"/>
              </a:spcAft>
              <a:buSzPts val="1800"/>
              <a:buChar char="●"/>
            </a:pPr>
            <a:r>
              <a:rPr lang="en"/>
              <a:t>Getting everyone on the same schedule and meeting regularly to keep everyone on the same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1 Plan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Our main goals for this sprint included devising a general project plan/sprint schedule, establishing the scope of the project, and deciding on the languages and libraries we wanted to use for each component. We decided much of this in team meetings, and divided the tasks as follows:  </a:t>
            </a:r>
            <a:endParaRPr sz="1500"/>
          </a:p>
          <a:p>
            <a:pPr indent="-323850" lvl="0" marL="457200" rtl="0" algn="l">
              <a:spcBef>
                <a:spcPts val="1600"/>
              </a:spcBef>
              <a:spcAft>
                <a:spcPts val="0"/>
              </a:spcAft>
              <a:buSzPts val="1500"/>
              <a:buChar char="●"/>
            </a:pPr>
            <a:r>
              <a:rPr lang="en" sz="1500"/>
              <a:t>Jacob - Condensing ideas into presentation, </a:t>
            </a:r>
            <a:r>
              <a:rPr lang="en" sz="1500"/>
              <a:t>initial database considerations</a:t>
            </a:r>
            <a:endParaRPr sz="1500"/>
          </a:p>
          <a:p>
            <a:pPr indent="-323850" lvl="0" marL="457200" rtl="0" algn="l">
              <a:spcBef>
                <a:spcPts val="0"/>
              </a:spcBef>
              <a:spcAft>
                <a:spcPts val="0"/>
              </a:spcAft>
              <a:buSzPts val="1500"/>
              <a:buChar char="●"/>
            </a:pPr>
            <a:r>
              <a:rPr lang="en" sz="1500"/>
              <a:t>Nick - Research and selection of APIs</a:t>
            </a:r>
            <a:endParaRPr sz="1500"/>
          </a:p>
          <a:p>
            <a:pPr indent="-323850" lvl="0" marL="457200" rtl="0" algn="l">
              <a:spcBef>
                <a:spcPts val="0"/>
              </a:spcBef>
              <a:spcAft>
                <a:spcPts val="0"/>
              </a:spcAft>
              <a:buSzPts val="1500"/>
              <a:buChar char="●"/>
            </a:pPr>
            <a:r>
              <a:rPr lang="en" sz="1500"/>
              <a:t>Alex - UI Design</a:t>
            </a:r>
            <a:endParaRPr sz="1500"/>
          </a:p>
          <a:p>
            <a:pPr indent="-323850" lvl="0" marL="457200" rtl="0" algn="l">
              <a:spcBef>
                <a:spcPts val="0"/>
              </a:spcBef>
              <a:spcAft>
                <a:spcPts val="0"/>
              </a:spcAft>
              <a:buSzPts val="1500"/>
              <a:buChar char="●"/>
            </a:pPr>
            <a:r>
              <a:rPr lang="en" sz="1500"/>
              <a:t>Steven - Motivation and Vision, Sprint Plan</a:t>
            </a:r>
            <a:endParaRPr sz="1500"/>
          </a:p>
          <a:p>
            <a:pPr indent="-323850" lvl="0" marL="457200" rtl="0" algn="l">
              <a:spcBef>
                <a:spcPts val="0"/>
              </a:spcBef>
              <a:spcAft>
                <a:spcPts val="0"/>
              </a:spcAft>
              <a:buSzPts val="1500"/>
              <a:buChar char="●"/>
            </a:pPr>
            <a:r>
              <a:rPr lang="en" sz="1500"/>
              <a:t>Samuel - Project Requirements</a:t>
            </a:r>
            <a:endParaRPr sz="1500"/>
          </a:p>
          <a:p>
            <a:pPr indent="-323850" lvl="0" marL="457200" rtl="0" algn="l">
              <a:spcBef>
                <a:spcPts val="0"/>
              </a:spcBef>
              <a:spcAft>
                <a:spcPts val="0"/>
              </a:spcAft>
              <a:buSzPts val="1500"/>
              <a:buChar char="●"/>
            </a:pPr>
            <a:r>
              <a:rPr lang="en" sz="1500"/>
              <a:t>Andy- Risk Analysis and Challenges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Schedule</a:t>
            </a:r>
            <a:endParaRPr/>
          </a:p>
        </p:txBody>
      </p:sp>
      <p:sp>
        <p:nvSpPr>
          <p:cNvPr id="106" name="Google Shape;106;p20"/>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Project Details and Requirements</a:t>
            </a:r>
            <a:endParaRPr/>
          </a:p>
          <a:p>
            <a:pPr indent="-317500" lvl="0" marL="457200" rtl="0" algn="l">
              <a:lnSpc>
                <a:spcPct val="200000"/>
              </a:lnSpc>
              <a:spcBef>
                <a:spcPts val="0"/>
              </a:spcBef>
              <a:spcAft>
                <a:spcPts val="0"/>
              </a:spcAft>
              <a:buSzPts val="1400"/>
              <a:buAutoNum type="arabicPeriod"/>
            </a:pPr>
            <a:r>
              <a:rPr lang="en"/>
              <a:t>User Account Creation (Jan 21st - 25th)</a:t>
            </a:r>
            <a:endParaRPr/>
          </a:p>
          <a:p>
            <a:pPr indent="-317500" lvl="0" marL="457200" rtl="0" algn="l">
              <a:lnSpc>
                <a:spcPct val="200000"/>
              </a:lnSpc>
              <a:spcBef>
                <a:spcPts val="0"/>
              </a:spcBef>
              <a:spcAft>
                <a:spcPts val="0"/>
              </a:spcAft>
              <a:buSzPts val="1400"/>
              <a:buAutoNum type="arabicPeriod"/>
            </a:pPr>
            <a:r>
              <a:rPr lang="en"/>
              <a:t>Facial Recognition (Jan 26th - Feb 8th)</a:t>
            </a:r>
            <a:endParaRPr/>
          </a:p>
          <a:p>
            <a:pPr indent="-317500" lvl="0" marL="457200" rtl="0" algn="l">
              <a:lnSpc>
                <a:spcPct val="200000"/>
              </a:lnSpc>
              <a:spcBef>
                <a:spcPts val="0"/>
              </a:spcBef>
              <a:spcAft>
                <a:spcPts val="0"/>
              </a:spcAft>
              <a:buSzPts val="1400"/>
              <a:buAutoNum type="arabicPeriod"/>
            </a:pPr>
            <a:r>
              <a:rPr lang="en"/>
              <a:t>Iris Recognition (Feb 9th - 15th)</a:t>
            </a:r>
            <a:endParaRPr/>
          </a:p>
          <a:p>
            <a:pPr indent="-317500" lvl="0" marL="457200" rtl="0" algn="l">
              <a:lnSpc>
                <a:spcPct val="200000"/>
              </a:lnSpc>
              <a:spcBef>
                <a:spcPts val="0"/>
              </a:spcBef>
              <a:spcAft>
                <a:spcPts val="0"/>
              </a:spcAft>
              <a:buSzPts val="1400"/>
              <a:buAutoNum type="arabicPeriod"/>
            </a:pPr>
            <a:r>
              <a:rPr lang="en"/>
              <a:t>Fingerprints (Feb 16th - March 1st)</a:t>
            </a:r>
            <a:endParaRPr/>
          </a:p>
          <a:p>
            <a:pPr indent="-317500" lvl="0" marL="457200" rtl="0" algn="l">
              <a:spcBef>
                <a:spcPts val="0"/>
              </a:spcBef>
              <a:spcAft>
                <a:spcPts val="0"/>
              </a:spcAft>
              <a:buSzPts val="1400"/>
              <a:buAutoNum type="arabicPeriod"/>
            </a:pPr>
            <a:r>
              <a:rPr lang="en"/>
              <a:t>Voice Detection (March 2nd - 15th)</a:t>
            </a:r>
            <a:endParaRPr/>
          </a:p>
        </p:txBody>
      </p:sp>
      <p:sp>
        <p:nvSpPr>
          <p:cNvPr id="107" name="Google Shape;107;p20"/>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startAt="7"/>
            </a:pPr>
            <a:r>
              <a:rPr lang="en"/>
              <a:t>Oauth Integration (March 16th - 29th)</a:t>
            </a:r>
            <a:endParaRPr/>
          </a:p>
          <a:p>
            <a:pPr indent="-317500" lvl="0" marL="457200" rtl="0" algn="l">
              <a:lnSpc>
                <a:spcPct val="200000"/>
              </a:lnSpc>
              <a:spcBef>
                <a:spcPts val="0"/>
              </a:spcBef>
              <a:spcAft>
                <a:spcPts val="0"/>
              </a:spcAft>
              <a:buSzPts val="1400"/>
              <a:buAutoNum type="arabicPeriod" startAt="7"/>
            </a:pPr>
            <a:r>
              <a:rPr lang="en"/>
              <a:t>Stretch Goals (March 30th - April 5th)</a:t>
            </a:r>
            <a:endParaRPr/>
          </a:p>
          <a:p>
            <a:pPr indent="-317500" lvl="0" marL="457200" rtl="0" algn="l">
              <a:spcBef>
                <a:spcPts val="0"/>
              </a:spcBef>
              <a:spcAft>
                <a:spcPts val="0"/>
              </a:spcAft>
              <a:buSzPts val="1400"/>
              <a:buAutoNum type="arabicPeriod" startAt="7"/>
            </a:pPr>
            <a:r>
              <a:rPr lang="en"/>
              <a:t>Finishing Touches &amp; Presentation (April 6th - 21st)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2 Preview: Creating a Login System</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for this sprint is to form groups of 2 and work together on the necessary tasks. We split the responsibilities as follows:</a:t>
            </a:r>
            <a:endParaRPr/>
          </a:p>
          <a:p>
            <a:pPr indent="-342900" lvl="0" marL="457200" rtl="0" algn="l">
              <a:lnSpc>
                <a:spcPct val="150000"/>
              </a:lnSpc>
              <a:spcBef>
                <a:spcPts val="1600"/>
              </a:spcBef>
              <a:spcAft>
                <a:spcPts val="0"/>
              </a:spcAft>
              <a:buSzPts val="1800"/>
              <a:buChar char="●"/>
            </a:pPr>
            <a:r>
              <a:rPr lang="en"/>
              <a:t>Database Setup- Steven and Samuel</a:t>
            </a:r>
            <a:endParaRPr/>
          </a:p>
          <a:p>
            <a:pPr indent="-342900" lvl="0" marL="457200" rtl="0" algn="l">
              <a:lnSpc>
                <a:spcPct val="150000"/>
              </a:lnSpc>
              <a:spcBef>
                <a:spcPts val="0"/>
              </a:spcBef>
              <a:spcAft>
                <a:spcPts val="0"/>
              </a:spcAft>
              <a:buSzPts val="1800"/>
              <a:buChar char="●"/>
            </a:pPr>
            <a:r>
              <a:rPr lang="en"/>
              <a:t>Front-End design- Alex and Andy</a:t>
            </a:r>
            <a:endParaRPr/>
          </a:p>
          <a:p>
            <a:pPr indent="-342900" lvl="0" marL="457200" rtl="0" algn="l">
              <a:lnSpc>
                <a:spcPct val="150000"/>
              </a:lnSpc>
              <a:spcBef>
                <a:spcPts val="0"/>
              </a:spcBef>
              <a:spcAft>
                <a:spcPts val="0"/>
              </a:spcAft>
              <a:buSzPts val="1800"/>
              <a:buChar char="●"/>
            </a:pPr>
            <a:r>
              <a:rPr lang="en"/>
              <a:t>Backend design- Jacob and Nick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