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6"/>
  </p:notesMasterIdLst>
  <p:sldIdLst>
    <p:sldId id="256" r:id="rId2"/>
    <p:sldId id="310" r:id="rId3"/>
    <p:sldId id="311" r:id="rId4"/>
    <p:sldId id="265" r:id="rId5"/>
    <p:sldId id="266" r:id="rId6"/>
    <p:sldId id="269" r:id="rId7"/>
    <p:sldId id="300" r:id="rId8"/>
    <p:sldId id="303" r:id="rId9"/>
    <p:sldId id="306" r:id="rId10"/>
    <p:sldId id="260" r:id="rId11"/>
    <p:sldId id="296" r:id="rId12"/>
    <p:sldId id="267" r:id="rId13"/>
    <p:sldId id="308" r:id="rId14"/>
    <p:sldId id="307" r:id="rId15"/>
    <p:sldId id="304" r:id="rId16"/>
    <p:sldId id="312" r:id="rId17"/>
    <p:sldId id="309" r:id="rId18"/>
    <p:sldId id="299" r:id="rId19"/>
    <p:sldId id="291" r:id="rId20"/>
    <p:sldId id="298" r:id="rId21"/>
    <p:sldId id="268" r:id="rId22"/>
    <p:sldId id="257" r:id="rId23"/>
    <p:sldId id="264" r:id="rId24"/>
    <p:sldId id="259" r:id="rId25"/>
    <p:sldId id="263" r:id="rId26"/>
    <p:sldId id="289" r:id="rId27"/>
    <p:sldId id="280" r:id="rId28"/>
    <p:sldId id="285" r:id="rId29"/>
    <p:sldId id="284" r:id="rId30"/>
    <p:sldId id="282" r:id="rId31"/>
    <p:sldId id="283" r:id="rId32"/>
    <p:sldId id="281" r:id="rId33"/>
    <p:sldId id="301" r:id="rId34"/>
    <p:sldId id="302" r:id="rId35"/>
    <p:sldId id="297" r:id="rId36"/>
    <p:sldId id="262" r:id="rId37"/>
    <p:sldId id="295" r:id="rId38"/>
    <p:sldId id="286" r:id="rId39"/>
    <p:sldId id="287" r:id="rId40"/>
    <p:sldId id="293" r:id="rId41"/>
    <p:sldId id="294" r:id="rId42"/>
    <p:sldId id="271" r:id="rId43"/>
    <p:sldId id="261" r:id="rId44"/>
    <p:sldId id="288" r:id="rId45"/>
    <p:sldId id="277" r:id="rId46"/>
    <p:sldId id="278" r:id="rId47"/>
    <p:sldId id="279" r:id="rId48"/>
    <p:sldId id="290" r:id="rId49"/>
    <p:sldId id="273" r:id="rId50"/>
    <p:sldId id="274" r:id="rId51"/>
    <p:sldId id="275" r:id="rId52"/>
    <p:sldId id="276" r:id="rId53"/>
    <p:sldId id="305" r:id="rId54"/>
    <p:sldId id="29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88830" autoAdjust="0"/>
  </p:normalViewPr>
  <p:slideViewPr>
    <p:cSldViewPr snapToGrid="0">
      <p:cViewPr varScale="1">
        <p:scale>
          <a:sx n="79" d="100"/>
          <a:sy n="79"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F5A0AA-C122-4666-97EB-FCE1F3C23DDD}"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17ADE811-AAE5-4213-9EB2-3E379D29BA71}">
      <dgm:prSet/>
      <dgm:spPr/>
      <dgm:t>
        <a:bodyPr/>
        <a:lstStyle/>
        <a:p>
          <a:pPr rtl="0"/>
          <a:r>
            <a:rPr lang="en-US" dirty="0" smtClean="0"/>
            <a:t>Single Responsibility</a:t>
          </a:r>
          <a:endParaRPr lang="en-US" dirty="0"/>
        </a:p>
      </dgm:t>
    </dgm:pt>
    <dgm:pt modelId="{8E4ABCAF-5C4A-45E6-B372-A013C1453020}" type="parTrans" cxnId="{D6D37D2A-B54E-40C8-8B21-C53529A1DEE9}">
      <dgm:prSet/>
      <dgm:spPr/>
      <dgm:t>
        <a:bodyPr/>
        <a:lstStyle/>
        <a:p>
          <a:endParaRPr lang="en-US"/>
        </a:p>
      </dgm:t>
    </dgm:pt>
    <dgm:pt modelId="{7469836E-D845-4950-8CA4-46E1BDA83507}" type="sibTrans" cxnId="{D6D37D2A-B54E-40C8-8B21-C53529A1DEE9}">
      <dgm:prSet/>
      <dgm:spPr/>
      <dgm:t>
        <a:bodyPr/>
        <a:lstStyle/>
        <a:p>
          <a:endParaRPr lang="en-US"/>
        </a:p>
      </dgm:t>
    </dgm:pt>
    <dgm:pt modelId="{5997F5B1-5C3F-474C-AC58-BADFB117C906}">
      <dgm:prSet/>
      <dgm:spPr/>
      <dgm:t>
        <a:bodyPr/>
        <a:lstStyle/>
        <a:p>
          <a:pPr rtl="0"/>
          <a:r>
            <a:rPr lang="en-US" smtClean="0"/>
            <a:t>Don’t Repeat Yourself</a:t>
          </a:r>
          <a:endParaRPr lang="en-US"/>
        </a:p>
      </dgm:t>
    </dgm:pt>
    <dgm:pt modelId="{EA815A2A-5EAD-46AC-9F19-C07DB1393E3C}" type="parTrans" cxnId="{8F66D544-E895-4FF6-9D99-0BEC07F7A058}">
      <dgm:prSet/>
      <dgm:spPr/>
      <dgm:t>
        <a:bodyPr/>
        <a:lstStyle/>
        <a:p>
          <a:endParaRPr lang="en-US"/>
        </a:p>
      </dgm:t>
    </dgm:pt>
    <dgm:pt modelId="{DCA859B3-B316-496A-BD75-0978A16B6055}" type="sibTrans" cxnId="{8F66D544-E895-4FF6-9D99-0BEC07F7A058}">
      <dgm:prSet/>
      <dgm:spPr/>
      <dgm:t>
        <a:bodyPr/>
        <a:lstStyle/>
        <a:p>
          <a:endParaRPr lang="en-US"/>
        </a:p>
      </dgm:t>
    </dgm:pt>
    <dgm:pt modelId="{D5FF8833-EC27-4F5A-AE6B-700566A7D796}" type="pres">
      <dgm:prSet presAssocID="{09F5A0AA-C122-4666-97EB-FCE1F3C23DDD}" presName="Name0" presStyleCnt="0">
        <dgm:presLayoutVars>
          <dgm:chMax val="7"/>
          <dgm:dir/>
          <dgm:animLvl val="lvl"/>
          <dgm:resizeHandles val="exact"/>
        </dgm:presLayoutVars>
      </dgm:prSet>
      <dgm:spPr/>
      <dgm:t>
        <a:bodyPr/>
        <a:lstStyle/>
        <a:p>
          <a:endParaRPr lang="en-US"/>
        </a:p>
      </dgm:t>
    </dgm:pt>
    <dgm:pt modelId="{3F47E1F8-3161-481F-8CE5-DA5D12A8ED18}" type="pres">
      <dgm:prSet presAssocID="{17ADE811-AAE5-4213-9EB2-3E379D29BA71}" presName="circle1" presStyleLbl="node1" presStyleIdx="0" presStyleCnt="2"/>
      <dgm:spPr/>
    </dgm:pt>
    <dgm:pt modelId="{63281BCB-15D1-40CA-86EE-19B59D5AAAAC}" type="pres">
      <dgm:prSet presAssocID="{17ADE811-AAE5-4213-9EB2-3E379D29BA71}" presName="space" presStyleCnt="0"/>
      <dgm:spPr/>
    </dgm:pt>
    <dgm:pt modelId="{27CDE84B-C1FE-4433-907C-6ECA01E8D4C0}" type="pres">
      <dgm:prSet presAssocID="{17ADE811-AAE5-4213-9EB2-3E379D29BA71}" presName="rect1" presStyleLbl="alignAcc1" presStyleIdx="0" presStyleCnt="2"/>
      <dgm:spPr/>
      <dgm:t>
        <a:bodyPr/>
        <a:lstStyle/>
        <a:p>
          <a:endParaRPr lang="en-US"/>
        </a:p>
      </dgm:t>
    </dgm:pt>
    <dgm:pt modelId="{09E924E6-7390-4361-A2B8-4096A47EF957}" type="pres">
      <dgm:prSet presAssocID="{5997F5B1-5C3F-474C-AC58-BADFB117C906}" presName="vertSpace2" presStyleLbl="node1" presStyleIdx="0" presStyleCnt="2"/>
      <dgm:spPr/>
    </dgm:pt>
    <dgm:pt modelId="{CA674886-CE91-4A82-9CDC-5BD89EC3E4EE}" type="pres">
      <dgm:prSet presAssocID="{5997F5B1-5C3F-474C-AC58-BADFB117C906}" presName="circle2" presStyleLbl="node1" presStyleIdx="1" presStyleCnt="2"/>
      <dgm:spPr/>
    </dgm:pt>
    <dgm:pt modelId="{0F1AEBBA-D4B3-4777-A0A4-E330558C9DBB}" type="pres">
      <dgm:prSet presAssocID="{5997F5B1-5C3F-474C-AC58-BADFB117C906}" presName="rect2" presStyleLbl="alignAcc1" presStyleIdx="1" presStyleCnt="2"/>
      <dgm:spPr/>
      <dgm:t>
        <a:bodyPr/>
        <a:lstStyle/>
        <a:p>
          <a:endParaRPr lang="en-US"/>
        </a:p>
      </dgm:t>
    </dgm:pt>
    <dgm:pt modelId="{9A427EA1-6009-4F3D-9D51-B1F1296A7EAC}" type="pres">
      <dgm:prSet presAssocID="{17ADE811-AAE5-4213-9EB2-3E379D29BA71}" presName="rect1ParTxNoCh" presStyleLbl="alignAcc1" presStyleIdx="1" presStyleCnt="2">
        <dgm:presLayoutVars>
          <dgm:chMax val="1"/>
          <dgm:bulletEnabled val="1"/>
        </dgm:presLayoutVars>
      </dgm:prSet>
      <dgm:spPr/>
      <dgm:t>
        <a:bodyPr/>
        <a:lstStyle/>
        <a:p>
          <a:endParaRPr lang="en-US"/>
        </a:p>
      </dgm:t>
    </dgm:pt>
    <dgm:pt modelId="{ADD121D1-EA64-4D9B-B357-23095D49B3EE}" type="pres">
      <dgm:prSet presAssocID="{5997F5B1-5C3F-474C-AC58-BADFB117C906}" presName="rect2ParTxNoCh" presStyleLbl="alignAcc1" presStyleIdx="1" presStyleCnt="2">
        <dgm:presLayoutVars>
          <dgm:chMax val="1"/>
          <dgm:bulletEnabled val="1"/>
        </dgm:presLayoutVars>
      </dgm:prSet>
      <dgm:spPr/>
      <dgm:t>
        <a:bodyPr/>
        <a:lstStyle/>
        <a:p>
          <a:endParaRPr lang="en-US"/>
        </a:p>
      </dgm:t>
    </dgm:pt>
  </dgm:ptLst>
  <dgm:cxnLst>
    <dgm:cxn modelId="{7BA20303-33F4-46FC-88AA-1716FD796899}" type="presOf" srcId="{17ADE811-AAE5-4213-9EB2-3E379D29BA71}" destId="{27CDE84B-C1FE-4433-907C-6ECA01E8D4C0}" srcOrd="0" destOrd="0" presId="urn:microsoft.com/office/officeart/2005/8/layout/target3"/>
    <dgm:cxn modelId="{B527191B-291D-48FD-A39F-0D54A0FD4B18}" type="presOf" srcId="{5997F5B1-5C3F-474C-AC58-BADFB117C906}" destId="{ADD121D1-EA64-4D9B-B357-23095D49B3EE}" srcOrd="1" destOrd="0" presId="urn:microsoft.com/office/officeart/2005/8/layout/target3"/>
    <dgm:cxn modelId="{1FE2BC61-3E90-4483-92DC-A3B2DBDEF3EC}" type="presOf" srcId="{5997F5B1-5C3F-474C-AC58-BADFB117C906}" destId="{0F1AEBBA-D4B3-4777-A0A4-E330558C9DBB}" srcOrd="0" destOrd="0" presId="urn:microsoft.com/office/officeart/2005/8/layout/target3"/>
    <dgm:cxn modelId="{8F66D544-E895-4FF6-9D99-0BEC07F7A058}" srcId="{09F5A0AA-C122-4666-97EB-FCE1F3C23DDD}" destId="{5997F5B1-5C3F-474C-AC58-BADFB117C906}" srcOrd="1" destOrd="0" parTransId="{EA815A2A-5EAD-46AC-9F19-C07DB1393E3C}" sibTransId="{DCA859B3-B316-496A-BD75-0978A16B6055}"/>
    <dgm:cxn modelId="{88B26731-2271-40A0-947D-CC6BD5A18D46}" type="presOf" srcId="{09F5A0AA-C122-4666-97EB-FCE1F3C23DDD}" destId="{D5FF8833-EC27-4F5A-AE6B-700566A7D796}" srcOrd="0" destOrd="0" presId="urn:microsoft.com/office/officeart/2005/8/layout/target3"/>
    <dgm:cxn modelId="{D6D37D2A-B54E-40C8-8B21-C53529A1DEE9}" srcId="{09F5A0AA-C122-4666-97EB-FCE1F3C23DDD}" destId="{17ADE811-AAE5-4213-9EB2-3E379D29BA71}" srcOrd="0" destOrd="0" parTransId="{8E4ABCAF-5C4A-45E6-B372-A013C1453020}" sibTransId="{7469836E-D845-4950-8CA4-46E1BDA83507}"/>
    <dgm:cxn modelId="{EE219A9D-DF02-4EAE-BFFE-16D47D23EF38}" type="presOf" srcId="{17ADE811-AAE5-4213-9EB2-3E379D29BA71}" destId="{9A427EA1-6009-4F3D-9D51-B1F1296A7EAC}" srcOrd="1" destOrd="0" presId="urn:microsoft.com/office/officeart/2005/8/layout/target3"/>
    <dgm:cxn modelId="{7CB7059C-A133-4FDE-A787-1666153EA518}" type="presParOf" srcId="{D5FF8833-EC27-4F5A-AE6B-700566A7D796}" destId="{3F47E1F8-3161-481F-8CE5-DA5D12A8ED18}" srcOrd="0" destOrd="0" presId="urn:microsoft.com/office/officeart/2005/8/layout/target3"/>
    <dgm:cxn modelId="{DD3F9597-0CFB-47AD-B45D-B9007FC5F68A}" type="presParOf" srcId="{D5FF8833-EC27-4F5A-AE6B-700566A7D796}" destId="{63281BCB-15D1-40CA-86EE-19B59D5AAAAC}" srcOrd="1" destOrd="0" presId="urn:microsoft.com/office/officeart/2005/8/layout/target3"/>
    <dgm:cxn modelId="{8AB200CC-56F8-4807-896E-CA01A3E99B2A}" type="presParOf" srcId="{D5FF8833-EC27-4F5A-AE6B-700566A7D796}" destId="{27CDE84B-C1FE-4433-907C-6ECA01E8D4C0}" srcOrd="2" destOrd="0" presId="urn:microsoft.com/office/officeart/2005/8/layout/target3"/>
    <dgm:cxn modelId="{15B734CC-1E36-42E6-9424-4A2B4A6DDBB7}" type="presParOf" srcId="{D5FF8833-EC27-4F5A-AE6B-700566A7D796}" destId="{09E924E6-7390-4361-A2B8-4096A47EF957}" srcOrd="3" destOrd="0" presId="urn:microsoft.com/office/officeart/2005/8/layout/target3"/>
    <dgm:cxn modelId="{29954BFF-445A-4E34-8CCA-0A16B01E5E68}" type="presParOf" srcId="{D5FF8833-EC27-4F5A-AE6B-700566A7D796}" destId="{CA674886-CE91-4A82-9CDC-5BD89EC3E4EE}" srcOrd="4" destOrd="0" presId="urn:microsoft.com/office/officeart/2005/8/layout/target3"/>
    <dgm:cxn modelId="{07474885-A6DE-4392-9931-4498508AE77B}" type="presParOf" srcId="{D5FF8833-EC27-4F5A-AE6B-700566A7D796}" destId="{0F1AEBBA-D4B3-4777-A0A4-E330558C9DBB}" srcOrd="5" destOrd="0" presId="urn:microsoft.com/office/officeart/2005/8/layout/target3"/>
    <dgm:cxn modelId="{FFBEA346-37C6-41D7-8062-C6438DC2711E}" type="presParOf" srcId="{D5FF8833-EC27-4F5A-AE6B-700566A7D796}" destId="{9A427EA1-6009-4F3D-9D51-B1F1296A7EAC}" srcOrd="6" destOrd="0" presId="urn:microsoft.com/office/officeart/2005/8/layout/target3"/>
    <dgm:cxn modelId="{B02E8120-1BE3-44B7-92B7-8151338F67C2}" type="presParOf" srcId="{D5FF8833-EC27-4F5A-AE6B-700566A7D796}" destId="{ADD121D1-EA64-4D9B-B357-23095D49B3EE}" srcOrd="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7E1F8-3161-481F-8CE5-DA5D12A8ED18}">
      <dsp:nvSpPr>
        <dsp:cNvPr id="0" name=""/>
        <dsp:cNvSpPr/>
      </dsp:nvSpPr>
      <dsp:spPr>
        <a:xfrm>
          <a:off x="0" y="0"/>
          <a:ext cx="4024125" cy="4024125"/>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CDE84B-C1FE-4433-907C-6ECA01E8D4C0}">
      <dsp:nvSpPr>
        <dsp:cNvPr id="0" name=""/>
        <dsp:cNvSpPr/>
      </dsp:nvSpPr>
      <dsp:spPr>
        <a:xfrm>
          <a:off x="2012062" y="0"/>
          <a:ext cx="8808337" cy="40241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lvl="0" algn="ctr" defTabSz="2755900" rtl="0">
            <a:lnSpc>
              <a:spcPct val="90000"/>
            </a:lnSpc>
            <a:spcBef>
              <a:spcPct val="0"/>
            </a:spcBef>
            <a:spcAft>
              <a:spcPct val="35000"/>
            </a:spcAft>
          </a:pPr>
          <a:r>
            <a:rPr lang="en-US" sz="6200" kern="1200" dirty="0" smtClean="0"/>
            <a:t>Single Responsibility</a:t>
          </a:r>
          <a:endParaRPr lang="en-US" sz="6200" kern="1200" dirty="0"/>
        </a:p>
      </dsp:txBody>
      <dsp:txXfrm>
        <a:off x="2012062" y="0"/>
        <a:ext cx="8808337" cy="1911459"/>
      </dsp:txXfrm>
    </dsp:sp>
    <dsp:sp modelId="{CA674886-CE91-4A82-9CDC-5BD89EC3E4EE}">
      <dsp:nvSpPr>
        <dsp:cNvPr id="0" name=""/>
        <dsp:cNvSpPr/>
      </dsp:nvSpPr>
      <dsp:spPr>
        <a:xfrm>
          <a:off x="1056332" y="1911459"/>
          <a:ext cx="1911459" cy="191145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1AEBBA-D4B3-4777-A0A4-E330558C9DBB}">
      <dsp:nvSpPr>
        <dsp:cNvPr id="0" name=""/>
        <dsp:cNvSpPr/>
      </dsp:nvSpPr>
      <dsp:spPr>
        <a:xfrm>
          <a:off x="2012062" y="1911459"/>
          <a:ext cx="8808337" cy="191145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lvl="0" algn="ctr" defTabSz="2755900" rtl="0">
            <a:lnSpc>
              <a:spcPct val="90000"/>
            </a:lnSpc>
            <a:spcBef>
              <a:spcPct val="0"/>
            </a:spcBef>
            <a:spcAft>
              <a:spcPct val="35000"/>
            </a:spcAft>
          </a:pPr>
          <a:r>
            <a:rPr lang="en-US" sz="6200" kern="1200" smtClean="0"/>
            <a:t>Don’t Repeat Yourself</a:t>
          </a:r>
          <a:endParaRPr lang="en-US" sz="6200" kern="1200"/>
        </a:p>
      </dsp:txBody>
      <dsp:txXfrm>
        <a:off x="2012062" y="1911459"/>
        <a:ext cx="8808337" cy="191145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CD4EF-BF3B-4B56-A448-0AB49BAEA83D}" type="datetimeFigureOut">
              <a:rPr lang="en-US" smtClean="0"/>
              <a:t>4/5/2014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7B-82B6-4EE4-8AED-A9EBEA52E2B8}" type="slidenum">
              <a:rPr lang="en-US" smtClean="0"/>
              <a:t>‹#›</a:t>
            </a:fld>
            <a:endParaRPr lang="en-US"/>
          </a:p>
        </p:txBody>
      </p:sp>
    </p:spTree>
    <p:extLst>
      <p:ext uri="{BB962C8B-B14F-4D97-AF65-F5344CB8AC3E}">
        <p14:creationId xmlns:p14="http://schemas.microsoft.com/office/powerpoint/2010/main" val="916539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forums, people say they are having a problem</a:t>
            </a:r>
          </a:p>
          <a:p>
            <a:r>
              <a:rPr lang="en-US" dirty="0" smtClean="0"/>
              <a:t>Show</a:t>
            </a:r>
            <a:r>
              <a:rPr lang="en-US" baseline="0" dirty="0" smtClean="0"/>
              <a:t> the code</a:t>
            </a:r>
          </a:p>
          <a:p>
            <a:r>
              <a:rPr lang="en-US" baseline="0" dirty="0" smtClean="0"/>
              <a:t>There’s no raven code in sight.</a:t>
            </a:r>
          </a:p>
          <a:p>
            <a:endParaRPr lang="en-US" dirty="0" smtClean="0"/>
          </a:p>
          <a:p>
            <a:r>
              <a:rPr lang="en-US" dirty="0" smtClean="0"/>
              <a:t>I</a:t>
            </a:r>
            <a:r>
              <a:rPr lang="en-US" baseline="0" dirty="0" smtClean="0"/>
              <a:t> recognize this addiction as  a former addict</a:t>
            </a:r>
          </a:p>
          <a:p>
            <a:r>
              <a:rPr lang="en-US" baseline="0" dirty="0" smtClean="0"/>
              <a:t>This is my </a:t>
            </a:r>
            <a:r>
              <a:rPr lang="en-US" baseline="0" dirty="0" err="1" smtClean="0"/>
              <a:t>pennance</a:t>
            </a:r>
            <a:endParaRPr lang="en-US" dirty="0" smtClean="0"/>
          </a:p>
        </p:txBody>
      </p:sp>
      <p:sp>
        <p:nvSpPr>
          <p:cNvPr id="4" name="Slide Number Placeholder 3"/>
          <p:cNvSpPr>
            <a:spLocks noGrp="1"/>
          </p:cNvSpPr>
          <p:nvPr>
            <p:ph type="sldNum" sz="quarter" idx="10"/>
          </p:nvPr>
        </p:nvSpPr>
        <p:spPr/>
        <p:txBody>
          <a:bodyPr/>
          <a:lstStyle/>
          <a:p>
            <a:fld id="{B23F827B-82B6-4EE4-8AED-A9EBEA52E2B8}" type="slidenum">
              <a:rPr lang="en-US" smtClean="0"/>
              <a:t>3</a:t>
            </a:fld>
            <a:endParaRPr lang="en-US"/>
          </a:p>
        </p:txBody>
      </p:sp>
    </p:spTree>
    <p:extLst>
      <p:ext uri="{BB962C8B-B14F-4D97-AF65-F5344CB8AC3E}">
        <p14:creationId xmlns:p14="http://schemas.microsoft.com/office/powerpoint/2010/main" val="4054637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going to be incredibly difficult to do correctly. Don’t spend time on implementations you’re not going to use today.</a:t>
            </a:r>
          </a:p>
          <a:p>
            <a:r>
              <a:rPr lang="en-US" baseline="0" dirty="0" smtClean="0"/>
              <a:t>As of a couple weeks ago, </a:t>
            </a:r>
            <a:r>
              <a:rPr lang="en-US" baseline="0" dirty="0" err="1" smtClean="0"/>
              <a:t>MySql</a:t>
            </a:r>
            <a:r>
              <a:rPr lang="en-US" baseline="0" dirty="0" smtClean="0"/>
              <a:t> still doesn’t have an </a:t>
            </a:r>
            <a:r>
              <a:rPr lang="en-US" baseline="0" dirty="0" err="1" smtClean="0"/>
              <a:t>async</a:t>
            </a:r>
            <a:r>
              <a:rPr lang="en-US" baseline="0" dirty="0" smtClean="0"/>
              <a:t> driver.</a:t>
            </a:r>
          </a:p>
        </p:txBody>
      </p:sp>
      <p:sp>
        <p:nvSpPr>
          <p:cNvPr id="4" name="Slide Number Placeholder 3"/>
          <p:cNvSpPr>
            <a:spLocks noGrp="1"/>
          </p:cNvSpPr>
          <p:nvPr>
            <p:ph type="sldNum" sz="quarter" idx="10"/>
          </p:nvPr>
        </p:nvSpPr>
        <p:spPr/>
        <p:txBody>
          <a:bodyPr/>
          <a:lstStyle/>
          <a:p>
            <a:fld id="{B23F827B-82B6-4EE4-8AED-A9EBEA52E2B8}" type="slidenum">
              <a:rPr lang="en-US" smtClean="0"/>
              <a:t>15</a:t>
            </a:fld>
            <a:endParaRPr lang="en-US"/>
          </a:p>
        </p:txBody>
      </p:sp>
    </p:spTree>
    <p:extLst>
      <p:ext uri="{BB962C8B-B14F-4D97-AF65-F5344CB8AC3E}">
        <p14:creationId xmlns:p14="http://schemas.microsoft.com/office/powerpoint/2010/main" val="2750837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you’re changing persistence engines, updating the code is the smallest part of the work.</a:t>
            </a:r>
          </a:p>
          <a:p>
            <a:r>
              <a:rPr lang="en-US" baseline="0" dirty="0" smtClean="0"/>
              <a:t>One the hardest “swap outs” of persistence engine’s I’ve done is from EF1 to EF4!</a:t>
            </a:r>
          </a:p>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16</a:t>
            </a:fld>
            <a:endParaRPr lang="en-US"/>
          </a:p>
        </p:txBody>
      </p:sp>
    </p:spTree>
    <p:extLst>
      <p:ext uri="{BB962C8B-B14F-4D97-AF65-F5344CB8AC3E}">
        <p14:creationId xmlns:p14="http://schemas.microsoft.com/office/powerpoint/2010/main" val="3434189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code an in memory representation of the data</a:t>
            </a:r>
            <a:r>
              <a:rPr lang="en-US" baseline="0" dirty="0" smtClean="0"/>
              <a:t> store that allows all the queries to work against it.</a:t>
            </a:r>
          </a:p>
          <a:p>
            <a:endParaRPr lang="en-US" baseline="0" dirty="0" smtClean="0"/>
          </a:p>
          <a:p>
            <a:r>
              <a:rPr lang="en-US" baseline="0" dirty="0" smtClean="0"/>
              <a:t>Great. We have verified that our code will work against a storage engine that will never exist in production.</a:t>
            </a:r>
          </a:p>
          <a:p>
            <a:endParaRPr lang="en-US" baseline="0" dirty="0" smtClean="0"/>
          </a:p>
          <a:p>
            <a:r>
              <a:rPr lang="en-US" baseline="0" dirty="0" smtClean="0"/>
              <a:t>Is this unit testing?</a:t>
            </a:r>
          </a:p>
          <a:p>
            <a:r>
              <a:rPr lang="en-US" baseline="0" dirty="0" smtClean="0"/>
              <a:t>Will talk about more this later.</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18</a:t>
            </a:fld>
            <a:endParaRPr lang="en-US"/>
          </a:p>
        </p:txBody>
      </p:sp>
    </p:spTree>
    <p:extLst>
      <p:ext uri="{BB962C8B-B14F-4D97-AF65-F5344CB8AC3E}">
        <p14:creationId xmlns:p14="http://schemas.microsoft.com/office/powerpoint/2010/main" val="1132307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had forgotten how nice</a:t>
            </a:r>
            <a:r>
              <a:rPr lang="en-US" baseline="0" dirty="0" smtClean="0"/>
              <a:t> it is to be able to easily spin up an in memory instance for testing.</a:t>
            </a:r>
          </a:p>
          <a:p>
            <a:r>
              <a:rPr lang="en-US" baseline="0" dirty="0" smtClean="0"/>
              <a:t>Ok, </a:t>
            </a:r>
            <a:r>
              <a:rPr lang="en-US" baseline="0" dirty="0" err="1" smtClean="0"/>
              <a:t>Sql</a:t>
            </a:r>
            <a:r>
              <a:rPr lang="en-US" baseline="0" dirty="0" smtClean="0"/>
              <a:t> Server, have a set of scripts that builds the database into a known state on the CI Server…</a:t>
            </a:r>
          </a:p>
          <a:p>
            <a:r>
              <a:rPr lang="en-US" baseline="0" dirty="0" smtClean="0"/>
              <a:t>Ok, I can use the scripts in source control. Oh wait, I can’t put in just the data I care about for the tests because of all the foreign keys. I could drop those, and then….</a:t>
            </a:r>
          </a:p>
          <a:p>
            <a:r>
              <a:rPr lang="en-US" baseline="0" dirty="0" smtClean="0"/>
              <a:t>Ok, maybe we’ll do SQL Lite. Great, the </a:t>
            </a:r>
            <a:r>
              <a:rPr lang="en-US" baseline="0" dirty="0" err="1" smtClean="0"/>
              <a:t>tsql</a:t>
            </a:r>
            <a:r>
              <a:rPr lang="en-US" baseline="0" dirty="0" smtClean="0"/>
              <a:t> in the scripts doesn’t work in </a:t>
            </a:r>
            <a:r>
              <a:rPr lang="en-US" baseline="0" dirty="0" err="1" smtClean="0"/>
              <a:t>sql</a:t>
            </a:r>
            <a:r>
              <a:rPr lang="en-US" baseline="0" dirty="0" smtClean="0"/>
              <a:t> lite….</a:t>
            </a:r>
          </a:p>
          <a:p>
            <a:r>
              <a:rPr lang="en-US" baseline="0" dirty="0" smtClean="0"/>
              <a:t>Ok…….forget it.</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19</a:t>
            </a:fld>
            <a:endParaRPr lang="en-US"/>
          </a:p>
        </p:txBody>
      </p:sp>
    </p:spTree>
    <p:extLst>
      <p:ext uri="{BB962C8B-B14F-4D97-AF65-F5344CB8AC3E}">
        <p14:creationId xmlns:p14="http://schemas.microsoft.com/office/powerpoint/2010/main" val="3157651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now we’re on solid ground.</a:t>
            </a:r>
          </a:p>
          <a:p>
            <a:endParaRPr lang="en-US" baseline="0" dirty="0" smtClean="0"/>
          </a:p>
          <a:p>
            <a:r>
              <a:rPr lang="en-US" baseline="0" dirty="0" smtClean="0"/>
              <a:t>We can write our code in a consistent fashion across teams and it will reduce the number of bugs in our software.</a:t>
            </a:r>
          </a:p>
          <a:p>
            <a:endParaRPr lang="en-US" baseline="0" dirty="0" smtClean="0"/>
          </a:p>
          <a:p>
            <a:r>
              <a:rPr lang="en-US" baseline="0" dirty="0" smtClean="0"/>
              <a:t>But what about the abstraction itself?</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20</a:t>
            </a:fld>
            <a:endParaRPr lang="en-US"/>
          </a:p>
        </p:txBody>
      </p:sp>
    </p:spTree>
    <p:extLst>
      <p:ext uri="{BB962C8B-B14F-4D97-AF65-F5344CB8AC3E}">
        <p14:creationId xmlns:p14="http://schemas.microsoft.com/office/powerpoint/2010/main" val="1706232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seen this bug.</a:t>
            </a:r>
          </a:p>
          <a:p>
            <a:r>
              <a:rPr lang="en-US" dirty="0" smtClean="0"/>
              <a:t>OMG. </a:t>
            </a:r>
            <a:r>
              <a:rPr lang="en-US" dirty="0" err="1" smtClean="0"/>
              <a:t>RavenDB</a:t>
            </a:r>
            <a:r>
              <a:rPr lang="en-US" dirty="0" smtClean="0"/>
              <a:t>/</a:t>
            </a:r>
            <a:r>
              <a:rPr lang="en-US" dirty="0" err="1" smtClean="0"/>
              <a:t>MySql</a:t>
            </a:r>
            <a:r>
              <a:rPr lang="en-US" dirty="0" smtClean="0"/>
              <a:t>/</a:t>
            </a:r>
            <a:r>
              <a:rPr lang="en-US" dirty="0" err="1" smtClean="0"/>
              <a:t>Redis</a:t>
            </a:r>
            <a:r>
              <a:rPr lang="en-US" dirty="0" smtClean="0"/>
              <a:t>/THE</a:t>
            </a:r>
            <a:r>
              <a:rPr lang="en-US" baseline="0" dirty="0" smtClean="0"/>
              <a:t> DB can’t handle a basic query</a:t>
            </a:r>
            <a:r>
              <a:rPr lang="en-US" baseline="0" dirty="0" smtClean="0"/>
              <a:t>!</a:t>
            </a:r>
          </a:p>
        </p:txBody>
      </p:sp>
      <p:sp>
        <p:nvSpPr>
          <p:cNvPr id="4" name="Slide Number Placeholder 3"/>
          <p:cNvSpPr>
            <a:spLocks noGrp="1"/>
          </p:cNvSpPr>
          <p:nvPr>
            <p:ph type="sldNum" sz="quarter" idx="10"/>
          </p:nvPr>
        </p:nvSpPr>
        <p:spPr/>
        <p:txBody>
          <a:bodyPr/>
          <a:lstStyle/>
          <a:p>
            <a:fld id="{B23F827B-82B6-4EE4-8AED-A9EBEA52E2B8}" type="slidenum">
              <a:rPr lang="en-US" smtClean="0"/>
              <a:t>21</a:t>
            </a:fld>
            <a:endParaRPr lang="en-US"/>
          </a:p>
        </p:txBody>
      </p:sp>
    </p:spTree>
    <p:extLst>
      <p:ext uri="{BB962C8B-B14F-4D97-AF65-F5344CB8AC3E}">
        <p14:creationId xmlns:p14="http://schemas.microsoft.com/office/powerpoint/2010/main" val="4274091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Timing everything from the beginning</a:t>
            </a:r>
            <a:r>
              <a:rPr lang="en-US" baseline="0" dirty="0" smtClean="0"/>
              <a:t> of the project is valuable</a:t>
            </a:r>
          </a:p>
          <a:p>
            <a:endParaRPr lang="en-US" baseline="0" dirty="0" smtClean="0"/>
          </a:p>
          <a:p>
            <a:r>
              <a:rPr lang="en-US" baseline="0" dirty="0" smtClean="0"/>
              <a:t>This is what the business folks hate – costs attributed to things that add no direct value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22</a:t>
            </a:fld>
            <a:endParaRPr lang="en-US"/>
          </a:p>
        </p:txBody>
      </p:sp>
    </p:spTree>
    <p:extLst>
      <p:ext uri="{BB962C8B-B14F-4D97-AF65-F5344CB8AC3E}">
        <p14:creationId xmlns:p14="http://schemas.microsoft.com/office/powerpoint/2010/main" val="3336879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http://planninga-from-nanninga.blogspot.com/2011/05/strategic-planning-analogy-394-leaky.html</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23</a:t>
            </a:fld>
            <a:endParaRPr lang="en-US"/>
          </a:p>
        </p:txBody>
      </p:sp>
    </p:spTree>
    <p:extLst>
      <p:ext uri="{BB962C8B-B14F-4D97-AF65-F5344CB8AC3E}">
        <p14:creationId xmlns:p14="http://schemas.microsoft.com/office/powerpoint/2010/main" val="90660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a:t>
            </a:r>
            <a:r>
              <a:rPr lang="en-US" baseline="0" dirty="0" err="1" smtClean="0"/>
              <a:t>int</a:t>
            </a:r>
            <a:r>
              <a:rPr lang="en-US" baseline="0" dirty="0" smtClean="0"/>
              <a:t>? Because the typical </a:t>
            </a:r>
            <a:r>
              <a:rPr lang="en-US" baseline="0" dirty="0" err="1" smtClean="0"/>
              <a:t>rbms</a:t>
            </a:r>
            <a:r>
              <a:rPr lang="en-US" baseline="0" dirty="0" smtClean="0"/>
              <a:t> primary key is an </a:t>
            </a:r>
            <a:r>
              <a:rPr lang="en-US" baseline="0" dirty="0" err="1" smtClean="0"/>
              <a:t>int</a:t>
            </a:r>
            <a:r>
              <a:rPr lang="en-US" baseline="0" dirty="0" smtClean="0"/>
              <a:t>?</a:t>
            </a:r>
          </a:p>
          <a:p>
            <a:r>
              <a:rPr lang="en-US" baseline="0" dirty="0" smtClean="0"/>
              <a:t>If this is over Event Store, we should have </a:t>
            </a:r>
            <a:r>
              <a:rPr lang="en-US" baseline="0" dirty="0" err="1" smtClean="0"/>
              <a:t>Guid</a:t>
            </a:r>
            <a:r>
              <a:rPr lang="en-US" baseline="0" dirty="0" smtClean="0"/>
              <a:t> id</a:t>
            </a:r>
          </a:p>
          <a:p>
            <a:r>
              <a:rPr lang="en-US" baseline="0" dirty="0" smtClean="0"/>
              <a:t>If this is raven </a:t>
            </a:r>
            <a:r>
              <a:rPr lang="en-US" baseline="0" dirty="0" err="1" smtClean="0"/>
              <a:t>db</a:t>
            </a:r>
            <a:r>
              <a:rPr lang="en-US" baseline="0" dirty="0" smtClean="0"/>
              <a:t>, it should be string id?</a:t>
            </a:r>
          </a:p>
          <a:p>
            <a:r>
              <a:rPr lang="en-US" baseline="0" dirty="0" smtClean="0"/>
              <a:t>If it’s </a:t>
            </a:r>
            <a:r>
              <a:rPr lang="en-US" baseline="0" dirty="0" err="1" smtClean="0"/>
              <a:t>voron</a:t>
            </a:r>
            <a:r>
              <a:rPr lang="en-US" baseline="0" dirty="0" smtClean="0"/>
              <a:t>, maybe it should be long…</a:t>
            </a:r>
          </a:p>
          <a:p>
            <a:r>
              <a:rPr lang="en-US" baseline="0" dirty="0" err="1" smtClean="0"/>
              <a:t>Ints</a:t>
            </a:r>
            <a:r>
              <a:rPr lang="en-US" baseline="0" dirty="0" smtClean="0"/>
              <a:t>? Are you going to add them? Can you ++? So why </a:t>
            </a:r>
            <a:r>
              <a:rPr lang="en-US" baseline="0" dirty="0" err="1" smtClean="0"/>
              <a:t>int</a:t>
            </a:r>
            <a:r>
              <a:rPr lang="en-US" baseline="0" dirty="0" smtClean="0"/>
              <a:t>?</a:t>
            </a:r>
          </a:p>
          <a:p>
            <a:r>
              <a:rPr lang="en-US" baseline="0" dirty="0" err="1" smtClean="0"/>
              <a:t>Guid</a:t>
            </a:r>
            <a:r>
              <a:rPr lang="en-US" baseline="0" dirty="0" smtClean="0"/>
              <a:t>. Oh in python, it needs to be all </a:t>
            </a:r>
            <a:r>
              <a:rPr lang="en-US" baseline="0" dirty="0" err="1" smtClean="0"/>
              <a:t>lowerase</a:t>
            </a:r>
            <a:r>
              <a:rPr lang="en-US" baseline="0" dirty="0" smtClean="0"/>
              <a:t>, no </a:t>
            </a:r>
            <a:r>
              <a:rPr lang="en-US" baseline="0" dirty="0" err="1" smtClean="0"/>
              <a:t>hypens</a:t>
            </a:r>
            <a:r>
              <a:rPr lang="en-US" baseline="0" dirty="0" smtClean="0"/>
              <a:t> – call </a:t>
            </a:r>
            <a:r>
              <a:rPr lang="en-US" baseline="0" dirty="0" err="1" smtClean="0"/>
              <a:t>ToString</a:t>
            </a:r>
            <a:r>
              <a:rPr lang="en-US" baseline="0" dirty="0" smtClean="0"/>
              <a:t>(“N”) everywhere.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24</a:t>
            </a:fld>
            <a:endParaRPr lang="en-US"/>
          </a:p>
        </p:txBody>
      </p:sp>
    </p:spTree>
    <p:extLst>
      <p:ext uri="{BB962C8B-B14F-4D97-AF65-F5344CB8AC3E}">
        <p14:creationId xmlns:p14="http://schemas.microsoft.com/office/powerpoint/2010/main" val="2237187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Defining meta structure becomes possible</a:t>
            </a:r>
          </a:p>
          <a:p>
            <a:r>
              <a:rPr lang="en-US" dirty="0" smtClean="0"/>
              <a:t>You can see the</a:t>
            </a:r>
            <a:r>
              <a:rPr lang="en-US" baseline="0" dirty="0" smtClean="0"/>
              <a:t> relationships: customer owns order. Order is sibling of invoice.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25</a:t>
            </a:fld>
            <a:endParaRPr lang="en-US"/>
          </a:p>
        </p:txBody>
      </p:sp>
    </p:spTree>
    <p:extLst>
      <p:ext uri="{BB962C8B-B14F-4D97-AF65-F5344CB8AC3E}">
        <p14:creationId xmlns:p14="http://schemas.microsoft.com/office/powerpoint/2010/main" val="2105961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simple. So tantalizing.  So alluring. </a:t>
            </a:r>
          </a:p>
          <a:p>
            <a:r>
              <a:rPr lang="en-US" dirty="0" smtClean="0"/>
              <a:t>Architects love it: get the juniors cranking code</a:t>
            </a:r>
            <a:r>
              <a:rPr lang="en-US" dirty="0" smtClean="0"/>
              <a:t>!</a:t>
            </a:r>
          </a:p>
          <a:p>
            <a:r>
              <a:rPr lang="en-US" dirty="0" smtClean="0"/>
              <a:t>Why is ID two capital letter?</a:t>
            </a:r>
            <a:endParaRPr lang="en-US" dirty="0" smtClean="0"/>
          </a:p>
        </p:txBody>
      </p:sp>
      <p:sp>
        <p:nvSpPr>
          <p:cNvPr id="4" name="Slide Number Placeholder 3"/>
          <p:cNvSpPr>
            <a:spLocks noGrp="1"/>
          </p:cNvSpPr>
          <p:nvPr>
            <p:ph type="sldNum" sz="quarter" idx="10"/>
          </p:nvPr>
        </p:nvSpPr>
        <p:spPr/>
        <p:txBody>
          <a:bodyPr/>
          <a:lstStyle/>
          <a:p>
            <a:fld id="{B23F827B-82B6-4EE4-8AED-A9EBEA52E2B8}" type="slidenum">
              <a:rPr lang="en-US" smtClean="0"/>
              <a:t>5</a:t>
            </a:fld>
            <a:endParaRPr lang="en-US"/>
          </a:p>
        </p:txBody>
      </p:sp>
    </p:spTree>
    <p:extLst>
      <p:ext uri="{BB962C8B-B14F-4D97-AF65-F5344CB8AC3E}">
        <p14:creationId xmlns:p14="http://schemas.microsoft.com/office/powerpoint/2010/main" val="2796176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what type do we use?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26</a:t>
            </a:fld>
            <a:endParaRPr lang="en-US"/>
          </a:p>
        </p:txBody>
      </p:sp>
    </p:spTree>
    <p:extLst>
      <p:ext uri="{BB962C8B-B14F-4D97-AF65-F5344CB8AC3E}">
        <p14:creationId xmlns:p14="http://schemas.microsoft.com/office/powerpoint/2010/main" val="1739221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already</a:t>
            </a:r>
            <a:r>
              <a:rPr lang="en-US" baseline="0" dirty="0" smtClean="0"/>
              <a:t> wondering if </a:t>
            </a:r>
            <a:r>
              <a:rPr lang="en-US" baseline="0" dirty="0" err="1" smtClean="0"/>
              <a:t>TKey</a:t>
            </a:r>
            <a:r>
              <a:rPr lang="en-US" baseline="0" dirty="0" smtClean="0"/>
              <a:t> should come first.</a:t>
            </a:r>
          </a:p>
          <a:p>
            <a:r>
              <a:rPr lang="en-US" baseline="0" dirty="0" smtClean="0"/>
              <a:t>This design sucks – REWRITE!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27</a:t>
            </a:fld>
            <a:endParaRPr lang="en-US"/>
          </a:p>
        </p:txBody>
      </p:sp>
    </p:spTree>
    <p:extLst>
      <p:ext uri="{BB962C8B-B14F-4D97-AF65-F5344CB8AC3E}">
        <p14:creationId xmlns:p14="http://schemas.microsoft.com/office/powerpoint/2010/main" val="2713057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 wait! this should be </a:t>
            </a:r>
            <a:r>
              <a:rPr lang="en-US" dirty="0" err="1" smtClean="0"/>
              <a:t>contravariant</a:t>
            </a:r>
            <a:endParaRPr lang="en-US" baseline="0" dirty="0" smtClean="0"/>
          </a:p>
          <a:p>
            <a:r>
              <a:rPr lang="en-US" baseline="0" dirty="0" smtClean="0"/>
              <a:t>This design sucks – REWRITE!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28</a:t>
            </a:fld>
            <a:endParaRPr lang="en-US"/>
          </a:p>
        </p:txBody>
      </p:sp>
    </p:spTree>
    <p:extLst>
      <p:ext uri="{BB962C8B-B14F-4D97-AF65-F5344CB8AC3E}">
        <p14:creationId xmlns:p14="http://schemas.microsoft.com/office/powerpoint/2010/main" val="3291311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 I get the id back? If using hi/lo with raven, it will be magically set on the object.</a:t>
            </a:r>
          </a:p>
          <a:p>
            <a:r>
              <a:rPr lang="en-US" baseline="0" dirty="0" smtClean="0"/>
              <a:t>Does that work in </a:t>
            </a:r>
            <a:r>
              <a:rPr lang="en-US" baseline="0" dirty="0" err="1" smtClean="0"/>
              <a:t>mysql</a:t>
            </a:r>
            <a:r>
              <a:rPr lang="en-US" baseline="0" dirty="0" smtClean="0"/>
              <a:t>? Mongo? Cassandra?</a:t>
            </a:r>
          </a:p>
          <a:p>
            <a:r>
              <a:rPr lang="en-US" baseline="0" dirty="0" smtClean="0"/>
              <a:t>What if the id implementation doesn’t use </a:t>
            </a:r>
            <a:r>
              <a:rPr lang="en-US" baseline="0" dirty="0" err="1" smtClean="0"/>
              <a:t>hilo</a:t>
            </a:r>
            <a:r>
              <a:rPr lang="en-US" baseline="0" dirty="0" smtClean="0"/>
              <a:t>, but wants sequential ids</a:t>
            </a:r>
          </a:p>
          <a:p>
            <a:r>
              <a:rPr lang="en-US" baseline="0" dirty="0" smtClean="0"/>
              <a:t>The caller now has to understand the implementation – breaking the abstraction</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29</a:t>
            </a:fld>
            <a:endParaRPr lang="en-US"/>
          </a:p>
        </p:txBody>
      </p:sp>
    </p:spTree>
    <p:extLst>
      <p:ext uri="{BB962C8B-B14F-4D97-AF65-F5344CB8AC3E}">
        <p14:creationId xmlns:p14="http://schemas.microsoft.com/office/powerpoint/2010/main" val="1458886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happens on</a:t>
            </a:r>
            <a:r>
              <a:rPr lang="en-US" baseline="0" dirty="0" smtClean="0"/>
              <a:t> a concurrency exception? </a:t>
            </a:r>
          </a:p>
          <a:p>
            <a:r>
              <a:rPr lang="en-US" baseline="0" dirty="0" smtClean="0"/>
              <a:t>If I catch it, I now have raven references in the caller – breaking the abstraction</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30</a:t>
            </a:fld>
            <a:endParaRPr lang="en-US"/>
          </a:p>
        </p:txBody>
      </p:sp>
    </p:spTree>
    <p:extLst>
      <p:ext uri="{BB962C8B-B14F-4D97-AF65-F5344CB8AC3E}">
        <p14:creationId xmlns:p14="http://schemas.microsoft.com/office/powerpoint/2010/main" val="2627831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the</a:t>
            </a:r>
            <a:r>
              <a:rPr lang="en-US" baseline="0" dirty="0" smtClean="0"/>
              <a:t> delete immediate or deferred until after </a:t>
            </a:r>
            <a:r>
              <a:rPr lang="en-US" baseline="0" dirty="0" err="1" smtClean="0"/>
              <a:t>SaveChanges</a:t>
            </a:r>
            <a:r>
              <a:rPr lang="en-US" baseline="0" dirty="0" smtClean="0"/>
              <a:t>?</a:t>
            </a:r>
          </a:p>
          <a:p>
            <a:r>
              <a:rPr lang="en-US" baseline="0" dirty="0" smtClean="0"/>
              <a:t>If I need to know, the abstraction is broken</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31</a:t>
            </a:fld>
            <a:endParaRPr lang="en-US"/>
          </a:p>
        </p:txBody>
      </p:sp>
    </p:spTree>
    <p:extLst>
      <p:ext uri="{BB962C8B-B14F-4D97-AF65-F5344CB8AC3E}">
        <p14:creationId xmlns:p14="http://schemas.microsoft.com/office/powerpoint/2010/main" val="1798346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implementer should do this with the Streaming API since it’s a stable result set</a:t>
            </a:r>
          </a:p>
          <a:p>
            <a:r>
              <a:rPr lang="en-US" baseline="0" dirty="0" smtClean="0"/>
              <a:t>Even still, do you want this available for EVERY collection? </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32</a:t>
            </a:fld>
            <a:endParaRPr lang="en-US"/>
          </a:p>
        </p:txBody>
      </p:sp>
    </p:spTree>
    <p:extLst>
      <p:ext uri="{BB962C8B-B14F-4D97-AF65-F5344CB8AC3E}">
        <p14:creationId xmlns:p14="http://schemas.microsoft.com/office/powerpoint/2010/main" val="2221520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let the client have some control</a:t>
            </a:r>
          </a:p>
          <a:p>
            <a:r>
              <a:rPr lang="en-US" dirty="0" smtClean="0"/>
              <a:t>OData</a:t>
            </a:r>
            <a:r>
              <a:rPr lang="en-US" baseline="0" dirty="0" smtClean="0"/>
              <a:t> isn’t much better.</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33</a:t>
            </a:fld>
            <a:endParaRPr lang="en-US"/>
          </a:p>
        </p:txBody>
      </p:sp>
    </p:spTree>
    <p:extLst>
      <p:ext uri="{BB962C8B-B14F-4D97-AF65-F5344CB8AC3E}">
        <p14:creationId xmlns:p14="http://schemas.microsoft.com/office/powerpoint/2010/main" val="207125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get </a:t>
            </a:r>
            <a:r>
              <a:rPr lang="en-US" baseline="0" dirty="0" smtClean="0"/>
              <a:t>push notifications…..</a:t>
            </a:r>
            <a:r>
              <a:rPr lang="en-US" dirty="0" smtClean="0"/>
              <a:t>And just like that, no one else can work on your code.</a:t>
            </a:r>
          </a:p>
          <a:p>
            <a:r>
              <a:rPr lang="en-US" dirty="0" smtClean="0"/>
              <a:t>This is getting too complicated!</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34</a:t>
            </a:fld>
            <a:endParaRPr lang="en-US"/>
          </a:p>
        </p:txBody>
      </p:sp>
    </p:spTree>
    <p:extLst>
      <p:ext uri="{BB962C8B-B14F-4D97-AF65-F5344CB8AC3E}">
        <p14:creationId xmlns:p14="http://schemas.microsoft.com/office/powerpoint/2010/main" val="3494625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35</a:t>
            </a:fld>
            <a:endParaRPr lang="en-US"/>
          </a:p>
        </p:txBody>
      </p:sp>
    </p:spTree>
    <p:extLst>
      <p:ext uri="{BB962C8B-B14F-4D97-AF65-F5344CB8AC3E}">
        <p14:creationId xmlns:p14="http://schemas.microsoft.com/office/powerpoint/2010/main" val="3605458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6</a:t>
            </a:fld>
            <a:endParaRPr lang="en-US"/>
          </a:p>
        </p:txBody>
      </p:sp>
    </p:spTree>
    <p:extLst>
      <p:ext uri="{BB962C8B-B14F-4D97-AF65-F5344CB8AC3E}">
        <p14:creationId xmlns:p14="http://schemas.microsoft.com/office/powerpoint/2010/main" val="1856533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 away the entire</a:t>
            </a:r>
            <a:r>
              <a:rPr lang="en-US" baseline="0" dirty="0" smtClean="0"/>
              <a:t> feature, not merely the persistence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36</a:t>
            </a:fld>
            <a:endParaRPr lang="en-US"/>
          </a:p>
        </p:txBody>
      </p:sp>
    </p:spTree>
    <p:extLst>
      <p:ext uri="{BB962C8B-B14F-4D97-AF65-F5344CB8AC3E}">
        <p14:creationId xmlns:p14="http://schemas.microsoft.com/office/powerpoint/2010/main" val="1623710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Foo</a:t>
            </a:r>
            <a:r>
              <a:rPr lang="en-US" baseline="0" dirty="0" smtClean="0"/>
              <a:t> : </a:t>
            </a:r>
            <a:r>
              <a:rPr lang="en-US" baseline="0" dirty="0" err="1" smtClean="0"/>
              <a:t>IFoo</a:t>
            </a:r>
            <a:r>
              <a:rPr lang="en-US" baseline="0" dirty="0" smtClean="0"/>
              <a:t> is a code smell. It implies that there can only be one implementation…so what’s the point. What would you call the second implementation, Foo2???</a:t>
            </a:r>
          </a:p>
          <a:p>
            <a:endParaRPr lang="en-US" baseline="0" dirty="0" smtClean="0"/>
          </a:p>
          <a:p>
            <a:r>
              <a:rPr lang="en-US" baseline="0" dirty="0" err="1" smtClean="0"/>
              <a:t>RavenCustomerRepository</a:t>
            </a:r>
            <a:r>
              <a:rPr lang="en-US" baseline="0" dirty="0" smtClean="0"/>
              <a:t> vs </a:t>
            </a:r>
            <a:r>
              <a:rPr lang="en-US" baseline="0" dirty="0" err="1" smtClean="0"/>
              <a:t>MySqlCustomerRepository</a:t>
            </a:r>
            <a:r>
              <a:rPr lang="en-US" baseline="0" dirty="0" smtClean="0"/>
              <a:t> at least hints at what’s going on.</a:t>
            </a:r>
          </a:p>
        </p:txBody>
      </p:sp>
      <p:sp>
        <p:nvSpPr>
          <p:cNvPr id="4" name="Slide Number Placeholder 3"/>
          <p:cNvSpPr>
            <a:spLocks noGrp="1"/>
          </p:cNvSpPr>
          <p:nvPr>
            <p:ph type="sldNum" sz="quarter" idx="10"/>
          </p:nvPr>
        </p:nvSpPr>
        <p:spPr/>
        <p:txBody>
          <a:bodyPr/>
          <a:lstStyle/>
          <a:p>
            <a:fld id="{B23F827B-82B6-4EE4-8AED-A9EBEA52E2B8}" type="slidenum">
              <a:rPr lang="en-US" smtClean="0"/>
              <a:t>38</a:t>
            </a:fld>
            <a:endParaRPr lang="en-US"/>
          </a:p>
        </p:txBody>
      </p:sp>
    </p:spTree>
    <p:extLst>
      <p:ext uri="{BB962C8B-B14F-4D97-AF65-F5344CB8AC3E}">
        <p14:creationId xmlns:p14="http://schemas.microsoft.com/office/powerpoint/2010/main" val="2348253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3F827B-82B6-4EE4-8AED-A9EBEA52E2B8}" type="slidenum">
              <a:rPr lang="en-US" smtClean="0"/>
              <a:t>39</a:t>
            </a:fld>
            <a:endParaRPr lang="en-US"/>
          </a:p>
        </p:txBody>
      </p:sp>
    </p:spTree>
    <p:extLst>
      <p:ext uri="{BB962C8B-B14F-4D97-AF65-F5344CB8AC3E}">
        <p14:creationId xmlns:p14="http://schemas.microsoft.com/office/powerpoint/2010/main" val="6116568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a:t>
            </a:r>
            <a:r>
              <a:rPr lang="en-US" baseline="0" dirty="0" smtClean="0"/>
              <a:t> We should use code gen to create the </a:t>
            </a:r>
            <a:r>
              <a:rPr lang="en-US" baseline="0" dirty="0" err="1" smtClean="0"/>
              <a:t>IRepository</a:t>
            </a:r>
            <a:r>
              <a:rPr lang="en-US" baseline="0" dirty="0" smtClean="0"/>
              <a:t> implementation, then we’ll allow overrides in another partial </a:t>
            </a:r>
            <a:r>
              <a:rPr lang="en-US" baseline="0" dirty="0" err="1" smtClean="0"/>
              <a:t>impl</a:t>
            </a:r>
            <a:r>
              <a:rPr lang="en-US" baseline="0" dirty="0" smtClean="0"/>
              <a:t>….but we should have an Abstract base class…</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40</a:t>
            </a:fld>
            <a:endParaRPr lang="en-US"/>
          </a:p>
        </p:txBody>
      </p:sp>
    </p:spTree>
    <p:extLst>
      <p:ext uri="{BB962C8B-B14F-4D97-AF65-F5344CB8AC3E}">
        <p14:creationId xmlns:p14="http://schemas.microsoft.com/office/powerpoint/2010/main" val="22139387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a:t>
            </a:r>
            <a:r>
              <a:rPr lang="en-US" baseline="0" dirty="0" smtClean="0"/>
              <a:t> We should use code gen to create the </a:t>
            </a:r>
            <a:r>
              <a:rPr lang="en-US" baseline="0" dirty="0" err="1" smtClean="0"/>
              <a:t>IRepository</a:t>
            </a:r>
            <a:r>
              <a:rPr lang="en-US" baseline="0" dirty="0" smtClean="0"/>
              <a:t> implementation, then we’ll allow overrides in another partial </a:t>
            </a:r>
            <a:r>
              <a:rPr lang="en-US" baseline="0" dirty="0" err="1" smtClean="0"/>
              <a:t>impl</a:t>
            </a:r>
            <a:r>
              <a:rPr lang="en-US" baseline="0" dirty="0" smtClean="0"/>
              <a:t>….but we should have an Abstract base class…</a:t>
            </a:r>
          </a:p>
          <a:p>
            <a:r>
              <a:rPr lang="en-US" baseline="0" dirty="0" smtClean="0"/>
              <a:t>But seriously, the base classes tend to become dumping grounds and then we get back into that “throw not implemented” game.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41</a:t>
            </a:fld>
            <a:endParaRPr lang="en-US"/>
          </a:p>
        </p:txBody>
      </p:sp>
    </p:spTree>
    <p:extLst>
      <p:ext uri="{BB962C8B-B14F-4D97-AF65-F5344CB8AC3E}">
        <p14:creationId xmlns:p14="http://schemas.microsoft.com/office/powerpoint/2010/main" val="14259683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a:t>
            </a:r>
            <a:r>
              <a:rPr lang="en-US" dirty="0" smtClean="0"/>
              <a:t>ayende.com/blog/124929/your-ctor-says-that-your-code-is-headache-inducing-explanation</a:t>
            </a:r>
          </a:p>
          <a:p>
            <a:r>
              <a:rPr lang="en-US" dirty="0" smtClean="0"/>
              <a:t>Circular references….Endless</a:t>
            </a:r>
            <a:r>
              <a:rPr lang="en-US" baseline="0" dirty="0" smtClean="0"/>
              <a:t> loops avoided by sheer accident</a:t>
            </a:r>
          </a:p>
          <a:p>
            <a:r>
              <a:rPr lang="en-US" baseline="0" dirty="0" smtClean="0"/>
              <a:t>How do we test this? 9 mocks? </a:t>
            </a:r>
          </a:p>
          <a:p>
            <a:r>
              <a:rPr lang="en-US" baseline="0" dirty="0" smtClean="0"/>
              <a:t>That is integration testing if there is such a thing. There is no “unit” here.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42</a:t>
            </a:fld>
            <a:endParaRPr lang="en-US"/>
          </a:p>
        </p:txBody>
      </p:sp>
    </p:spTree>
    <p:extLst>
      <p:ext uri="{BB962C8B-B14F-4D97-AF65-F5344CB8AC3E}">
        <p14:creationId xmlns:p14="http://schemas.microsoft.com/office/powerpoint/2010/main" val="1211441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to mention raven</a:t>
            </a:r>
            <a:r>
              <a:rPr lang="en-US" baseline="0" dirty="0" smtClean="0"/>
              <a:t> client is abstracting </a:t>
            </a:r>
            <a:r>
              <a:rPr lang="en-US" baseline="0" dirty="0" err="1" smtClean="0"/>
              <a:t>http..which</a:t>
            </a:r>
            <a:r>
              <a:rPr lang="en-US" baseline="0" dirty="0" smtClean="0"/>
              <a:t> is an abstraction over </a:t>
            </a:r>
            <a:r>
              <a:rPr lang="en-US" baseline="0" dirty="0" err="1" smtClean="0"/>
              <a:t>tcp</a:t>
            </a:r>
            <a:r>
              <a:rPr lang="en-US" baseline="0" dirty="0" smtClean="0"/>
              <a:t>.</a:t>
            </a:r>
          </a:p>
          <a:p>
            <a:r>
              <a:rPr lang="en-US" baseline="0" dirty="0" smtClean="0"/>
              <a:t>How many abstractions do you want to stack up here?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43</a:t>
            </a:fld>
            <a:endParaRPr lang="en-US"/>
          </a:p>
        </p:txBody>
      </p:sp>
    </p:spTree>
    <p:extLst>
      <p:ext uri="{BB962C8B-B14F-4D97-AF65-F5344CB8AC3E}">
        <p14:creationId xmlns:p14="http://schemas.microsoft.com/office/powerpoint/2010/main" val="23546783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so fast.</a:t>
            </a:r>
          </a:p>
          <a:p>
            <a:r>
              <a:rPr lang="en-US" dirty="0" smtClean="0"/>
              <a:t>Many projects</a:t>
            </a:r>
            <a:r>
              <a:rPr lang="en-US" baseline="0" dirty="0" smtClean="0"/>
              <a:t> will only ever have the website</a:t>
            </a:r>
          </a:p>
          <a:p>
            <a:r>
              <a:rPr lang="en-US" baseline="0" dirty="0" smtClean="0"/>
              <a:t>I’ve been on several projects that were “going to eventually have” a mobile app and an </a:t>
            </a:r>
            <a:r>
              <a:rPr lang="en-US" baseline="0" dirty="0" err="1" smtClean="0"/>
              <a:t>api</a:t>
            </a:r>
            <a:r>
              <a:rPr lang="en-US" baseline="0" dirty="0" smtClean="0"/>
              <a:t> etc…YAGNI</a:t>
            </a:r>
          </a:p>
          <a:p>
            <a:r>
              <a:rPr lang="en-US" baseline="0" dirty="0" smtClean="0"/>
              <a:t>A few might have a viable </a:t>
            </a:r>
            <a:r>
              <a:rPr lang="en-US" baseline="0" dirty="0" err="1" smtClean="0"/>
              <a:t>api</a:t>
            </a:r>
            <a:endParaRPr lang="en-US" baseline="0" dirty="0" smtClean="0"/>
          </a:p>
          <a:p>
            <a:r>
              <a:rPr lang="en-US" baseline="0" dirty="0" smtClean="0"/>
              <a:t>Are the website use cases and the </a:t>
            </a:r>
            <a:r>
              <a:rPr lang="en-US" baseline="0" dirty="0" err="1" smtClean="0"/>
              <a:t>api</a:t>
            </a:r>
            <a:r>
              <a:rPr lang="en-US" baseline="0" dirty="0" smtClean="0"/>
              <a:t> use cases actually aligned? </a:t>
            </a:r>
          </a:p>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45</a:t>
            </a:fld>
            <a:endParaRPr lang="en-US"/>
          </a:p>
        </p:txBody>
      </p:sp>
    </p:spTree>
    <p:extLst>
      <p:ext uri="{BB962C8B-B14F-4D97-AF65-F5344CB8AC3E}">
        <p14:creationId xmlns:p14="http://schemas.microsoft.com/office/powerpoint/2010/main" val="31645790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and to minimize the impact of an errant decision.</a:t>
            </a:r>
          </a:p>
          <a:p>
            <a:r>
              <a:rPr lang="en-US" dirty="0" smtClean="0"/>
              <a:t>Getting </a:t>
            </a:r>
            <a:r>
              <a:rPr lang="en-US" dirty="0" smtClean="0"/>
              <a:t>“the smart guy” in a room to design the entire system,</a:t>
            </a:r>
            <a:r>
              <a:rPr lang="en-US" baseline="0" dirty="0" smtClean="0"/>
              <a:t> in a vacuum, up front, alone (without the team), is a failure mode.</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48</a:t>
            </a:fld>
            <a:endParaRPr lang="en-US"/>
          </a:p>
        </p:txBody>
      </p:sp>
    </p:spTree>
    <p:extLst>
      <p:ext uri="{BB962C8B-B14F-4D97-AF65-F5344CB8AC3E}">
        <p14:creationId xmlns:p14="http://schemas.microsoft.com/office/powerpoint/2010/main" val="3942261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Mediator has a Send</a:t>
            </a:r>
            <a:r>
              <a:rPr lang="en-US" baseline="0" dirty="0" smtClean="0"/>
              <a:t> method that sends a Request and receives a Response</a:t>
            </a:r>
          </a:p>
          <a:p>
            <a:endParaRPr lang="en-US" baseline="0" dirty="0" smtClean="0"/>
          </a:p>
          <a:p>
            <a:r>
              <a:rPr lang="en-US" baseline="0" dirty="0" smtClean="0"/>
              <a:t>All controllers look just like this.</a:t>
            </a:r>
          </a:p>
          <a:p>
            <a:endParaRPr lang="en-US" baseline="0" dirty="0" smtClean="0"/>
          </a:p>
          <a:p>
            <a:r>
              <a:rPr lang="en-US" baseline="0" dirty="0" smtClean="0"/>
              <a:t>Controllers have enough to do: model binding, content negotiation, </a:t>
            </a:r>
            <a:r>
              <a:rPr lang="en-US" baseline="0" dirty="0" err="1" smtClean="0"/>
              <a:t>httpresonse</a:t>
            </a:r>
            <a:r>
              <a:rPr lang="en-US" baseline="0" dirty="0" smtClean="0"/>
              <a:t> codes, hypermedia resources.</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49</a:t>
            </a:fld>
            <a:endParaRPr lang="en-US"/>
          </a:p>
        </p:txBody>
      </p:sp>
    </p:spTree>
    <p:extLst>
      <p:ext uri="{BB962C8B-B14F-4D97-AF65-F5344CB8AC3E}">
        <p14:creationId xmlns:p14="http://schemas.microsoft.com/office/powerpoint/2010/main" val="2913672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7</a:t>
            </a:fld>
            <a:endParaRPr lang="en-US"/>
          </a:p>
        </p:txBody>
      </p:sp>
    </p:spTree>
    <p:extLst>
      <p:ext uri="{BB962C8B-B14F-4D97-AF65-F5344CB8AC3E}">
        <p14:creationId xmlns:p14="http://schemas.microsoft.com/office/powerpoint/2010/main" val="40125934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did this as</a:t>
            </a:r>
            <a:r>
              <a:rPr lang="en-US" baseline="0" dirty="0" smtClean="0"/>
              <a:t> an SOA demo</a:t>
            </a:r>
          </a:p>
          <a:p>
            <a:endParaRPr lang="en-US" baseline="0" dirty="0" smtClean="0"/>
          </a:p>
          <a:p>
            <a:r>
              <a:rPr lang="en-US" baseline="0" dirty="0" smtClean="0"/>
              <a:t>Two Services: Sales and Shipping with their own databases.</a:t>
            </a:r>
          </a:p>
          <a:p>
            <a:endParaRPr lang="en-US" baseline="0" dirty="0" smtClean="0"/>
          </a:p>
          <a:p>
            <a:r>
              <a:rPr lang="en-US" baseline="0" dirty="0" smtClean="0"/>
              <a:t>Explicit. Don’t have to learn container magic.</a:t>
            </a:r>
          </a:p>
          <a:p>
            <a:r>
              <a:rPr lang="en-US" dirty="0" smtClean="0"/>
              <a:t>When evaluating hiring candidates, if knowledge of your container is more</a:t>
            </a:r>
            <a:r>
              <a:rPr lang="en-US" baseline="0" dirty="0" smtClean="0"/>
              <a:t> important than knowledge of c#, y</a:t>
            </a:r>
            <a:r>
              <a:rPr lang="en-US" dirty="0" smtClean="0"/>
              <a:t>ou</a:t>
            </a:r>
            <a:r>
              <a:rPr lang="en-US" baseline="0" dirty="0" smtClean="0"/>
              <a:t> might have a problem</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50</a:t>
            </a:fld>
            <a:endParaRPr lang="en-US"/>
          </a:p>
        </p:txBody>
      </p:sp>
    </p:spTree>
    <p:extLst>
      <p:ext uri="{BB962C8B-B14F-4D97-AF65-F5344CB8AC3E}">
        <p14:creationId xmlns:p14="http://schemas.microsoft.com/office/powerpoint/2010/main" val="17025180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51</a:t>
            </a:fld>
            <a:endParaRPr lang="en-US"/>
          </a:p>
        </p:txBody>
      </p:sp>
    </p:spTree>
    <p:extLst>
      <p:ext uri="{BB962C8B-B14F-4D97-AF65-F5344CB8AC3E}">
        <p14:creationId xmlns:p14="http://schemas.microsoft.com/office/powerpoint/2010/main" val="20117615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52</a:t>
            </a:fld>
            <a:endParaRPr lang="en-US"/>
          </a:p>
        </p:txBody>
      </p:sp>
    </p:spTree>
    <p:extLst>
      <p:ext uri="{BB962C8B-B14F-4D97-AF65-F5344CB8AC3E}">
        <p14:creationId xmlns:p14="http://schemas.microsoft.com/office/powerpoint/2010/main" val="3431160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53</a:t>
            </a:fld>
            <a:endParaRPr lang="en-US"/>
          </a:p>
        </p:txBody>
      </p:sp>
    </p:spTree>
    <p:extLst>
      <p:ext uri="{BB962C8B-B14F-4D97-AF65-F5344CB8AC3E}">
        <p14:creationId xmlns:p14="http://schemas.microsoft.com/office/powerpoint/2010/main" val="357904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B23F827B-82B6-4EE4-8AED-A9EBEA52E2B8}" type="slidenum">
              <a:rPr lang="en-US" smtClean="0"/>
              <a:t>9</a:t>
            </a:fld>
            <a:endParaRPr lang="en-US"/>
          </a:p>
        </p:txBody>
      </p:sp>
    </p:spTree>
    <p:extLst>
      <p:ext uri="{BB962C8B-B14F-4D97-AF65-F5344CB8AC3E}">
        <p14:creationId xmlns:p14="http://schemas.microsoft.com/office/powerpoint/2010/main" val="2387200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is that,</a:t>
            </a:r>
            <a:r>
              <a:rPr lang="en-US" baseline="0" dirty="0" smtClean="0"/>
              <a:t> if we need to, we can change to some other data store with ease.</a:t>
            </a:r>
          </a:p>
          <a:p>
            <a:r>
              <a:rPr lang="en-US" baseline="0" dirty="0" smtClean="0"/>
              <a:t>But we’ve reduced the feature set to the lowest common denominator.</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11</a:t>
            </a:fld>
            <a:endParaRPr lang="en-US"/>
          </a:p>
        </p:txBody>
      </p:sp>
    </p:spTree>
    <p:extLst>
      <p:ext uri="{BB962C8B-B14F-4D97-AF65-F5344CB8AC3E}">
        <p14:creationId xmlns:p14="http://schemas.microsoft.com/office/powerpoint/2010/main" val="1181824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lost the flexibility to</a:t>
            </a:r>
            <a:r>
              <a:rPr lang="en-US" baseline="0" dirty="0" smtClean="0"/>
              <a:t> use the</a:t>
            </a:r>
            <a:r>
              <a:rPr lang="en-US" dirty="0" smtClean="0"/>
              <a:t> power that our technology choice affords.</a:t>
            </a:r>
            <a:endParaRPr lang="en-US" dirty="0" smtClean="0"/>
          </a:p>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12</a:t>
            </a:fld>
            <a:endParaRPr lang="en-US"/>
          </a:p>
        </p:txBody>
      </p:sp>
    </p:spTree>
    <p:extLst>
      <p:ext uri="{BB962C8B-B14F-4D97-AF65-F5344CB8AC3E}">
        <p14:creationId xmlns:p14="http://schemas.microsoft.com/office/powerpoint/2010/main" val="1725371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Abstracting in this way is</a:t>
            </a:r>
            <a:r>
              <a:rPr lang="en-US" baseline="0" dirty="0" smtClean="0"/>
              <a:t> like abstracting a chef from a particular kitchen by not letting them operate the stove and oven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architects &amp; managers consider this A Good Thing. Keep the juniors from making decisions. If your juniors are any good, they are not going to be able filling out the space between the curly braces. If they are not any good….</a:t>
            </a:r>
            <a:endParaRPr lang="en-US" dirty="0" smtClean="0"/>
          </a:p>
          <a:p>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13</a:t>
            </a:fld>
            <a:endParaRPr lang="en-US"/>
          </a:p>
        </p:txBody>
      </p:sp>
    </p:spTree>
    <p:extLst>
      <p:ext uri="{BB962C8B-B14F-4D97-AF65-F5344CB8AC3E}">
        <p14:creationId xmlns:p14="http://schemas.microsoft.com/office/powerpoint/2010/main" val="686260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surely we can add a few special cases?</a:t>
            </a:r>
          </a:p>
          <a:p>
            <a:r>
              <a:rPr lang="en-US" dirty="0" smtClean="0"/>
              <a:t>Then we end up breaking the abstraction. We can’t “swap out” with these little time</a:t>
            </a:r>
            <a:r>
              <a:rPr lang="en-US" baseline="0" dirty="0" smtClean="0"/>
              <a:t> bombs ticking away.</a:t>
            </a:r>
          </a:p>
          <a:p>
            <a:r>
              <a:rPr lang="en-US" baseline="0" dirty="0" smtClean="0"/>
              <a:t>BTW, how fun would it be to be on the “swap out” project two years later that the business has been promised by the architects will only take a couple days.</a:t>
            </a:r>
            <a:endParaRPr lang="en-US" dirty="0"/>
          </a:p>
        </p:txBody>
      </p:sp>
      <p:sp>
        <p:nvSpPr>
          <p:cNvPr id="4" name="Slide Number Placeholder 3"/>
          <p:cNvSpPr>
            <a:spLocks noGrp="1"/>
          </p:cNvSpPr>
          <p:nvPr>
            <p:ph type="sldNum" sz="quarter" idx="10"/>
          </p:nvPr>
        </p:nvSpPr>
        <p:spPr/>
        <p:txBody>
          <a:bodyPr/>
          <a:lstStyle/>
          <a:p>
            <a:fld id="{B23F827B-82B6-4EE4-8AED-A9EBEA52E2B8}" type="slidenum">
              <a:rPr lang="en-US" smtClean="0"/>
              <a:t>14</a:t>
            </a:fld>
            <a:endParaRPr lang="en-US"/>
          </a:p>
        </p:txBody>
      </p:sp>
    </p:spTree>
    <p:extLst>
      <p:ext uri="{BB962C8B-B14F-4D97-AF65-F5344CB8AC3E}">
        <p14:creationId xmlns:p14="http://schemas.microsoft.com/office/powerpoint/2010/main" val="591542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3837490-D370-48F3-8A01-84F6EC98EB68}" type="datetimeFigureOut">
              <a:rPr lang="en-US" smtClean="0"/>
              <a:t>4/5/2014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1103380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37490-D370-48F3-8A01-84F6EC98EB68}" type="datetimeFigureOut">
              <a:rPr lang="en-US" smtClean="0"/>
              <a:t>4/5/2014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220038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3837490-D370-48F3-8A01-84F6EC98EB68}" type="datetimeFigureOut">
              <a:rPr lang="en-US" smtClean="0"/>
              <a:t>4/5/2014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1524828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3837490-D370-48F3-8A01-84F6EC98EB68}" type="datetimeFigureOut">
              <a:rPr lang="en-US" smtClean="0"/>
              <a:t>4/5/2014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A6AD8AF-664F-4974-90B0-E0033C0E22B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07648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3837490-D370-48F3-8A01-84F6EC98EB68}" type="datetimeFigureOut">
              <a:rPr lang="en-US" smtClean="0"/>
              <a:t>4/5/2014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933031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3837490-D370-48F3-8A01-84F6EC98EB68}" type="datetimeFigureOut">
              <a:rPr lang="en-US" smtClean="0"/>
              <a:t>4/5/2014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1406172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3837490-D370-48F3-8A01-84F6EC98EB68}" type="datetimeFigureOut">
              <a:rPr lang="en-US" smtClean="0"/>
              <a:t>4/5/2014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12019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837490-D370-48F3-8A01-84F6EC98EB68}" type="datetimeFigureOut">
              <a:rPr lang="en-US" smtClean="0"/>
              <a:t>4/5/2014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4037421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3837490-D370-48F3-8A01-84F6EC98EB68}" type="datetimeFigureOut">
              <a:rPr lang="en-US" smtClean="0"/>
              <a:t>4/5/2014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187530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837490-D370-48F3-8A01-84F6EC98EB68}" type="datetimeFigureOut">
              <a:rPr lang="en-US" smtClean="0"/>
              <a:t>4/5/2014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361747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3837490-D370-48F3-8A01-84F6EC98EB68}" type="datetimeFigureOut">
              <a:rPr lang="en-US" smtClean="0"/>
              <a:t>4/5/2014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1101359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837490-D370-48F3-8A01-84F6EC98EB68}" type="datetimeFigureOut">
              <a:rPr lang="en-US" smtClean="0"/>
              <a:t>4/5/2014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1921724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837490-D370-48F3-8A01-84F6EC98EB68}" type="datetimeFigureOut">
              <a:rPr lang="en-US" smtClean="0"/>
              <a:t>4/5/2014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3731987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837490-D370-48F3-8A01-84F6EC98EB68}" type="datetimeFigureOut">
              <a:rPr lang="en-US" smtClean="0"/>
              <a:t>4/5/2014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268018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37490-D370-48F3-8A01-84F6EC98EB68}" type="datetimeFigureOut">
              <a:rPr lang="en-US" smtClean="0"/>
              <a:t>4/5/2014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2518357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37490-D370-48F3-8A01-84F6EC98EB68}" type="datetimeFigureOut">
              <a:rPr lang="en-US" smtClean="0"/>
              <a:t>4/5/2014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231817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37490-D370-48F3-8A01-84F6EC98EB68}" type="datetimeFigureOut">
              <a:rPr lang="en-US" smtClean="0"/>
              <a:t>4/5/2014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AD8AF-664F-4974-90B0-E0033C0E22BB}" type="slidenum">
              <a:rPr lang="en-US" smtClean="0"/>
              <a:t>‹#›</a:t>
            </a:fld>
            <a:endParaRPr lang="en-US"/>
          </a:p>
        </p:txBody>
      </p:sp>
    </p:spTree>
    <p:extLst>
      <p:ext uri="{BB962C8B-B14F-4D97-AF65-F5344CB8AC3E}">
        <p14:creationId xmlns:p14="http://schemas.microsoft.com/office/powerpoint/2010/main" val="710971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837490-D370-48F3-8A01-84F6EC98EB68}" type="datetimeFigureOut">
              <a:rPr lang="en-US" smtClean="0"/>
              <a:t>4/5/2014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6AD8AF-664F-4974-90B0-E0033C0E22BB}" type="slidenum">
              <a:rPr lang="en-US" smtClean="0"/>
              <a:t>‹#›</a:t>
            </a:fld>
            <a:endParaRPr lang="en-US"/>
          </a:p>
        </p:txBody>
      </p:sp>
    </p:spTree>
    <p:extLst>
      <p:ext uri="{BB962C8B-B14F-4D97-AF65-F5344CB8AC3E}">
        <p14:creationId xmlns:p14="http://schemas.microsoft.com/office/powerpoint/2010/main" val="286613776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ravendb.net/docs/2.5/samples/raven-tests/createraventest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ijanawoodard" TargetMode="External"/><Relationship Id="rId2" Type="http://schemas.openxmlformats.org/officeDocument/2006/relationships/hyperlink" Target="http://kijanawoodard.com/" TargetMode="External"/><Relationship Id="rId1" Type="http://schemas.openxmlformats.org/officeDocument/2006/relationships/slideLayout" Target="../slideLayouts/slideLayout13.xml"/><Relationship Id="rId5" Type="http://schemas.openxmlformats.org/officeDocument/2006/relationships/hyperlink" Target="https://twitter.com/kijanawoodard" TargetMode="External"/><Relationship Id="rId4" Type="http://schemas.openxmlformats.org/officeDocument/2006/relationships/hyperlink" Target="https://www.linkedin.com/in/kijanawoodard"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mattwarren.org/2012/07/12/fun-with-ravendb-documents-key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infoq.com/presentations/8-lines-code-refactoring" TargetMode="External"/><Relationship Id="rId2" Type="http://schemas.openxmlformats.org/officeDocument/2006/relationships/hyperlink" Target="http://ayende.com/blog/154081/limit-your-abstractions-you-only-get-six-to-a-dozen-in-the-entire-app"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ayende.com/blog/154081/limit-your-abstractions-you-only-get-six-to-a-dozen-in-the-entire-app" TargetMode="External"/><Relationship Id="rId3" Type="http://schemas.openxmlformats.org/officeDocument/2006/relationships/hyperlink" Target="http://kijanawoodard.com/" TargetMode="External"/><Relationship Id="rId7" Type="http://schemas.openxmlformats.org/officeDocument/2006/relationships/hyperlink" Target="http://www.infoq.com/presentations/8-lines-code-refactoring" TargetMode="External"/><Relationship Id="rId2" Type="http://schemas.openxmlformats.org/officeDocument/2006/relationships/hyperlink" Target="https://github.com/kijanawoodard/RavenConf" TargetMode="External"/><Relationship Id="rId1" Type="http://schemas.openxmlformats.org/officeDocument/2006/relationships/slideLayout" Target="../slideLayouts/slideLayout13.xml"/><Relationship Id="rId6" Type="http://schemas.openxmlformats.org/officeDocument/2006/relationships/hyperlink" Target="http://ravendb.net/docs/2.5/samples/raven-tests/createraventests" TargetMode="External"/><Relationship Id="rId5" Type="http://schemas.openxmlformats.org/officeDocument/2006/relationships/hyperlink" Target="http://mattwarren.org/2012/07/12/fun-with-ravendb-documents-keys/" TargetMode="External"/><Relationship Id="rId4" Type="http://schemas.openxmlformats.org/officeDocument/2006/relationships/hyperlink" Target="https://github.com/kijanawoodard/soa-etudes" TargetMode="External"/><Relationship Id="rId9" Type="http://schemas.openxmlformats.org/officeDocument/2006/relationships/hyperlink" Target="http://kijanawoodard.com/questioning-ioc-container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Abstracting </a:t>
            </a:r>
            <a:r>
              <a:rPr lang="en-US" dirty="0" err="1" smtClean="0"/>
              <a:t>RavenDB</a:t>
            </a:r>
            <a:endParaRPr lang="en-US" dirty="0"/>
          </a:p>
        </p:txBody>
      </p:sp>
      <p:sp>
        <p:nvSpPr>
          <p:cNvPr id="3" name="Subtitle 2"/>
          <p:cNvSpPr>
            <a:spLocks noGrp="1"/>
          </p:cNvSpPr>
          <p:nvPr>
            <p:ph type="subTitle" idx="1"/>
          </p:nvPr>
        </p:nvSpPr>
        <p:spPr/>
        <p:txBody>
          <a:bodyPr>
            <a:noAutofit/>
          </a:bodyPr>
          <a:lstStyle/>
          <a:p>
            <a:pPr algn="ctr"/>
            <a:r>
              <a:rPr lang="en-US" sz="3600" dirty="0" smtClean="0"/>
              <a:t>DON’T DO IT</a:t>
            </a:r>
            <a:endParaRPr lang="en-US" sz="3600" dirty="0"/>
          </a:p>
        </p:txBody>
      </p:sp>
    </p:spTree>
    <p:extLst>
      <p:ext uri="{BB962C8B-B14F-4D97-AF65-F5344CB8AC3E}">
        <p14:creationId xmlns:p14="http://schemas.microsoft.com/office/powerpoint/2010/main" val="3647389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Maybe for </a:t>
            </a:r>
            <a:r>
              <a:rPr lang="en-US" dirty="0" err="1" smtClean="0"/>
              <a:t>ef</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class</a:t>
            </a:r>
            <a:r>
              <a:rPr lang="en-US" sz="2400" dirty="0">
                <a:solidFill>
                  <a:srgbClr val="DCDCDC"/>
                </a:solidFill>
                <a:highlight>
                  <a:srgbClr val="1E1E1E"/>
                </a:highlight>
                <a:latin typeface="Consolas" panose="020B0609020204030204" pitchFamily="49" charset="0"/>
              </a:rPr>
              <a:t> </a:t>
            </a:r>
            <a:r>
              <a:rPr lang="en-US" sz="2400" dirty="0" err="1">
                <a:solidFill>
                  <a:srgbClr val="4EC9B0"/>
                </a:solidFill>
                <a:highlight>
                  <a:srgbClr val="1E1E1E"/>
                </a:highlight>
                <a:latin typeface="Consolas" panose="020B0609020204030204" pitchFamily="49" charset="0"/>
              </a:rPr>
              <a:t>DbSet</a:t>
            </a:r>
            <a:r>
              <a:rPr lang="en-US" sz="2400" dirty="0">
                <a:solidFill>
                  <a:srgbClr val="B4B4B4"/>
                </a:solidFill>
                <a:highlight>
                  <a:srgbClr val="1E1E1E"/>
                </a:highlight>
                <a:latin typeface="Consolas" panose="020B0609020204030204" pitchFamily="49" charset="0"/>
              </a:rPr>
              <a:t>&lt;</a:t>
            </a:r>
            <a:r>
              <a:rPr lang="en-US" sz="2400" dirty="0" err="1">
                <a:solidFill>
                  <a:srgbClr val="DCDCDC"/>
                </a:solidFill>
                <a:highlight>
                  <a:srgbClr val="1E1E1E"/>
                </a:highlight>
                <a:latin typeface="Consolas" panose="020B0609020204030204" pitchFamily="49" charset="0"/>
              </a:rPr>
              <a:t>TEntity</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 </a:t>
            </a:r>
            <a:r>
              <a:rPr lang="en-US" sz="2400" dirty="0" err="1" smtClean="0">
                <a:solidFill>
                  <a:srgbClr val="4EC9B0"/>
                </a:solidFill>
                <a:highlight>
                  <a:srgbClr val="1E1E1E"/>
                </a:highlight>
                <a:latin typeface="Consolas" panose="020B0609020204030204" pitchFamily="49" charset="0"/>
              </a:rPr>
              <a:t>DbQuery</a:t>
            </a:r>
            <a:r>
              <a:rPr lang="en-US" sz="2400" dirty="0" smtClean="0">
                <a:solidFill>
                  <a:srgbClr val="B4B4B4"/>
                </a:solidFill>
                <a:highlight>
                  <a:srgbClr val="1E1E1E"/>
                </a:highlight>
                <a:latin typeface="Consolas" panose="020B0609020204030204" pitchFamily="49" charset="0"/>
              </a:rPr>
              <a:t>&lt;</a:t>
            </a:r>
            <a:r>
              <a:rPr lang="en-US" sz="2400" dirty="0" err="1" smtClean="0">
                <a:solidFill>
                  <a:srgbClr val="DCDCDC"/>
                </a:solidFill>
                <a:highlight>
                  <a:srgbClr val="1E1E1E"/>
                </a:highlight>
                <a:latin typeface="Consolas" panose="020B0609020204030204" pitchFamily="49" charset="0"/>
              </a:rPr>
              <a:t>TEntity</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err="1" smtClean="0">
                <a:solidFill>
                  <a:srgbClr val="B8D7A3"/>
                </a:solidFill>
                <a:highlight>
                  <a:srgbClr val="1E1E1E"/>
                </a:highlight>
                <a:latin typeface="Consolas" panose="020B0609020204030204" pitchFamily="49" charset="0"/>
              </a:rPr>
              <a:t>IDbSet</a:t>
            </a:r>
            <a:r>
              <a:rPr lang="en-US" sz="2400" dirty="0" smtClean="0">
                <a:solidFill>
                  <a:srgbClr val="B4B4B4"/>
                </a:solidFill>
                <a:highlight>
                  <a:srgbClr val="1E1E1E"/>
                </a:highlight>
                <a:latin typeface="Consolas" panose="020B0609020204030204" pitchFamily="49" charset="0"/>
              </a:rPr>
              <a:t>&lt;</a:t>
            </a:r>
            <a:r>
              <a:rPr lang="en-US" sz="2400" dirty="0" err="1" smtClean="0">
                <a:solidFill>
                  <a:srgbClr val="DCDCDC"/>
                </a:solidFill>
                <a:highlight>
                  <a:srgbClr val="1E1E1E"/>
                </a:highlight>
                <a:latin typeface="Consolas" panose="020B0609020204030204" pitchFamily="49" charset="0"/>
              </a:rPr>
              <a:t>TEntity</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err="1">
                <a:solidFill>
                  <a:srgbClr val="B8D7A3"/>
                </a:solidFill>
                <a:highlight>
                  <a:srgbClr val="1E1E1E"/>
                </a:highlight>
                <a:latin typeface="Consolas" panose="020B0609020204030204" pitchFamily="49" charset="0"/>
              </a:rPr>
              <a:t>IQueryable</a:t>
            </a:r>
            <a:r>
              <a:rPr lang="en-US" sz="2400" dirty="0">
                <a:solidFill>
                  <a:srgbClr val="B4B4B4"/>
                </a:solidFill>
                <a:highlight>
                  <a:srgbClr val="1E1E1E"/>
                </a:highlight>
                <a:latin typeface="Consolas" panose="020B0609020204030204" pitchFamily="49" charset="0"/>
              </a:rPr>
              <a:t>&lt;</a:t>
            </a:r>
            <a:r>
              <a:rPr lang="en-US" sz="2400" dirty="0" err="1">
                <a:solidFill>
                  <a:srgbClr val="DCDCDC"/>
                </a:solidFill>
                <a:highlight>
                  <a:srgbClr val="1E1E1E"/>
                </a:highlight>
                <a:latin typeface="Consolas" panose="020B0609020204030204" pitchFamily="49" charset="0"/>
              </a:rPr>
              <a:t>TEntity</a:t>
            </a:r>
            <a:r>
              <a:rPr lang="en-US" sz="2400" dirty="0" smtClean="0">
                <a:solidFill>
                  <a:srgbClr val="B4B4B4"/>
                </a:solidFill>
                <a:highlight>
                  <a:srgbClr val="1E1E1E"/>
                </a:highlight>
                <a:latin typeface="Consolas" panose="020B0609020204030204" pitchFamily="49" charset="0"/>
              </a:rPr>
              <a:t>&gt;</a:t>
            </a:r>
            <a:r>
              <a:rPr lang="en-US" sz="2400" dirty="0" smtClean="0">
                <a:solidFill>
                  <a:srgbClr val="DCDCDC"/>
                </a:solidFill>
                <a:highlight>
                  <a:srgbClr val="1E1E1E"/>
                </a:highlight>
                <a:latin typeface="Consolas" panose="020B0609020204030204" pitchFamily="49" charset="0"/>
              </a:rPr>
              <a:t>, </a:t>
            </a:r>
          </a:p>
          <a:p>
            <a:pPr marL="0" indent="0">
              <a:buNone/>
            </a:pPr>
            <a:r>
              <a:rPr lang="en-US" sz="2400" dirty="0" err="1" smtClean="0">
                <a:solidFill>
                  <a:srgbClr val="B8D7A3"/>
                </a:solidFill>
                <a:highlight>
                  <a:srgbClr val="1E1E1E"/>
                </a:highlight>
                <a:latin typeface="Consolas" panose="020B0609020204030204" pitchFamily="49" charset="0"/>
              </a:rPr>
              <a:t>IEnumerable</a:t>
            </a:r>
            <a:r>
              <a:rPr lang="en-US" sz="2400" dirty="0" smtClean="0">
                <a:solidFill>
                  <a:srgbClr val="B4B4B4"/>
                </a:solidFill>
                <a:highlight>
                  <a:srgbClr val="1E1E1E"/>
                </a:highlight>
                <a:latin typeface="Consolas" panose="020B0609020204030204" pitchFamily="49" charset="0"/>
              </a:rPr>
              <a:t>&lt;</a:t>
            </a:r>
            <a:r>
              <a:rPr lang="en-US" sz="2400" dirty="0" err="1" smtClean="0">
                <a:solidFill>
                  <a:srgbClr val="DCDCDC"/>
                </a:solidFill>
                <a:highlight>
                  <a:srgbClr val="1E1E1E"/>
                </a:highlight>
                <a:latin typeface="Consolas" panose="020B0609020204030204" pitchFamily="49" charset="0"/>
              </a:rPr>
              <a:t>TEntity</a:t>
            </a:r>
            <a:r>
              <a:rPr lang="en-US" sz="2400" dirty="0" smtClean="0">
                <a:solidFill>
                  <a:srgbClr val="B4B4B4"/>
                </a:solidFill>
                <a:highlight>
                  <a:srgbClr val="1E1E1E"/>
                </a:highlight>
                <a:latin typeface="Consolas" panose="020B0609020204030204" pitchFamily="49" charset="0"/>
              </a:rPr>
              <a:t>&gt;</a:t>
            </a:r>
            <a:r>
              <a:rPr lang="en-US" sz="2400" dirty="0" smtClean="0">
                <a:solidFill>
                  <a:srgbClr val="DCDCDC"/>
                </a:solidFill>
                <a:highlight>
                  <a:srgbClr val="1E1E1E"/>
                </a:highlight>
                <a:latin typeface="Consolas" panose="020B0609020204030204" pitchFamily="49" charset="0"/>
              </a:rPr>
              <a:t>, </a:t>
            </a:r>
            <a:r>
              <a:rPr lang="en-US" sz="2400" dirty="0" err="1" smtClean="0">
                <a:solidFill>
                  <a:srgbClr val="B8D7A3"/>
                </a:solidFill>
                <a:highlight>
                  <a:srgbClr val="1E1E1E"/>
                </a:highlight>
                <a:latin typeface="Consolas" panose="020B0609020204030204" pitchFamily="49" charset="0"/>
              </a:rPr>
              <a:t>IQueryable</a:t>
            </a:r>
            <a:r>
              <a:rPr lang="en-US" sz="2400" dirty="0" smtClean="0">
                <a:solidFill>
                  <a:srgbClr val="DCDCDC"/>
                </a:solidFill>
                <a:highlight>
                  <a:srgbClr val="1E1E1E"/>
                </a:highlight>
                <a:latin typeface="Consolas" panose="020B0609020204030204" pitchFamily="49" charset="0"/>
              </a:rPr>
              <a:t>, </a:t>
            </a:r>
            <a:r>
              <a:rPr lang="en-US" sz="2400" dirty="0" err="1" smtClean="0">
                <a:solidFill>
                  <a:srgbClr val="B8D7A3"/>
                </a:solidFill>
                <a:highlight>
                  <a:srgbClr val="1E1E1E"/>
                </a:highlight>
                <a:latin typeface="Consolas" panose="020B0609020204030204" pitchFamily="49" charset="0"/>
              </a:rPr>
              <a:t>IEnumerable</a:t>
            </a:r>
            <a:endParaRPr lang="en-US" sz="2400" dirty="0" smtClean="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err="1">
                <a:solidFill>
                  <a:srgbClr val="4EC9B0"/>
                </a:solidFill>
                <a:highlight>
                  <a:srgbClr val="1E1E1E"/>
                </a:highlight>
                <a:latin typeface="Consolas" panose="020B0609020204030204" pitchFamily="49" charset="0"/>
              </a:rPr>
              <a:t>ObservableCollection</a:t>
            </a:r>
            <a:r>
              <a:rPr lang="en-US" sz="2400" dirty="0">
                <a:solidFill>
                  <a:srgbClr val="B4B4B4"/>
                </a:solidFill>
                <a:highlight>
                  <a:srgbClr val="1E1E1E"/>
                </a:highlight>
                <a:latin typeface="Consolas" panose="020B0609020204030204" pitchFamily="49" charset="0"/>
              </a:rPr>
              <a:t>&lt;</a:t>
            </a:r>
            <a:r>
              <a:rPr lang="en-US" sz="2400" dirty="0" err="1">
                <a:solidFill>
                  <a:srgbClr val="DCDCDC"/>
                </a:solidFill>
                <a:highlight>
                  <a:srgbClr val="1E1E1E"/>
                </a:highlight>
                <a:latin typeface="Consolas" panose="020B0609020204030204" pitchFamily="49" charset="0"/>
              </a:rPr>
              <a:t>TEntity</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Local { </a:t>
            </a:r>
            <a:r>
              <a:rPr lang="en-US" sz="2400" dirty="0">
                <a:solidFill>
                  <a:srgbClr val="569CD6"/>
                </a:solidFill>
                <a:highlight>
                  <a:srgbClr val="1E1E1E"/>
                </a:highlight>
                <a:latin typeface="Consolas" panose="020B0609020204030204" pitchFamily="49" charset="0"/>
              </a:rPr>
              <a:t>get</a:t>
            </a: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TEntity</a:t>
            </a:r>
            <a:r>
              <a:rPr lang="en-US" sz="2400" dirty="0">
                <a:solidFill>
                  <a:srgbClr val="DCDCDC"/>
                </a:solidFill>
                <a:highlight>
                  <a:srgbClr val="1E1E1E"/>
                </a:highlight>
                <a:latin typeface="Consolas" panose="020B0609020204030204" pitchFamily="49" charset="0"/>
              </a:rPr>
              <a:t> Add(</a:t>
            </a:r>
            <a:r>
              <a:rPr lang="en-US" sz="2400" dirty="0" err="1">
                <a:solidFill>
                  <a:srgbClr val="DCDCDC"/>
                </a:solidFill>
                <a:highlight>
                  <a:srgbClr val="1E1E1E"/>
                </a:highlight>
                <a:latin typeface="Consolas" panose="020B0609020204030204" pitchFamily="49" charset="0"/>
              </a:rPr>
              <a:t>TEntity</a:t>
            </a:r>
            <a:r>
              <a:rPr lang="en-US" sz="2400" dirty="0">
                <a:solidFill>
                  <a:srgbClr val="DCDCDC"/>
                </a:solidFill>
                <a:highlight>
                  <a:srgbClr val="1E1E1E"/>
                </a:highlight>
                <a:latin typeface="Consolas" panose="020B0609020204030204" pitchFamily="49" charset="0"/>
              </a:rPr>
              <a:t> entity);</a:t>
            </a: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TEntity</a:t>
            </a:r>
            <a:r>
              <a:rPr lang="en-US" sz="2400" dirty="0">
                <a:solidFill>
                  <a:srgbClr val="DCDCDC"/>
                </a:solidFill>
                <a:highlight>
                  <a:srgbClr val="1E1E1E"/>
                </a:highlight>
                <a:latin typeface="Consolas" panose="020B0609020204030204" pitchFamily="49" charset="0"/>
              </a:rPr>
              <a:t> Attach(</a:t>
            </a:r>
            <a:r>
              <a:rPr lang="en-US" sz="2400" dirty="0" err="1">
                <a:solidFill>
                  <a:srgbClr val="DCDCDC"/>
                </a:solidFill>
                <a:highlight>
                  <a:srgbClr val="1E1E1E"/>
                </a:highlight>
                <a:latin typeface="Consolas" panose="020B0609020204030204" pitchFamily="49" charset="0"/>
              </a:rPr>
              <a:t>TEntity</a:t>
            </a:r>
            <a:r>
              <a:rPr lang="en-US" sz="2400" dirty="0">
                <a:solidFill>
                  <a:srgbClr val="DCDCDC"/>
                </a:solidFill>
                <a:highlight>
                  <a:srgbClr val="1E1E1E"/>
                </a:highlight>
                <a:latin typeface="Consolas" panose="020B0609020204030204" pitchFamily="49" charset="0"/>
              </a:rPr>
              <a:t> entity);</a:t>
            </a: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TEntity</a:t>
            </a:r>
            <a:r>
              <a:rPr lang="en-US" sz="2400" dirty="0">
                <a:solidFill>
                  <a:srgbClr val="DCDCDC"/>
                </a:solidFill>
                <a:highlight>
                  <a:srgbClr val="1E1E1E"/>
                </a:highlight>
                <a:latin typeface="Consolas" panose="020B0609020204030204" pitchFamily="49" charset="0"/>
              </a:rPr>
              <a:t> Create();</a:t>
            </a: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TEntity</a:t>
            </a:r>
            <a:r>
              <a:rPr lang="en-US" sz="2400" dirty="0">
                <a:solidFill>
                  <a:srgbClr val="DCDCDC"/>
                </a:solidFill>
                <a:highlight>
                  <a:srgbClr val="1E1E1E"/>
                </a:highlight>
                <a:latin typeface="Consolas" panose="020B0609020204030204" pitchFamily="49" charset="0"/>
              </a:rPr>
              <a:t> Remove(</a:t>
            </a:r>
            <a:r>
              <a:rPr lang="en-US" sz="2400" dirty="0" err="1">
                <a:solidFill>
                  <a:srgbClr val="DCDCDC"/>
                </a:solidFill>
                <a:highlight>
                  <a:srgbClr val="1E1E1E"/>
                </a:highlight>
                <a:latin typeface="Consolas" panose="020B0609020204030204" pitchFamily="49" charset="0"/>
              </a:rPr>
              <a:t>TEntity</a:t>
            </a:r>
            <a:r>
              <a:rPr lang="en-US" sz="2400" dirty="0">
                <a:solidFill>
                  <a:srgbClr val="DCDCDC"/>
                </a:solidFill>
                <a:highlight>
                  <a:srgbClr val="1E1E1E"/>
                </a:highlight>
                <a:latin typeface="Consolas" panose="020B0609020204030204" pitchFamily="49" charset="0"/>
              </a:rPr>
              <a:t> entity);</a:t>
            </a:r>
          </a:p>
          <a:p>
            <a:pPr marL="0" indent="0">
              <a:buNone/>
            </a:pP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TEntity</a:t>
            </a:r>
            <a:r>
              <a:rPr lang="en-US" sz="2400" dirty="0">
                <a:solidFill>
                  <a:srgbClr val="DCDCDC"/>
                </a:solidFill>
                <a:highlight>
                  <a:srgbClr val="1E1E1E"/>
                </a:highlight>
                <a:latin typeface="Consolas" panose="020B0609020204030204" pitchFamily="49" charset="0"/>
              </a:rPr>
              <a:t> Find(</a:t>
            </a:r>
            <a:r>
              <a:rPr lang="en-US" sz="2400" dirty="0" err="1">
                <a:solidFill>
                  <a:srgbClr val="569CD6"/>
                </a:solidFill>
                <a:highlight>
                  <a:srgbClr val="1E1E1E"/>
                </a:highlight>
                <a:latin typeface="Consolas" panose="020B0609020204030204" pitchFamily="49" charset="0"/>
              </a:rPr>
              <a:t>params</a:t>
            </a:r>
            <a:r>
              <a:rPr lang="en-US" sz="2400" dirty="0">
                <a:solidFill>
                  <a:srgbClr val="DCDCDC"/>
                </a:solidFill>
                <a:highlight>
                  <a:srgbClr val="1E1E1E"/>
                </a:highlight>
                <a:latin typeface="Consolas" panose="020B0609020204030204" pitchFamily="49" charset="0"/>
              </a:rPr>
              <a:t> </a:t>
            </a:r>
            <a:r>
              <a:rPr lang="en-US" sz="2400" dirty="0">
                <a:solidFill>
                  <a:srgbClr val="4EC9B0"/>
                </a:solidFill>
                <a:highlight>
                  <a:srgbClr val="1E1E1E"/>
                </a:highlight>
                <a:latin typeface="Consolas" panose="020B0609020204030204" pitchFamily="49" charset="0"/>
              </a:rPr>
              <a:t>Object</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keyValues</a:t>
            </a:r>
            <a:r>
              <a:rPr lang="en-US" sz="2400" dirty="0">
                <a:solidFill>
                  <a:srgbClr val="DCDCDC"/>
                </a:solidFill>
                <a:highlight>
                  <a:srgbClr val="1E1E1E"/>
                </a:highlight>
                <a:latin typeface="Consolas" panose="020B0609020204030204" pitchFamily="49" charset="0"/>
              </a:rPr>
              <a:t>);</a:t>
            </a:r>
          </a:p>
          <a:p>
            <a:pPr marL="0" indent="0">
              <a:buNone/>
            </a:pP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err="1" smtClean="0">
                <a:solidFill>
                  <a:srgbClr val="4EC9B0"/>
                </a:solidFill>
                <a:highlight>
                  <a:srgbClr val="1E1E1E"/>
                </a:highlight>
                <a:latin typeface="Consolas" panose="020B0609020204030204" pitchFamily="49" charset="0"/>
              </a:rPr>
              <a:t>DbSqlQuery</a:t>
            </a:r>
            <a:r>
              <a:rPr lang="en-US" sz="2400" dirty="0" smtClean="0">
                <a:solidFill>
                  <a:srgbClr val="B4B4B4"/>
                </a:solidFill>
                <a:highlight>
                  <a:srgbClr val="1E1E1E"/>
                </a:highlight>
                <a:latin typeface="Consolas" panose="020B0609020204030204" pitchFamily="49" charset="0"/>
              </a:rPr>
              <a:t>&lt;</a:t>
            </a:r>
            <a:r>
              <a:rPr lang="en-US" sz="2400" dirty="0" err="1" smtClean="0">
                <a:solidFill>
                  <a:srgbClr val="DCDCDC"/>
                </a:solidFill>
                <a:highlight>
                  <a:srgbClr val="1E1E1E"/>
                </a:highlight>
                <a:latin typeface="Consolas" panose="020B0609020204030204" pitchFamily="49" charset="0"/>
              </a:rPr>
              <a:t>TEntity</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SqlQuery</a:t>
            </a:r>
            <a:r>
              <a:rPr lang="en-US" sz="2400" dirty="0">
                <a:solidFill>
                  <a:srgbClr val="DCDCDC"/>
                </a:solidFill>
                <a:highlight>
                  <a:srgbClr val="1E1E1E"/>
                </a:highlight>
                <a:latin typeface="Consolas" panose="020B0609020204030204" pitchFamily="49" charset="0"/>
              </a:rPr>
              <a:t>(</a:t>
            </a:r>
            <a:r>
              <a:rPr lang="en-US" sz="2400" dirty="0">
                <a:solidFill>
                  <a:srgbClr val="569CD6"/>
                </a:solidFill>
                <a:highlight>
                  <a:srgbClr val="1E1E1E"/>
                </a:highlight>
                <a:latin typeface="Consolas" panose="020B0609020204030204" pitchFamily="49" charset="0"/>
              </a:rPr>
              <a:t>string</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sql</a:t>
            </a:r>
            <a:r>
              <a:rPr lang="en-US" sz="2400" dirty="0">
                <a:solidFill>
                  <a:srgbClr val="DCDCDC"/>
                </a:solidFill>
                <a:highlight>
                  <a:srgbClr val="1E1E1E"/>
                </a:highlight>
                <a:latin typeface="Consolas" panose="020B0609020204030204" pitchFamily="49" charset="0"/>
              </a:rPr>
              <a:t>, </a:t>
            </a:r>
            <a:r>
              <a:rPr lang="en-US" sz="2400" dirty="0" err="1">
                <a:solidFill>
                  <a:srgbClr val="569CD6"/>
                </a:solidFill>
                <a:highlight>
                  <a:srgbClr val="1E1E1E"/>
                </a:highlight>
                <a:latin typeface="Consolas" panose="020B0609020204030204" pitchFamily="49" charset="0"/>
              </a:rPr>
              <a:t>params</a:t>
            </a:r>
            <a:r>
              <a:rPr lang="en-US" sz="2400" dirty="0">
                <a:solidFill>
                  <a:srgbClr val="DCDCDC"/>
                </a:solidFill>
                <a:highlight>
                  <a:srgbClr val="1E1E1E"/>
                </a:highlight>
                <a:latin typeface="Consolas" panose="020B0609020204030204" pitchFamily="49" charset="0"/>
              </a:rPr>
              <a:t> </a:t>
            </a:r>
            <a:r>
              <a:rPr lang="en-US" sz="2400" dirty="0">
                <a:solidFill>
                  <a:srgbClr val="4EC9B0"/>
                </a:solidFill>
                <a:highlight>
                  <a:srgbClr val="1E1E1E"/>
                </a:highlight>
                <a:latin typeface="Consolas" panose="020B0609020204030204" pitchFamily="49" charset="0"/>
              </a:rPr>
              <a:t>Object</a:t>
            </a:r>
            <a:r>
              <a:rPr lang="en-US" sz="2400" dirty="0">
                <a:solidFill>
                  <a:srgbClr val="DCDCDC"/>
                </a:solidFill>
                <a:highlight>
                  <a:srgbClr val="1E1E1E"/>
                </a:highlight>
                <a:latin typeface="Consolas" panose="020B0609020204030204" pitchFamily="49" charset="0"/>
              </a:rPr>
              <a:t>[] parameters);</a:t>
            </a:r>
          </a:p>
          <a:p>
            <a:pPr marL="0" indent="0">
              <a:buNone/>
            </a:pPr>
            <a:r>
              <a:rPr lang="en-US" sz="2400" dirty="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3907578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want this?</a:t>
            </a:r>
            <a:endParaRPr lang="en-US" dirty="0"/>
          </a:p>
        </p:txBody>
      </p:sp>
      <p:sp>
        <p:nvSpPr>
          <p:cNvPr id="3" name="Content Placeholder 2"/>
          <p:cNvSpPr>
            <a:spLocks noGrp="1"/>
          </p:cNvSpPr>
          <p:nvPr>
            <p:ph idx="1"/>
          </p:nvPr>
        </p:nvSpPr>
        <p:spPr/>
        <p:txBody>
          <a:bodyPr/>
          <a:lstStyle/>
          <a:p>
            <a:r>
              <a:rPr lang="en-US" dirty="0" smtClean="0"/>
              <a:t>Decouple the Application Logic from the </a:t>
            </a:r>
            <a:r>
              <a:rPr lang="en-US" dirty="0"/>
              <a:t>Data Access </a:t>
            </a:r>
            <a:r>
              <a:rPr lang="en-US" dirty="0" smtClean="0"/>
              <a:t>Logic</a:t>
            </a:r>
          </a:p>
          <a:p>
            <a:r>
              <a:rPr lang="en-US" dirty="0" smtClean="0">
                <a:solidFill>
                  <a:srgbClr val="FFFF00"/>
                </a:solidFill>
              </a:rPr>
              <a:t>Ability to </a:t>
            </a:r>
            <a:r>
              <a:rPr lang="en-US" dirty="0">
                <a:solidFill>
                  <a:srgbClr val="FFFF00"/>
                </a:solidFill>
              </a:rPr>
              <a:t>“swap out” </a:t>
            </a:r>
            <a:r>
              <a:rPr lang="en-US" dirty="0" smtClean="0">
                <a:solidFill>
                  <a:srgbClr val="FFFF00"/>
                </a:solidFill>
              </a:rPr>
              <a:t>persistence technology</a:t>
            </a:r>
          </a:p>
          <a:p>
            <a:r>
              <a:rPr lang="en-US" dirty="0" smtClean="0"/>
              <a:t>Testability</a:t>
            </a:r>
          </a:p>
          <a:p>
            <a:r>
              <a:rPr lang="en-US" dirty="0" smtClean="0"/>
              <a:t>Maintainability</a:t>
            </a:r>
            <a:endParaRPr lang="en-US" dirty="0"/>
          </a:p>
        </p:txBody>
      </p:sp>
    </p:spTree>
    <p:extLst>
      <p:ext uri="{BB962C8B-B14F-4D97-AF65-F5344CB8AC3E}">
        <p14:creationId xmlns:p14="http://schemas.microsoft.com/office/powerpoint/2010/main" val="157699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Facet Search</a:t>
            </a:r>
          </a:p>
          <a:p>
            <a:r>
              <a:rPr lang="en-US" dirty="0" smtClean="0"/>
              <a:t>Spatial Query</a:t>
            </a:r>
          </a:p>
          <a:p>
            <a:r>
              <a:rPr lang="en-US" dirty="0" smtClean="0"/>
              <a:t>Attachments</a:t>
            </a:r>
          </a:p>
          <a:p>
            <a:r>
              <a:rPr lang="en-US" dirty="0" smtClean="0"/>
              <a:t>Patches</a:t>
            </a:r>
          </a:p>
          <a:p>
            <a:r>
              <a:rPr lang="en-US" dirty="0" smtClean="0"/>
              <a:t>Streaming API</a:t>
            </a:r>
          </a:p>
          <a:p>
            <a:r>
              <a:rPr lang="en-US" dirty="0"/>
              <a:t>Statistics</a:t>
            </a:r>
          </a:p>
          <a:p>
            <a:r>
              <a:rPr lang="en-US" dirty="0" err="1" smtClean="0"/>
              <a:t>Lucene</a:t>
            </a:r>
            <a:r>
              <a:rPr lang="en-US" dirty="0" smtClean="0"/>
              <a:t> </a:t>
            </a:r>
            <a:r>
              <a:rPr lang="en-US" dirty="0" smtClean="0"/>
              <a:t>Syntax</a:t>
            </a:r>
          </a:p>
          <a:p>
            <a:r>
              <a:rPr lang="en-US" dirty="0" err="1" smtClean="0"/>
              <a:t>Redis</a:t>
            </a:r>
            <a:r>
              <a:rPr lang="en-US" dirty="0" smtClean="0"/>
              <a:t> </a:t>
            </a:r>
            <a:r>
              <a:rPr lang="en-US" dirty="0" smtClean="0"/>
              <a:t>– INCR/DECR</a:t>
            </a:r>
          </a:p>
          <a:p>
            <a:r>
              <a:rPr lang="en-US" dirty="0"/>
              <a:t>SQL Server – Hierarchy Id</a:t>
            </a:r>
          </a:p>
          <a:p>
            <a:r>
              <a:rPr lang="en-US" dirty="0" smtClean="0"/>
              <a:t>Mongo </a:t>
            </a:r>
            <a:r>
              <a:rPr lang="en-US" dirty="0" smtClean="0"/>
              <a:t>– </a:t>
            </a:r>
            <a:r>
              <a:rPr lang="en-US" dirty="0" smtClean="0"/>
              <a:t>Map/Reduce</a:t>
            </a:r>
            <a:endParaRPr lang="en-US" dirty="0" smtClean="0"/>
          </a:p>
        </p:txBody>
      </p:sp>
    </p:spTree>
    <p:extLst>
      <p:ext uri="{BB962C8B-B14F-4D97-AF65-F5344CB8AC3E}">
        <p14:creationId xmlns:p14="http://schemas.microsoft.com/office/powerpoint/2010/main" val="729674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chef</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166273" y="1952070"/>
            <a:ext cx="3711536" cy="4702075"/>
          </a:xfrm>
        </p:spPr>
      </p:pic>
    </p:spTree>
    <p:extLst>
      <p:ext uri="{BB962C8B-B14F-4D97-AF65-F5344CB8AC3E}">
        <p14:creationId xmlns:p14="http://schemas.microsoft.com/office/powerpoint/2010/main" val="2608356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little flexibility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solidFill>
                  <a:srgbClr val="569CD6"/>
                </a:solidFill>
                <a:highlight>
                  <a:srgbClr val="1E1E1E"/>
                </a:highlight>
                <a:latin typeface="Consolas" panose="020B0609020204030204" pitchFamily="49" charset="0"/>
              </a:rPr>
              <a:t>private</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class</a:t>
            </a:r>
            <a:r>
              <a:rPr lang="en-US" sz="2400" dirty="0">
                <a:solidFill>
                  <a:srgbClr val="DCDCDC"/>
                </a:solidFill>
                <a:highlight>
                  <a:srgbClr val="1E1E1E"/>
                </a:highlight>
                <a:latin typeface="Consolas" panose="020B0609020204030204" pitchFamily="49" charset="0"/>
              </a:rPr>
              <a:t> </a:t>
            </a:r>
            <a:r>
              <a:rPr lang="en-US" sz="2400" dirty="0" err="1">
                <a:solidFill>
                  <a:srgbClr val="4EC9B0"/>
                </a:solidFill>
                <a:highlight>
                  <a:srgbClr val="1E1E1E"/>
                </a:highlight>
                <a:latin typeface="Consolas" panose="020B0609020204030204" pitchFamily="49" charset="0"/>
              </a:rPr>
              <a:t>SqlServerRepository</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a:t>
            </a:r>
          </a:p>
          <a:p>
            <a:pPr marL="0" indent="0">
              <a:buNone/>
            </a:pP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public</a:t>
            </a:r>
            <a:r>
              <a:rPr lang="en-US" sz="2400" dirty="0" smtClean="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void</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LuceneQuery</a:t>
            </a:r>
            <a:r>
              <a:rPr lang="en-US" sz="2400" dirty="0">
                <a:solidFill>
                  <a:srgbClr val="DCDCDC"/>
                </a:solidFill>
                <a:highlight>
                  <a:srgbClr val="1E1E1E"/>
                </a:highlight>
                <a:latin typeface="Consolas" panose="020B0609020204030204" pitchFamily="49" charset="0"/>
              </a:rPr>
              <a:t>()</a:t>
            </a:r>
          </a:p>
          <a:p>
            <a:pPr marL="0" indent="0">
              <a:buNone/>
            </a:pP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throw</a:t>
            </a:r>
            <a:r>
              <a:rPr lang="en-US" sz="2400" dirty="0" smtClean="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new</a:t>
            </a:r>
            <a:r>
              <a:rPr lang="en-US" sz="2400" dirty="0">
                <a:solidFill>
                  <a:srgbClr val="DCDCDC"/>
                </a:solidFill>
                <a:highlight>
                  <a:srgbClr val="1E1E1E"/>
                </a:highlight>
                <a:latin typeface="Consolas" panose="020B0609020204030204" pitchFamily="49" charset="0"/>
              </a:rPr>
              <a:t> </a:t>
            </a:r>
            <a:r>
              <a:rPr lang="en-US" sz="2400" b="1" dirty="0" err="1">
                <a:solidFill>
                  <a:srgbClr val="87CEFA"/>
                </a:solidFill>
                <a:highlight>
                  <a:srgbClr val="1E1E1E"/>
                </a:highlight>
                <a:latin typeface="Consolas" panose="020B0609020204030204" pitchFamily="49" charset="0"/>
              </a:rPr>
              <a:t>NotImplementedException</a:t>
            </a:r>
            <a:r>
              <a:rPr lang="en-US" sz="2400" dirty="0">
                <a:solidFill>
                  <a:srgbClr val="DCDCDC"/>
                </a:solidFill>
                <a:highlight>
                  <a:srgbClr val="1E1E1E"/>
                </a:highlight>
                <a:latin typeface="Consolas" panose="020B0609020204030204" pitchFamily="49" charset="0"/>
              </a:rPr>
              <a:t>();</a:t>
            </a:r>
          </a:p>
          <a:p>
            <a:pPr marL="0" indent="0">
              <a:buNone/>
            </a:pP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a:t>
            </a:r>
          </a:p>
          <a:p>
            <a:pPr marL="0" indent="0">
              <a:buNone/>
            </a:pP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790493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repository pattern </a:t>
            </a:r>
            <a:r>
              <a:rPr lang="en-US" i="1" dirty="0" smtClean="0"/>
              <a:t>ASYNC</a:t>
            </a:r>
            <a:endParaRPr lang="en-US" i="1"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IRepository</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smtClean="0">
                <a:solidFill>
                  <a:srgbClr val="4EC9B0"/>
                </a:solidFill>
                <a:highlight>
                  <a:srgbClr val="1E1E1E"/>
                </a:highlight>
                <a:latin typeface="Consolas" panose="020B0609020204030204" pitchFamily="49" charset="0"/>
              </a:rPr>
              <a:t>Task</a:t>
            </a:r>
            <a:r>
              <a:rPr lang="en-US" dirty="0">
                <a:solidFill>
                  <a:srgbClr val="B4B4B4"/>
                </a:solidFill>
                <a:highlight>
                  <a:srgbClr val="1E1E1E"/>
                </a:highlight>
                <a:latin typeface="Consolas" panose="020B0609020204030204" pitchFamily="49" charset="0"/>
              </a:rPr>
              <a:t>&lt;</a:t>
            </a:r>
            <a:r>
              <a:rPr lang="en-US" dirty="0" err="1" smtClean="0">
                <a:solidFill>
                  <a:srgbClr val="B8D7A3"/>
                </a:solidFill>
                <a:highlight>
                  <a:srgbClr val="1E1E1E"/>
                </a:highlight>
                <a:latin typeface="Consolas" panose="020B0609020204030204" pitchFamily="49" charset="0"/>
              </a:rPr>
              <a:t>IEnumerable</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a:t>
            </a:r>
            <a:r>
              <a:rPr lang="en-US" dirty="0" smtClean="0">
                <a:solidFill>
                  <a:srgbClr val="B4B4B4"/>
                </a:solidFill>
                <a:highlight>
                  <a:srgbClr val="1E1E1E"/>
                </a:highlight>
                <a:latin typeface="Consolas" panose="020B0609020204030204" pitchFamily="49" charset="0"/>
              </a:rPr>
              <a:t>&gt;&gt;</a:t>
            </a:r>
            <a:r>
              <a:rPr lang="en-US" dirty="0" smtClean="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GetAllAsync</a:t>
            </a:r>
            <a:r>
              <a:rPr lang="en-US" dirty="0" smtClean="0">
                <a:solidFill>
                  <a:srgbClr val="DCDCDC"/>
                </a:solidFill>
                <a:highlight>
                  <a:srgbClr val="1E1E1E"/>
                </a:highlight>
                <a:latin typeface="Consolas" panose="020B0609020204030204" pitchFamily="49" charset="0"/>
              </a:rPr>
              <a: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Task</a:t>
            </a:r>
            <a:r>
              <a:rPr lang="en-US" dirty="0">
                <a:solidFill>
                  <a:srgbClr val="B4B4B4"/>
                </a:solidFill>
                <a:highlight>
                  <a:srgbClr val="1E1E1E"/>
                </a:highlight>
                <a:latin typeface="Consolas" panose="020B0609020204030204" pitchFamily="49" charset="0"/>
              </a:rPr>
              <a:t>&lt;</a:t>
            </a:r>
            <a:r>
              <a:rPr lang="en-US" dirty="0" err="1" smtClean="0">
                <a:solidFill>
                  <a:srgbClr val="B8D7A3"/>
                </a:solidFill>
                <a:highlight>
                  <a:srgbClr val="1E1E1E"/>
                </a:highlight>
                <a:latin typeface="Consolas" panose="020B0609020204030204" pitchFamily="49" charset="0"/>
              </a:rPr>
              <a:t>IEnumerable</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a:t>
            </a:r>
            <a:r>
              <a:rPr lang="en-US" dirty="0" smtClean="0">
                <a:solidFill>
                  <a:srgbClr val="B4B4B4"/>
                </a:solidFill>
                <a:highlight>
                  <a:srgbClr val="1E1E1E"/>
                </a:highlight>
                <a:latin typeface="Consolas" panose="020B0609020204030204" pitchFamily="49" charset="0"/>
              </a:rPr>
              <a:t>&gt;&gt;</a:t>
            </a:r>
            <a:r>
              <a:rPr lang="en-US" dirty="0" smtClean="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FindAsync</a:t>
            </a:r>
            <a:r>
              <a:rPr lang="en-US" dirty="0" smtClean="0">
                <a:solidFill>
                  <a:srgbClr val="DCDCDC"/>
                </a:solidFill>
                <a:highlight>
                  <a:srgbClr val="1E1E1E"/>
                </a:highlight>
                <a:latin typeface="Consolas" panose="020B0609020204030204" pitchFamily="49" charset="0"/>
              </a:rPr>
              <a:t>(</a:t>
            </a:r>
            <a:r>
              <a:rPr lang="en-US" dirty="0" err="1" smtClean="0">
                <a:solidFill>
                  <a:srgbClr val="4EC9B0"/>
                </a:solidFill>
                <a:highlight>
                  <a:srgbClr val="1E1E1E"/>
                </a:highlight>
                <a:latin typeface="Consolas" panose="020B0609020204030204" pitchFamily="49" charset="0"/>
              </a:rPr>
              <a:t>Func</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a:t>
            </a:r>
            <a:r>
              <a:rPr lang="en-US" dirty="0">
                <a:solidFill>
                  <a:srgbClr val="DCDCDC"/>
                </a:solidFill>
                <a:highlight>
                  <a:srgbClr val="1E1E1E"/>
                </a:highlight>
                <a:latin typeface="Consolas" panose="020B0609020204030204" pitchFamily="49" charset="0"/>
              </a:rPr>
              <a:t>, </a:t>
            </a:r>
            <a:r>
              <a:rPr lang="en-US" dirty="0" err="1">
                <a:solidFill>
                  <a:srgbClr val="569CD6"/>
                </a:solidFill>
                <a:highlight>
                  <a:srgbClr val="1E1E1E"/>
                </a:highlight>
                <a:latin typeface="Consolas" panose="020B0609020204030204" pitchFamily="49" charset="0"/>
              </a:rPr>
              <a:t>bool</a:t>
            </a:r>
            <a:r>
              <a:rPr lang="en-US" dirty="0" smtClean="0">
                <a:solidFill>
                  <a:srgbClr val="B4B4B4"/>
                </a:solidFill>
                <a:highlight>
                  <a:srgbClr val="1E1E1E"/>
                </a:highlight>
                <a:latin typeface="Consolas" panose="020B0609020204030204" pitchFamily="49" charset="0"/>
              </a:rPr>
              <a:t>&gt;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query);</a:t>
            </a:r>
          </a:p>
          <a:p>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Task</a:t>
            </a:r>
            <a:r>
              <a:rPr lang="en-US" dirty="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a:t>
            </a:r>
            <a:r>
              <a:rPr lang="en-US" dirty="0" smtClean="0">
                <a:solidFill>
                  <a:srgbClr val="B4B4B4"/>
                </a:solidFill>
                <a:highlight>
                  <a:srgbClr val="1E1E1E"/>
                </a:highlight>
                <a:latin typeface="Consolas" panose="020B0609020204030204" pitchFamily="49" charset="0"/>
              </a:rPr>
              <a:t>&gt;</a:t>
            </a:r>
            <a:r>
              <a:rPr lang="en-US" dirty="0" smtClean="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GetByIdAsync</a:t>
            </a:r>
            <a:r>
              <a:rPr lang="en-US" dirty="0" smtClean="0">
                <a:solidFill>
                  <a:srgbClr val="DCDCDC"/>
                </a:solidFill>
                <a:highlight>
                  <a:srgbClr val="1E1E1E"/>
                </a:highlight>
                <a:latin typeface="Consolas" panose="020B0609020204030204" pitchFamily="49" charset="0"/>
              </a:rPr>
              <a:t>(</a:t>
            </a:r>
            <a:r>
              <a:rPr lang="en-US" dirty="0" err="1" smtClean="0">
                <a:solidFill>
                  <a:srgbClr val="569CD6"/>
                </a:solidFill>
                <a:highlight>
                  <a:srgbClr val="1E1E1E"/>
                </a:highlight>
                <a:latin typeface="Consolas" panose="020B0609020204030204" pitchFamily="49" charset="0"/>
              </a:rPr>
              <a:t>int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id);</a:t>
            </a:r>
          </a:p>
          <a:p>
            <a:r>
              <a:rPr lang="en-US" dirty="0">
                <a:solidFill>
                  <a:srgbClr val="DCDCDC"/>
                </a:solidFill>
                <a:highlight>
                  <a:srgbClr val="1E1E1E"/>
                </a:highlight>
                <a:latin typeface="Consolas" panose="020B0609020204030204" pitchFamily="49" charset="0"/>
              </a:rPr>
              <a:t>    </a:t>
            </a:r>
            <a:r>
              <a:rPr lang="en-US" dirty="0" smtClean="0">
                <a:solidFill>
                  <a:srgbClr val="4EC9B0"/>
                </a:solidFill>
                <a:highlight>
                  <a:srgbClr val="1E1E1E"/>
                </a:highlight>
                <a:latin typeface="Consolas" panose="020B0609020204030204" pitchFamily="49" charset="0"/>
              </a:rPr>
              <a:t>Task</a:t>
            </a:r>
            <a:r>
              <a:rPr lang="en-US" dirty="0" smtClean="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AddAsync</a:t>
            </a:r>
            <a:r>
              <a:rPr lang="en-US" dirty="0" smtClean="0">
                <a:solidFill>
                  <a:srgbClr val="DCDCDC"/>
                </a:solidFill>
                <a:highlight>
                  <a:srgbClr val="1E1E1E"/>
                </a:highlight>
                <a:latin typeface="Consolas" panose="020B0609020204030204" pitchFamily="49" charset="0"/>
              </a:rPr>
              <a:t>(</a:t>
            </a:r>
            <a:r>
              <a:rPr lang="en-US" dirty="0" smtClean="0">
                <a:solidFill>
                  <a:srgbClr val="DCDCDC"/>
                </a:solidFill>
                <a:highlight>
                  <a:srgbClr val="1E1E1E"/>
                </a:highlight>
                <a:latin typeface="Consolas" panose="020B0609020204030204" pitchFamily="49" charset="0"/>
              </a:rPr>
              <a:t>T </a:t>
            </a:r>
            <a:r>
              <a:rPr lang="en-US" dirty="0">
                <a:solidFill>
                  <a:srgbClr val="DCDCDC"/>
                </a:solidFill>
                <a:highlight>
                  <a:srgbClr val="1E1E1E"/>
                </a:highlight>
                <a:latin typeface="Consolas" panose="020B0609020204030204" pitchFamily="49" charset="0"/>
              </a:rPr>
              <a:t>item);</a:t>
            </a:r>
          </a:p>
          <a:p>
            <a:r>
              <a:rPr lang="en-US" dirty="0">
                <a:solidFill>
                  <a:srgbClr val="DCDCDC"/>
                </a:solidFill>
                <a:highlight>
                  <a:srgbClr val="1E1E1E"/>
                </a:highlight>
                <a:latin typeface="Consolas" panose="020B0609020204030204" pitchFamily="49" charset="0"/>
              </a:rPr>
              <a:t>    </a:t>
            </a:r>
            <a:r>
              <a:rPr lang="en-US" dirty="0" smtClean="0">
                <a:solidFill>
                  <a:srgbClr val="4EC9B0"/>
                </a:solidFill>
                <a:highlight>
                  <a:srgbClr val="1E1E1E"/>
                </a:highlight>
                <a:latin typeface="Consolas" panose="020B0609020204030204" pitchFamily="49" charset="0"/>
              </a:rPr>
              <a:t>Task</a:t>
            </a:r>
            <a:r>
              <a:rPr lang="en-US" dirty="0" smtClean="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UpdateAsync</a:t>
            </a:r>
            <a:r>
              <a:rPr lang="en-US" dirty="0" smtClean="0">
                <a:solidFill>
                  <a:srgbClr val="DCDCDC"/>
                </a:solidFill>
                <a:highlight>
                  <a:srgbClr val="1E1E1E"/>
                </a:highlight>
                <a:latin typeface="Consolas" panose="020B0609020204030204" pitchFamily="49" charset="0"/>
              </a:rPr>
              <a:t>(</a:t>
            </a:r>
            <a:r>
              <a:rPr lang="en-US" dirty="0" smtClean="0">
                <a:solidFill>
                  <a:srgbClr val="DCDCDC"/>
                </a:solidFill>
                <a:highlight>
                  <a:srgbClr val="1E1E1E"/>
                </a:highlight>
                <a:latin typeface="Consolas" panose="020B0609020204030204" pitchFamily="49" charset="0"/>
              </a:rPr>
              <a:t>T </a:t>
            </a:r>
            <a:r>
              <a:rPr lang="en-US" dirty="0">
                <a:solidFill>
                  <a:srgbClr val="DCDCDC"/>
                </a:solidFill>
                <a:highlight>
                  <a:srgbClr val="1E1E1E"/>
                </a:highlight>
                <a:latin typeface="Consolas" panose="020B0609020204030204" pitchFamily="49" charset="0"/>
              </a:rPr>
              <a:t>item);</a:t>
            </a:r>
          </a:p>
          <a:p>
            <a:r>
              <a:rPr lang="en-US" dirty="0">
                <a:solidFill>
                  <a:srgbClr val="DCDCDC"/>
                </a:solidFill>
                <a:highlight>
                  <a:srgbClr val="1E1E1E"/>
                </a:highlight>
                <a:latin typeface="Consolas" panose="020B0609020204030204" pitchFamily="49" charset="0"/>
              </a:rPr>
              <a:t>    </a:t>
            </a:r>
            <a:r>
              <a:rPr lang="en-US" dirty="0" smtClean="0">
                <a:solidFill>
                  <a:srgbClr val="4EC9B0"/>
                </a:solidFill>
                <a:highlight>
                  <a:srgbClr val="1E1E1E"/>
                </a:highlight>
                <a:latin typeface="Consolas" panose="020B0609020204030204" pitchFamily="49" charset="0"/>
              </a:rPr>
              <a:t>Task</a:t>
            </a:r>
            <a:r>
              <a:rPr lang="en-US" dirty="0" smtClean="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DeleteAsync</a:t>
            </a:r>
            <a:r>
              <a:rPr lang="en-US" dirty="0" smtClean="0">
                <a:solidFill>
                  <a:srgbClr val="DCDCDC"/>
                </a:solidFill>
                <a:highlight>
                  <a:srgbClr val="1E1E1E"/>
                </a:highlight>
                <a:latin typeface="Consolas" panose="020B0609020204030204" pitchFamily="49" charset="0"/>
              </a:rPr>
              <a:t>(</a:t>
            </a:r>
            <a:r>
              <a:rPr lang="en-US" dirty="0" smtClean="0">
                <a:solidFill>
                  <a:srgbClr val="DCDCDC"/>
                </a:solidFill>
                <a:highlight>
                  <a:srgbClr val="1E1E1E"/>
                </a:highlight>
                <a:latin typeface="Consolas" panose="020B0609020204030204" pitchFamily="49" charset="0"/>
              </a:rPr>
              <a:t>T </a:t>
            </a:r>
            <a:r>
              <a:rPr lang="en-US" dirty="0">
                <a:solidFill>
                  <a:srgbClr val="DCDCDC"/>
                </a:solidFill>
                <a:highlight>
                  <a:srgbClr val="1E1E1E"/>
                </a:highlight>
                <a:latin typeface="Consolas" panose="020B0609020204030204" pitchFamily="49" charset="0"/>
              </a:rPr>
              <a:t>item);</a:t>
            </a:r>
          </a:p>
          <a:p>
            <a:r>
              <a:rPr lang="en-US" dirty="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150627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code is the least of your worries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846870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one feature?</a:t>
            </a:r>
            <a:endParaRPr lang="en-US" dirty="0"/>
          </a:p>
        </p:txBody>
      </p:sp>
      <p:sp>
        <p:nvSpPr>
          <p:cNvPr id="3" name="Content Placeholder 2"/>
          <p:cNvSpPr>
            <a:spLocks noGrp="1"/>
          </p:cNvSpPr>
          <p:nvPr>
            <p:ph idx="1"/>
          </p:nvPr>
        </p:nvSpPr>
        <p:spPr/>
        <p:txBody>
          <a:bodyPr/>
          <a:lstStyle/>
          <a:p>
            <a:r>
              <a:rPr lang="en-US" dirty="0" smtClean="0"/>
              <a:t>Just change the implementation of Search</a:t>
            </a:r>
            <a:endParaRPr lang="en-US" dirty="0"/>
          </a:p>
        </p:txBody>
      </p:sp>
    </p:spTree>
    <p:extLst>
      <p:ext uri="{BB962C8B-B14F-4D97-AF65-F5344CB8AC3E}">
        <p14:creationId xmlns:p14="http://schemas.microsoft.com/office/powerpoint/2010/main" val="1486191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want this?</a:t>
            </a:r>
            <a:endParaRPr lang="en-US" dirty="0"/>
          </a:p>
        </p:txBody>
      </p:sp>
      <p:sp>
        <p:nvSpPr>
          <p:cNvPr id="3" name="Content Placeholder 2"/>
          <p:cNvSpPr>
            <a:spLocks noGrp="1"/>
          </p:cNvSpPr>
          <p:nvPr>
            <p:ph idx="1"/>
          </p:nvPr>
        </p:nvSpPr>
        <p:spPr/>
        <p:txBody>
          <a:bodyPr/>
          <a:lstStyle/>
          <a:p>
            <a:r>
              <a:rPr lang="en-US" dirty="0" smtClean="0"/>
              <a:t>Decouple the Application Logic from the </a:t>
            </a:r>
            <a:r>
              <a:rPr lang="en-US" dirty="0"/>
              <a:t>Data Access </a:t>
            </a:r>
            <a:r>
              <a:rPr lang="en-US" dirty="0" smtClean="0"/>
              <a:t>Logic</a:t>
            </a:r>
          </a:p>
          <a:p>
            <a:r>
              <a:rPr lang="en-US" dirty="0" smtClean="0"/>
              <a:t>Ability to </a:t>
            </a:r>
            <a:r>
              <a:rPr lang="en-US" dirty="0"/>
              <a:t>“swap out” </a:t>
            </a:r>
            <a:r>
              <a:rPr lang="en-US" dirty="0" smtClean="0"/>
              <a:t>persistence technology</a:t>
            </a:r>
          </a:p>
          <a:p>
            <a:r>
              <a:rPr lang="en-US" dirty="0" smtClean="0">
                <a:solidFill>
                  <a:srgbClr val="FFFF00"/>
                </a:solidFill>
              </a:rPr>
              <a:t>Testability</a:t>
            </a:r>
          </a:p>
          <a:p>
            <a:r>
              <a:rPr lang="en-US" dirty="0" smtClean="0"/>
              <a:t>Maintainability</a:t>
            </a:r>
            <a:endParaRPr lang="en-US" dirty="0"/>
          </a:p>
        </p:txBody>
      </p:sp>
    </p:spTree>
    <p:extLst>
      <p:ext uri="{BB962C8B-B14F-4D97-AF65-F5344CB8AC3E}">
        <p14:creationId xmlns:p14="http://schemas.microsoft.com/office/powerpoint/2010/main" val="1878660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pPr marL="0" indent="0">
              <a:buNone/>
            </a:pPr>
            <a:r>
              <a:rPr lang="en-US" dirty="0" err="1"/>
              <a:t>RavenDB</a:t>
            </a:r>
            <a:r>
              <a:rPr lang="en-US" dirty="0"/>
              <a:t> Test </a:t>
            </a:r>
            <a:r>
              <a:rPr lang="en-US" dirty="0" smtClean="0"/>
              <a:t>Helpers</a:t>
            </a:r>
            <a:endParaRPr lang="en-US" dirty="0" smtClean="0">
              <a:hlinkClick r:id="rId3"/>
            </a:endParaRPr>
          </a:p>
          <a:p>
            <a:pPr marL="0" indent="0">
              <a:buNone/>
            </a:pPr>
            <a:r>
              <a:rPr lang="en-US" dirty="0" smtClean="0">
                <a:hlinkClick r:id="rId3"/>
              </a:rPr>
              <a:t>http</a:t>
            </a:r>
            <a:r>
              <a:rPr lang="en-US" dirty="0">
                <a:hlinkClick r:id="rId3"/>
              </a:rPr>
              <a:t>://</a:t>
            </a:r>
            <a:r>
              <a:rPr lang="en-US" dirty="0" smtClean="0">
                <a:hlinkClick r:id="rId3"/>
              </a:rPr>
              <a:t>ravendb.net/docs/2.5/samples/raven-tests/createraventests</a:t>
            </a:r>
            <a:endParaRPr lang="en-US" dirty="0"/>
          </a:p>
          <a:p>
            <a:pPr marL="0" indent="0">
              <a:buNone/>
            </a:pPr>
            <a:endParaRPr lang="en-US" dirty="0"/>
          </a:p>
          <a:p>
            <a:pPr marL="0" indent="0">
              <a:buNone/>
            </a:pPr>
            <a:r>
              <a:rPr lang="en-US" dirty="0" smtClean="0"/>
              <a:t>PM&gt; Install-Package </a:t>
            </a:r>
            <a:r>
              <a:rPr lang="en-US" dirty="0" err="1"/>
              <a:t>RavenDB.Tests.Helpers</a:t>
            </a:r>
            <a:endParaRPr lang="en-US" dirty="0" smtClean="0"/>
          </a:p>
        </p:txBody>
      </p:sp>
    </p:spTree>
    <p:extLst>
      <p:ext uri="{BB962C8B-B14F-4D97-AF65-F5344CB8AC3E}">
        <p14:creationId xmlns:p14="http://schemas.microsoft.com/office/powerpoint/2010/main" val="89095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983" y="305668"/>
            <a:ext cx="10146186" cy="1932649"/>
          </a:xfrm>
        </p:spPr>
        <p:txBody>
          <a:bodyPr>
            <a:normAutofit fontScale="90000"/>
          </a:bodyPr>
          <a:lstStyle/>
          <a:p>
            <a:r>
              <a:rPr lang="en-US" sz="5400" dirty="0" smtClean="0"/>
              <a:t/>
            </a:r>
            <a:br>
              <a:rPr lang="en-US" sz="5400" dirty="0" smtClean="0"/>
            </a:br>
            <a:r>
              <a:rPr lang="en-US" sz="5400" dirty="0" smtClean="0"/>
              <a:t>abstracting </a:t>
            </a:r>
            <a:r>
              <a:rPr lang="en-US" sz="5400" dirty="0" err="1" smtClean="0"/>
              <a:t>ravendb</a:t>
            </a:r>
            <a:r>
              <a:rPr lang="en-US" sz="5400" dirty="0" smtClean="0"/>
              <a:t/>
            </a:r>
            <a:br>
              <a:rPr lang="en-US" sz="5400" dirty="0" smtClean="0"/>
            </a:br>
            <a:r>
              <a:rPr lang="en-US" sz="5400" dirty="0"/>
              <a:t/>
            </a:r>
            <a:br>
              <a:rPr lang="en-US" sz="5400" dirty="0"/>
            </a:br>
            <a:r>
              <a:rPr lang="en-US" sz="4400" cap="none" dirty="0" smtClean="0"/>
              <a:t>KIJANA WOODARD</a:t>
            </a:r>
            <a:endParaRPr lang="en-US" sz="5400" dirty="0"/>
          </a:p>
        </p:txBody>
      </p:sp>
      <p:sp>
        <p:nvSpPr>
          <p:cNvPr id="3" name="Text Placeholder 2"/>
          <p:cNvSpPr>
            <a:spLocks noGrp="1"/>
          </p:cNvSpPr>
          <p:nvPr>
            <p:ph type="body" sz="half" idx="2"/>
          </p:nvPr>
        </p:nvSpPr>
        <p:spPr>
          <a:xfrm>
            <a:off x="1018857" y="2288805"/>
            <a:ext cx="10144654" cy="4151264"/>
          </a:xfrm>
        </p:spPr>
        <p:txBody>
          <a:bodyPr>
            <a:normAutofit/>
          </a:bodyPr>
          <a:lstStyle/>
          <a:p>
            <a:r>
              <a:rPr lang="en-US" sz="2800" dirty="0" smtClean="0">
                <a:hlinkClick r:id="rId2"/>
              </a:rPr>
              <a:t>http://</a:t>
            </a:r>
            <a:r>
              <a:rPr lang="en-US" sz="2800" dirty="0" smtClean="0">
                <a:hlinkClick r:id="rId2"/>
              </a:rPr>
              <a:t>kijanawoodard.com</a:t>
            </a:r>
            <a:endParaRPr lang="en-US" sz="2800" dirty="0" smtClean="0"/>
          </a:p>
          <a:p>
            <a:r>
              <a:rPr lang="en-US" dirty="0" smtClean="0">
                <a:hlinkClick r:id="rId3"/>
              </a:rPr>
              <a:t>https</a:t>
            </a:r>
            <a:r>
              <a:rPr lang="en-US" dirty="0">
                <a:hlinkClick r:id="rId3"/>
              </a:rPr>
              <a:t>://</a:t>
            </a:r>
            <a:r>
              <a:rPr lang="en-US" dirty="0" smtClean="0">
                <a:hlinkClick r:id="rId3"/>
              </a:rPr>
              <a:t>github.com/kijanawoodard</a:t>
            </a:r>
            <a:endParaRPr lang="en-US" dirty="0" smtClean="0"/>
          </a:p>
          <a:p>
            <a:r>
              <a:rPr lang="en-US" dirty="0">
                <a:hlinkClick r:id="rId4"/>
              </a:rPr>
              <a:t>https://</a:t>
            </a:r>
            <a:r>
              <a:rPr lang="en-US" dirty="0" smtClean="0">
                <a:hlinkClick r:id="rId4"/>
              </a:rPr>
              <a:t>www.linkedin.com/in/kijanawoodard</a:t>
            </a:r>
            <a:endParaRPr lang="en-US" dirty="0" smtClean="0"/>
          </a:p>
          <a:p>
            <a:r>
              <a:rPr lang="en-US" dirty="0">
                <a:hlinkClick r:id="rId5"/>
              </a:rPr>
              <a:t>https://</a:t>
            </a:r>
            <a:r>
              <a:rPr lang="en-US" dirty="0" smtClean="0">
                <a:hlinkClick r:id="rId5"/>
              </a:rPr>
              <a:t>twitter.com/kijanawoodard</a:t>
            </a:r>
            <a:endParaRPr lang="en-US" dirty="0" smtClean="0"/>
          </a:p>
          <a:p>
            <a:endParaRPr lang="en-US" dirty="0"/>
          </a:p>
          <a:p>
            <a:r>
              <a:rPr lang="en-US" dirty="0" smtClean="0"/>
              <a:t>Professional developer since 1996</a:t>
            </a:r>
          </a:p>
          <a:p>
            <a:r>
              <a:rPr lang="en-US" dirty="0" err="1" smtClean="0"/>
              <a:t>.Net</a:t>
            </a:r>
            <a:r>
              <a:rPr lang="en-US" dirty="0" smtClean="0"/>
              <a:t> since 1.0</a:t>
            </a:r>
          </a:p>
          <a:p>
            <a:r>
              <a:rPr lang="en-US" dirty="0" smtClean="0"/>
              <a:t>Raven Forums</a:t>
            </a:r>
          </a:p>
          <a:p>
            <a:r>
              <a:rPr lang="en-US" dirty="0" smtClean="0"/>
              <a:t>DDD/CQRS Forum</a:t>
            </a:r>
          </a:p>
          <a:p>
            <a:r>
              <a:rPr lang="en-US" dirty="0" err="1" smtClean="0"/>
              <a:t>NServiceBus</a:t>
            </a:r>
            <a:r>
              <a:rPr lang="en-US" dirty="0" smtClean="0"/>
              <a:t> Gold Support</a:t>
            </a:r>
            <a:endParaRPr lang="en-US" dirty="0" smtClean="0"/>
          </a:p>
          <a:p>
            <a:endParaRPr lang="en-US" dirty="0" smtClean="0">
              <a:solidFill>
                <a:srgbClr val="FFFF00"/>
              </a:solidFill>
            </a:endParaRPr>
          </a:p>
          <a:p>
            <a:endParaRPr lang="en-US" dirty="0" smtClean="0"/>
          </a:p>
        </p:txBody>
      </p:sp>
    </p:spTree>
    <p:extLst>
      <p:ext uri="{BB962C8B-B14F-4D97-AF65-F5344CB8AC3E}">
        <p14:creationId xmlns:p14="http://schemas.microsoft.com/office/powerpoint/2010/main" val="17258420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want this?</a:t>
            </a:r>
            <a:endParaRPr lang="en-US" dirty="0"/>
          </a:p>
        </p:txBody>
      </p:sp>
      <p:sp>
        <p:nvSpPr>
          <p:cNvPr id="3" name="Content Placeholder 2"/>
          <p:cNvSpPr>
            <a:spLocks noGrp="1"/>
          </p:cNvSpPr>
          <p:nvPr>
            <p:ph idx="1"/>
          </p:nvPr>
        </p:nvSpPr>
        <p:spPr/>
        <p:txBody>
          <a:bodyPr/>
          <a:lstStyle/>
          <a:p>
            <a:r>
              <a:rPr lang="en-US" dirty="0" smtClean="0"/>
              <a:t>Decouple the Application Logic from the </a:t>
            </a:r>
            <a:r>
              <a:rPr lang="en-US" dirty="0"/>
              <a:t>Data Access </a:t>
            </a:r>
            <a:r>
              <a:rPr lang="en-US" dirty="0" smtClean="0"/>
              <a:t>Logic</a:t>
            </a:r>
          </a:p>
          <a:p>
            <a:r>
              <a:rPr lang="en-US" dirty="0"/>
              <a:t>Ability to </a:t>
            </a:r>
            <a:r>
              <a:rPr lang="en-US" dirty="0"/>
              <a:t>“swap out” </a:t>
            </a:r>
            <a:r>
              <a:rPr lang="en-US" dirty="0" smtClean="0"/>
              <a:t>persistence technology</a:t>
            </a:r>
          </a:p>
          <a:p>
            <a:r>
              <a:rPr lang="en-US" dirty="0" smtClean="0"/>
              <a:t>Testability</a:t>
            </a:r>
          </a:p>
          <a:p>
            <a:r>
              <a:rPr lang="en-US" dirty="0" smtClean="0">
                <a:solidFill>
                  <a:srgbClr val="FFFF00"/>
                </a:solidFill>
              </a:rPr>
              <a:t>Maintainability</a:t>
            </a:r>
            <a:endParaRPr lang="en-US" dirty="0">
              <a:solidFill>
                <a:srgbClr val="FFFF00"/>
              </a:solidFill>
            </a:endParaRPr>
          </a:p>
        </p:txBody>
      </p:sp>
    </p:spTree>
    <p:extLst>
      <p:ext uri="{BB962C8B-B14F-4D97-AF65-F5344CB8AC3E}">
        <p14:creationId xmlns:p14="http://schemas.microsoft.com/office/powerpoint/2010/main" val="3736648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IRepository</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Find(</a:t>
            </a:r>
            <a:r>
              <a:rPr lang="en-US" dirty="0" err="1" smtClean="0">
                <a:solidFill>
                  <a:srgbClr val="4EC9B0"/>
                </a:solidFill>
                <a:highlight>
                  <a:srgbClr val="1E1E1E"/>
                </a:highlight>
                <a:latin typeface="Consolas" panose="020B0609020204030204" pitchFamily="49" charset="0"/>
              </a:rPr>
              <a:t>Func</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a:t>
            </a:r>
            <a:r>
              <a:rPr lang="en-US" dirty="0">
                <a:solidFill>
                  <a:srgbClr val="DCDCDC"/>
                </a:solidFill>
                <a:highlight>
                  <a:srgbClr val="1E1E1E"/>
                </a:highlight>
                <a:latin typeface="Consolas" panose="020B0609020204030204" pitchFamily="49" charset="0"/>
              </a:rPr>
              <a:t>, </a:t>
            </a:r>
            <a:r>
              <a:rPr lang="en-US" dirty="0" err="1">
                <a:solidFill>
                  <a:srgbClr val="569CD6"/>
                </a:solidFill>
                <a:highlight>
                  <a:srgbClr val="1E1E1E"/>
                </a:highlight>
                <a:latin typeface="Consolas" panose="020B0609020204030204" pitchFamily="49" charset="0"/>
              </a:rPr>
              <a:t>bool</a:t>
            </a:r>
            <a:r>
              <a:rPr lang="en-US" dirty="0" smtClean="0">
                <a:solidFill>
                  <a:srgbClr val="B4B4B4"/>
                </a:solidFill>
                <a:highlight>
                  <a:srgbClr val="1E1E1E"/>
                </a:highlight>
                <a:latin typeface="Consolas" panose="020B0609020204030204" pitchFamily="49" charset="0"/>
              </a:rPr>
              <a:t>&gt;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569CD6"/>
                </a:solidFill>
                <a:highlight>
                  <a:srgbClr val="1E1E1E"/>
                </a:highlight>
                <a:latin typeface="Consolas" panose="020B0609020204030204" pitchFamily="49" charset="0"/>
              </a:rPr>
              <a:t>int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id);</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
        <p:nvSpPr>
          <p:cNvPr id="4" name="Down Arrow 3"/>
          <p:cNvSpPr/>
          <p:nvPr/>
        </p:nvSpPr>
        <p:spPr>
          <a:xfrm>
            <a:off x="2844178" y="688606"/>
            <a:ext cx="2496368" cy="27375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06988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repository pattern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IRepository</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569CD6"/>
                </a:solidFill>
                <a:highlight>
                  <a:srgbClr val="1E1E1E"/>
                </a:highlight>
                <a:latin typeface="Consolas" panose="020B0609020204030204" pitchFamily="49" charset="0"/>
              </a:rPr>
              <a:t>int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id);</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4093129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Abstractions leak</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1" t="24372" r="-81" b="116"/>
          <a:stretch/>
        </p:blipFill>
        <p:spPr>
          <a:xfrm>
            <a:off x="2564717" y="2238317"/>
            <a:ext cx="6904651" cy="3667378"/>
          </a:xfrm>
        </p:spPr>
      </p:pic>
    </p:spTree>
    <p:extLst>
      <p:ext uri="{BB962C8B-B14F-4D97-AF65-F5344CB8AC3E}">
        <p14:creationId xmlns:p14="http://schemas.microsoft.com/office/powerpoint/2010/main" val="5340289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IRepository</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569CD6"/>
                </a:solidFill>
                <a:highlight>
                  <a:srgbClr val="1E1E1E"/>
                </a:highlight>
                <a:latin typeface="Consolas" panose="020B0609020204030204" pitchFamily="49" charset="0"/>
              </a:rPr>
              <a:t>int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id);</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
        <p:nvSpPr>
          <p:cNvPr id="7" name="Down Arrow 6"/>
          <p:cNvSpPr/>
          <p:nvPr/>
        </p:nvSpPr>
        <p:spPr>
          <a:xfrm>
            <a:off x="1441724" y="976109"/>
            <a:ext cx="2496368" cy="27375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046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document keys</a:t>
            </a:r>
            <a:endParaRPr lang="en-US" dirty="0"/>
          </a:p>
        </p:txBody>
      </p:sp>
      <p:sp>
        <p:nvSpPr>
          <p:cNvPr id="3" name="Content Placeholder 2"/>
          <p:cNvSpPr>
            <a:spLocks noGrp="1"/>
          </p:cNvSpPr>
          <p:nvPr>
            <p:ph idx="1"/>
          </p:nvPr>
        </p:nvSpPr>
        <p:spPr/>
        <p:txBody>
          <a:bodyPr/>
          <a:lstStyle/>
          <a:p>
            <a:pPr marL="0" indent="0">
              <a:buNone/>
            </a:pPr>
            <a:r>
              <a:rPr lang="en-US" dirty="0">
                <a:hlinkClick r:id="rId3"/>
              </a:rPr>
              <a:t>http://mattwarren.org/2012/07/12/fun-with-ravendb-documents-keys</a:t>
            </a:r>
            <a:r>
              <a:rPr lang="en-US" dirty="0" smtClean="0">
                <a:hlinkClick r:id="rId3"/>
              </a:rPr>
              <a:t>/</a:t>
            </a:r>
            <a:endParaRPr lang="en-US" dirty="0"/>
          </a:p>
          <a:p>
            <a:pPr marL="0" indent="0">
              <a:buNone/>
            </a:pPr>
            <a:endParaRPr lang="en-US" dirty="0"/>
          </a:p>
          <a:p>
            <a:pPr marL="0" indent="0">
              <a:buNone/>
            </a:pPr>
            <a:r>
              <a:rPr lang="en-US" sz="2400" dirty="0">
                <a:solidFill>
                  <a:srgbClr val="DCDCDC"/>
                </a:solidFill>
                <a:highlight>
                  <a:srgbClr val="1E1E1E"/>
                </a:highlight>
                <a:latin typeface="Consolas" panose="020B0609020204030204" pitchFamily="49" charset="0"/>
              </a:rPr>
              <a:t>customer</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101</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customer</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101</a:t>
            </a:r>
            <a:r>
              <a:rPr lang="en-US" sz="2400" dirty="0">
                <a:solidFill>
                  <a:srgbClr val="B4B4B4"/>
                </a:solidFill>
                <a:highlight>
                  <a:srgbClr val="1E1E1E"/>
                </a:highlight>
                <a:latin typeface="Consolas" panose="020B0609020204030204" pitchFamily="49" charset="0"/>
              </a:rPr>
              <a:t>/</a:t>
            </a:r>
            <a:r>
              <a:rPr lang="en-US" sz="2400" dirty="0">
                <a:solidFill>
                  <a:srgbClr val="DCDCDC"/>
                </a:solidFill>
                <a:highlight>
                  <a:srgbClr val="1E1E1E"/>
                </a:highlight>
                <a:latin typeface="Consolas" panose="020B0609020204030204" pitchFamily="49" charset="0"/>
              </a:rPr>
              <a:t>order</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1</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customer</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101</a:t>
            </a:r>
            <a:r>
              <a:rPr lang="en-US" sz="2400" dirty="0">
                <a:solidFill>
                  <a:srgbClr val="B4B4B4"/>
                </a:solidFill>
                <a:highlight>
                  <a:srgbClr val="1E1E1E"/>
                </a:highlight>
                <a:latin typeface="Consolas" panose="020B0609020204030204" pitchFamily="49" charset="0"/>
              </a:rPr>
              <a:t>/</a:t>
            </a:r>
            <a:r>
              <a:rPr lang="en-US" sz="2400" dirty="0">
                <a:solidFill>
                  <a:srgbClr val="DCDCDC"/>
                </a:solidFill>
                <a:highlight>
                  <a:srgbClr val="1E1E1E"/>
                </a:highlight>
                <a:latin typeface="Consolas" panose="020B0609020204030204" pitchFamily="49" charset="0"/>
              </a:rPr>
              <a:t>order</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2</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customer</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101</a:t>
            </a:r>
            <a:r>
              <a:rPr lang="en-US" sz="2400" dirty="0">
                <a:solidFill>
                  <a:srgbClr val="B4B4B4"/>
                </a:solidFill>
                <a:highlight>
                  <a:srgbClr val="1E1E1E"/>
                </a:highlight>
                <a:latin typeface="Consolas" panose="020B0609020204030204" pitchFamily="49" charset="0"/>
              </a:rPr>
              <a:t>/</a:t>
            </a:r>
            <a:r>
              <a:rPr lang="en-US" sz="2400" dirty="0">
                <a:solidFill>
                  <a:srgbClr val="DCDCDC"/>
                </a:solidFill>
                <a:highlight>
                  <a:srgbClr val="1E1E1E"/>
                </a:highlight>
                <a:latin typeface="Consolas" panose="020B0609020204030204" pitchFamily="49" charset="0"/>
              </a:rPr>
              <a:t>order</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3</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customer</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101</a:t>
            </a:r>
            <a:r>
              <a:rPr lang="en-US" sz="2400" dirty="0">
                <a:solidFill>
                  <a:srgbClr val="B4B4B4"/>
                </a:solidFill>
                <a:highlight>
                  <a:srgbClr val="1E1E1E"/>
                </a:highlight>
                <a:latin typeface="Consolas" panose="020B0609020204030204" pitchFamily="49" charset="0"/>
              </a:rPr>
              <a:t>/</a:t>
            </a:r>
            <a:r>
              <a:rPr lang="en-US" sz="2400" dirty="0">
                <a:solidFill>
                  <a:srgbClr val="DCDCDC"/>
                </a:solidFill>
                <a:highlight>
                  <a:srgbClr val="1E1E1E"/>
                </a:highlight>
                <a:latin typeface="Consolas" panose="020B0609020204030204" pitchFamily="49" charset="0"/>
              </a:rPr>
              <a:t>invoice</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1</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customer</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101</a:t>
            </a:r>
            <a:r>
              <a:rPr lang="en-US" sz="2400" dirty="0">
                <a:solidFill>
                  <a:srgbClr val="B4B4B4"/>
                </a:solidFill>
                <a:highlight>
                  <a:srgbClr val="1E1E1E"/>
                </a:highlight>
                <a:latin typeface="Consolas" panose="020B0609020204030204" pitchFamily="49" charset="0"/>
              </a:rPr>
              <a:t>/</a:t>
            </a:r>
            <a:r>
              <a:rPr lang="en-US" sz="2400" dirty="0">
                <a:solidFill>
                  <a:srgbClr val="DCDCDC"/>
                </a:solidFill>
                <a:highlight>
                  <a:srgbClr val="1E1E1E"/>
                </a:highlight>
                <a:latin typeface="Consolas" panose="020B0609020204030204" pitchFamily="49" charset="0"/>
              </a:rPr>
              <a:t>invoice</a:t>
            </a:r>
            <a:r>
              <a:rPr lang="en-US" sz="2400" dirty="0">
                <a:solidFill>
                  <a:srgbClr val="B4B4B4"/>
                </a:solidFill>
                <a:highlight>
                  <a:srgbClr val="1E1E1E"/>
                </a:highlight>
                <a:latin typeface="Consolas" panose="020B0609020204030204" pitchFamily="49" charset="0"/>
              </a:rPr>
              <a:t>/</a:t>
            </a:r>
            <a:r>
              <a:rPr lang="en-US" sz="2400" dirty="0">
                <a:solidFill>
                  <a:srgbClr val="B5CEA8"/>
                </a:solidFill>
                <a:highlight>
                  <a:srgbClr val="1E1E1E"/>
                </a:highlight>
                <a:latin typeface="Consolas" panose="020B0609020204030204" pitchFamily="49" charset="0"/>
              </a:rPr>
              <a:t>2</a:t>
            </a:r>
            <a:endParaRPr lang="en-US" dirty="0"/>
          </a:p>
        </p:txBody>
      </p:sp>
    </p:spTree>
    <p:extLst>
      <p:ext uri="{BB962C8B-B14F-4D97-AF65-F5344CB8AC3E}">
        <p14:creationId xmlns:p14="http://schemas.microsoft.com/office/powerpoint/2010/main" val="8259791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IRepository</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smtClean="0">
                <a:solidFill>
                  <a:srgbClr val="569CD6"/>
                </a:solidFill>
                <a:highlight>
                  <a:srgbClr val="1E1E1E"/>
                </a:highlight>
                <a:latin typeface="Consolas" panose="020B0609020204030204" pitchFamily="49" charset="0"/>
              </a:rPr>
              <a: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id);</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
        <p:nvSpPr>
          <p:cNvPr id="7" name="Down Arrow 6"/>
          <p:cNvSpPr/>
          <p:nvPr/>
        </p:nvSpPr>
        <p:spPr>
          <a:xfrm>
            <a:off x="1441724" y="976109"/>
            <a:ext cx="2496368" cy="27375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2980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bucket under a </a:t>
            </a:r>
            <a:br>
              <a:rPr lang="en-US" dirty="0" smtClean="0"/>
            </a:br>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IRepository</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 </a:t>
            </a:r>
            <a:r>
              <a:rPr lang="en-US" dirty="0" err="1" smtClean="0">
                <a:solidFill>
                  <a:srgbClr val="DCDCDC"/>
                </a:solidFill>
                <a:highlight>
                  <a:srgbClr val="1E1E1E"/>
                </a:highlight>
                <a:latin typeface="Consolas" panose="020B0609020204030204" pitchFamily="49" charset="0"/>
              </a:rPr>
              <a:t>TKey</a:t>
            </a:r>
            <a:r>
              <a:rPr lang="en-US" dirty="0" smtClean="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TKey</a:t>
            </a:r>
            <a:r>
              <a:rPr lang="en-US" dirty="0" smtClean="0">
                <a:solidFill>
                  <a:srgbClr val="DCDCDC"/>
                </a:solidFill>
                <a:highlight>
                  <a:srgbClr val="1E1E1E"/>
                </a:highlight>
                <a:latin typeface="Consolas" panose="020B0609020204030204" pitchFamily="49" charset="0"/>
              </a:rPr>
              <a:t> id</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3945208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bucket under a </a:t>
            </a:r>
            <a:br>
              <a:rPr lang="en-US" dirty="0" smtClean="0"/>
            </a:br>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IRepository</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 </a:t>
            </a:r>
            <a:r>
              <a:rPr lang="en-US" dirty="0">
                <a:solidFill>
                  <a:srgbClr val="569CD6"/>
                </a:solidFill>
                <a:highlight>
                  <a:srgbClr val="1E1E1E"/>
                </a:highlight>
                <a:latin typeface="Consolas" panose="020B0609020204030204" pitchFamily="49" charset="0"/>
              </a:rPr>
              <a:t>in</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TKey</a:t>
            </a:r>
            <a:r>
              <a:rPr lang="en-US" dirty="0" smtClean="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TKey</a:t>
            </a:r>
            <a:r>
              <a:rPr lang="en-US" dirty="0" smtClean="0">
                <a:solidFill>
                  <a:srgbClr val="DCDCDC"/>
                </a:solidFill>
                <a:highlight>
                  <a:srgbClr val="1E1E1E"/>
                </a:highlight>
                <a:latin typeface="Consolas" panose="020B0609020204030204" pitchFamily="49" charset="0"/>
              </a:rPr>
              <a:t> id</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3669600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bucket under a </a:t>
            </a:r>
            <a:br>
              <a:rPr lang="en-US" dirty="0" smtClean="0"/>
            </a:br>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IRepository</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 </a:t>
            </a:r>
            <a:r>
              <a:rPr lang="en-US" dirty="0">
                <a:solidFill>
                  <a:srgbClr val="569CD6"/>
                </a:solidFill>
                <a:highlight>
                  <a:srgbClr val="1E1E1E"/>
                </a:highlight>
                <a:latin typeface="Consolas" panose="020B0609020204030204" pitchFamily="49" charset="0"/>
              </a:rPr>
              <a:t>in</a:t>
            </a:r>
            <a:r>
              <a:rPr lang="en-US" dirty="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TKey</a:t>
            </a:r>
            <a:r>
              <a:rPr lang="en-US" dirty="0" smtClean="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TKey</a:t>
            </a:r>
            <a:r>
              <a:rPr lang="en-US" dirty="0" smtClean="0">
                <a:solidFill>
                  <a:srgbClr val="DCDCDC"/>
                </a:solidFill>
                <a:highlight>
                  <a:srgbClr val="1E1E1E"/>
                </a:highlight>
                <a:latin typeface="Consolas" panose="020B0609020204030204" pitchFamily="49" charset="0"/>
              </a:rPr>
              <a:t> id</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
        <p:nvSpPr>
          <p:cNvPr id="4" name="Down Arrow 3"/>
          <p:cNvSpPr/>
          <p:nvPr/>
        </p:nvSpPr>
        <p:spPr>
          <a:xfrm rot="5400000">
            <a:off x="3494917" y="2698322"/>
            <a:ext cx="2496368" cy="27375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4940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Abstracting </a:t>
            </a:r>
            <a:r>
              <a:rPr lang="en-US" dirty="0" err="1" smtClean="0"/>
              <a:t>RavenDB</a:t>
            </a:r>
            <a:endParaRPr lang="en-US" dirty="0"/>
          </a:p>
        </p:txBody>
      </p:sp>
      <p:sp>
        <p:nvSpPr>
          <p:cNvPr id="3" name="Subtitle 2"/>
          <p:cNvSpPr>
            <a:spLocks noGrp="1"/>
          </p:cNvSpPr>
          <p:nvPr>
            <p:ph type="subTitle" idx="1"/>
          </p:nvPr>
        </p:nvSpPr>
        <p:spPr/>
        <p:txBody>
          <a:bodyPr>
            <a:noAutofit/>
          </a:bodyPr>
          <a:lstStyle/>
          <a:p>
            <a:pPr algn="ctr"/>
            <a:r>
              <a:rPr lang="en-US" sz="3600" dirty="0" smtClean="0"/>
              <a:t>DON’T DO IT</a:t>
            </a:r>
            <a:endParaRPr lang="en-US" sz="3600" dirty="0"/>
          </a:p>
        </p:txBody>
      </p:sp>
    </p:spTree>
    <p:extLst>
      <p:ext uri="{BB962C8B-B14F-4D97-AF65-F5344CB8AC3E}">
        <p14:creationId xmlns:p14="http://schemas.microsoft.com/office/powerpoint/2010/main" val="29276702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bucket under a </a:t>
            </a:r>
            <a:br>
              <a:rPr lang="en-US" dirty="0" smtClean="0"/>
            </a:br>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IRepository</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 </a:t>
            </a:r>
            <a:r>
              <a:rPr lang="en-US" dirty="0">
                <a:solidFill>
                  <a:srgbClr val="569CD6"/>
                </a:solidFill>
                <a:highlight>
                  <a:srgbClr val="1E1E1E"/>
                </a:highlight>
                <a:latin typeface="Consolas" panose="020B0609020204030204" pitchFamily="49" charset="0"/>
              </a:rPr>
              <a:t>in</a:t>
            </a:r>
            <a:r>
              <a:rPr lang="en-US" dirty="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TKey</a:t>
            </a:r>
            <a:r>
              <a:rPr lang="en-US" dirty="0" smtClean="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TKey</a:t>
            </a:r>
            <a:r>
              <a:rPr lang="en-US" dirty="0" smtClean="0">
                <a:solidFill>
                  <a:srgbClr val="DCDCDC"/>
                </a:solidFill>
                <a:highlight>
                  <a:srgbClr val="1E1E1E"/>
                </a:highlight>
                <a:latin typeface="Consolas" panose="020B0609020204030204" pitchFamily="49" charset="0"/>
              </a:rPr>
              <a:t> id</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
        <p:nvSpPr>
          <p:cNvPr id="4" name="Down Arrow 3"/>
          <p:cNvSpPr/>
          <p:nvPr/>
        </p:nvSpPr>
        <p:spPr>
          <a:xfrm rot="5400000">
            <a:off x="3960532" y="2990863"/>
            <a:ext cx="2496368" cy="27375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1051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bucket under a </a:t>
            </a:r>
            <a:br>
              <a:rPr lang="en-US" dirty="0" smtClean="0"/>
            </a:br>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IRepository</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 </a:t>
            </a:r>
            <a:r>
              <a:rPr lang="en-US" dirty="0">
                <a:solidFill>
                  <a:srgbClr val="569CD6"/>
                </a:solidFill>
                <a:highlight>
                  <a:srgbClr val="1E1E1E"/>
                </a:highlight>
                <a:latin typeface="Consolas" panose="020B0609020204030204" pitchFamily="49" charset="0"/>
              </a:rPr>
              <a:t>in</a:t>
            </a:r>
            <a:r>
              <a:rPr lang="en-US" dirty="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TKey</a:t>
            </a:r>
            <a:r>
              <a:rPr lang="en-US" dirty="0" smtClean="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TKey</a:t>
            </a:r>
            <a:r>
              <a:rPr lang="en-US" dirty="0" smtClean="0">
                <a:solidFill>
                  <a:srgbClr val="DCDCDC"/>
                </a:solidFill>
                <a:highlight>
                  <a:srgbClr val="1E1E1E"/>
                </a:highlight>
                <a:latin typeface="Consolas" panose="020B0609020204030204" pitchFamily="49" charset="0"/>
              </a:rPr>
              <a:t> id</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
        <p:nvSpPr>
          <p:cNvPr id="4" name="Down Arrow 3"/>
          <p:cNvSpPr/>
          <p:nvPr/>
        </p:nvSpPr>
        <p:spPr>
          <a:xfrm rot="5400000">
            <a:off x="3971751" y="3288184"/>
            <a:ext cx="2496368" cy="27375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4335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bucket under a </a:t>
            </a:r>
            <a:br>
              <a:rPr lang="en-US" dirty="0" smtClean="0"/>
            </a:br>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IRepository</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 </a:t>
            </a:r>
            <a:r>
              <a:rPr lang="en-US" dirty="0">
                <a:solidFill>
                  <a:srgbClr val="569CD6"/>
                </a:solidFill>
                <a:highlight>
                  <a:srgbClr val="1E1E1E"/>
                </a:highlight>
                <a:latin typeface="Consolas" panose="020B0609020204030204" pitchFamily="49" charset="0"/>
              </a:rPr>
              <a:t>in</a:t>
            </a:r>
            <a:r>
              <a:rPr lang="en-US" dirty="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TKey</a:t>
            </a:r>
            <a:r>
              <a:rPr lang="en-US" dirty="0" smtClean="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TKey</a:t>
            </a:r>
            <a:r>
              <a:rPr lang="en-US" dirty="0" smtClean="0">
                <a:solidFill>
                  <a:srgbClr val="DCDCDC"/>
                </a:solidFill>
                <a:highlight>
                  <a:srgbClr val="1E1E1E"/>
                </a:highlight>
                <a:latin typeface="Consolas" panose="020B0609020204030204" pitchFamily="49" charset="0"/>
              </a:rPr>
              <a:t> id</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
        <p:nvSpPr>
          <p:cNvPr id="4" name="Down Arrow 3"/>
          <p:cNvSpPr/>
          <p:nvPr/>
        </p:nvSpPr>
        <p:spPr>
          <a:xfrm rot="5400000">
            <a:off x="4442976" y="1896834"/>
            <a:ext cx="2496368" cy="27375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34555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bucket under a </a:t>
            </a:r>
            <a:br>
              <a:rPr lang="en-US" dirty="0" smtClean="0"/>
            </a:br>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IRepository</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 </a:t>
            </a:r>
            <a:r>
              <a:rPr lang="en-US" dirty="0">
                <a:solidFill>
                  <a:srgbClr val="569CD6"/>
                </a:solidFill>
                <a:highlight>
                  <a:srgbClr val="1E1E1E"/>
                </a:highlight>
                <a:latin typeface="Consolas" panose="020B0609020204030204" pitchFamily="49" charset="0"/>
              </a:rPr>
              <a:t>in</a:t>
            </a:r>
            <a:r>
              <a:rPr lang="en-US" dirty="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TKey</a:t>
            </a:r>
            <a:r>
              <a:rPr lang="en-US" dirty="0" smtClean="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IQueryable</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TKey</a:t>
            </a:r>
            <a:r>
              <a:rPr lang="en-US" dirty="0" smtClean="0">
                <a:solidFill>
                  <a:srgbClr val="DCDCDC"/>
                </a:solidFill>
                <a:highlight>
                  <a:srgbClr val="1E1E1E"/>
                </a:highlight>
                <a:latin typeface="Consolas" panose="020B0609020204030204" pitchFamily="49" charset="0"/>
              </a:rPr>
              <a:t> id</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
        <p:nvSpPr>
          <p:cNvPr id="4" name="Down Arrow 3"/>
          <p:cNvSpPr/>
          <p:nvPr/>
        </p:nvSpPr>
        <p:spPr>
          <a:xfrm rot="5400000">
            <a:off x="4442976" y="1896834"/>
            <a:ext cx="2496368" cy="27375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06733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bucket under a </a:t>
            </a:r>
            <a:br>
              <a:rPr lang="en-US" dirty="0" smtClean="0"/>
            </a:br>
            <a:r>
              <a:rPr lang="en-US" dirty="0" smtClean="0"/>
              <a:t>Leaky abstraction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IRepository</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 </a:t>
            </a:r>
            <a:r>
              <a:rPr lang="en-US" dirty="0">
                <a:solidFill>
                  <a:srgbClr val="569CD6"/>
                </a:solidFill>
                <a:highlight>
                  <a:srgbClr val="1E1E1E"/>
                </a:highlight>
                <a:latin typeface="Consolas" panose="020B0609020204030204" pitchFamily="49" charset="0"/>
              </a:rPr>
              <a:t>in</a:t>
            </a:r>
            <a:r>
              <a:rPr lang="en-US" dirty="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TKey</a:t>
            </a:r>
            <a:r>
              <a:rPr lang="en-US" dirty="0" smtClean="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smtClean="0">
                <a:solidFill>
                  <a:srgbClr val="B8D7A3"/>
                </a:solidFill>
                <a:highlight>
                  <a:srgbClr val="1E1E1E"/>
                </a:highlight>
                <a:latin typeface="Consolas" panose="020B0609020204030204" pitchFamily="49" charset="0"/>
              </a:rPr>
              <a:t>IQbservable</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Find(</a:t>
            </a:r>
            <a:r>
              <a:rPr lang="en-US" dirty="0">
                <a:solidFill>
                  <a:srgbClr val="4EC9B0"/>
                </a:solidFill>
                <a:highlight>
                  <a:srgbClr val="1E1E1E"/>
                </a:highlight>
                <a:latin typeface="Consolas" panose="020B0609020204030204" pitchFamily="49" charset="0"/>
              </a:rPr>
              <a:t>Expression</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Func</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 </a:t>
            </a:r>
            <a:r>
              <a:rPr lang="en-US" dirty="0" err="1">
                <a:solidFill>
                  <a:srgbClr val="569CD6"/>
                </a:solidFill>
                <a:highlight>
                  <a:srgbClr val="1E1E1E"/>
                </a:highlight>
                <a:latin typeface="Consolas" panose="020B0609020204030204" pitchFamily="49" charset="0"/>
              </a:rPr>
              <a:t>bool</a:t>
            </a:r>
            <a:r>
              <a:rPr lang="en-US" dirty="0">
                <a:solidFill>
                  <a:srgbClr val="B4B4B4"/>
                </a:solidFill>
                <a:highlight>
                  <a:srgbClr val="1E1E1E"/>
                </a:highlight>
                <a:latin typeface="Consolas" panose="020B0609020204030204" pitchFamily="49" charset="0"/>
              </a:rPr>
              <a:t>&gt;&gt;</a:t>
            </a:r>
            <a:r>
              <a:rPr lang="en-US" dirty="0">
                <a:solidFill>
                  <a:srgbClr val="DCDCDC"/>
                </a:solidFill>
                <a:highlight>
                  <a:srgbClr val="1E1E1E"/>
                </a:highlight>
                <a:latin typeface="Consolas" panose="020B0609020204030204" pitchFamily="49" charset="0"/>
              </a:rPr>
              <a:t> 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TKey</a:t>
            </a:r>
            <a:r>
              <a:rPr lang="en-US" dirty="0" smtClean="0">
                <a:solidFill>
                  <a:srgbClr val="DCDCDC"/>
                </a:solidFill>
                <a:highlight>
                  <a:srgbClr val="1E1E1E"/>
                </a:highlight>
                <a:latin typeface="Consolas" panose="020B0609020204030204" pitchFamily="49" charset="0"/>
              </a:rPr>
              <a:t> id</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
        <p:nvSpPr>
          <p:cNvPr id="4" name="Down Arrow 3"/>
          <p:cNvSpPr/>
          <p:nvPr/>
        </p:nvSpPr>
        <p:spPr>
          <a:xfrm rot="5400000">
            <a:off x="4442976" y="1896834"/>
            <a:ext cx="2496368" cy="273759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78891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want this?</a:t>
            </a:r>
            <a:endParaRPr lang="en-US" dirty="0"/>
          </a:p>
        </p:txBody>
      </p:sp>
      <p:sp>
        <p:nvSpPr>
          <p:cNvPr id="3" name="Content Placeholder 2"/>
          <p:cNvSpPr>
            <a:spLocks noGrp="1"/>
          </p:cNvSpPr>
          <p:nvPr>
            <p:ph idx="1"/>
          </p:nvPr>
        </p:nvSpPr>
        <p:spPr/>
        <p:txBody>
          <a:bodyPr/>
          <a:lstStyle/>
          <a:p>
            <a:r>
              <a:rPr lang="en-US" dirty="0" smtClean="0"/>
              <a:t>Decouple the Application Logic from the Access </a:t>
            </a:r>
            <a:r>
              <a:rPr lang="en-US" dirty="0" smtClean="0"/>
              <a:t>Logic</a:t>
            </a:r>
          </a:p>
          <a:p>
            <a:r>
              <a:rPr lang="en-US" dirty="0" smtClean="0"/>
              <a:t>Able to </a:t>
            </a:r>
            <a:r>
              <a:rPr lang="en-US" dirty="0"/>
              <a:t>“swap out” </a:t>
            </a:r>
            <a:r>
              <a:rPr lang="en-US" dirty="0" smtClean="0"/>
              <a:t>persistence technology</a:t>
            </a:r>
          </a:p>
          <a:p>
            <a:r>
              <a:rPr lang="en-US" dirty="0" smtClean="0"/>
              <a:t>Testability</a:t>
            </a:r>
          </a:p>
          <a:p>
            <a:r>
              <a:rPr lang="en-US" dirty="0" smtClean="0"/>
              <a:t>Maintainability</a:t>
            </a:r>
            <a:endParaRPr lang="en-US" dirty="0"/>
          </a:p>
        </p:txBody>
      </p:sp>
    </p:spTree>
    <p:extLst>
      <p:ext uri="{BB962C8B-B14F-4D97-AF65-F5344CB8AC3E}">
        <p14:creationId xmlns:p14="http://schemas.microsoft.com/office/powerpoint/2010/main" val="4345501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Trumps DRY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47296909"/>
              </p:ext>
            </p:extLst>
          </p:nvPr>
        </p:nvGraphicFramePr>
        <p:xfrm>
          <a:off x="685800" y="2194560"/>
          <a:ext cx="10820400"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8188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can we do?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93384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repository</a:t>
            </a:r>
            <a:endParaRPr lang="en-US" dirty="0"/>
          </a:p>
        </p:txBody>
      </p:sp>
      <p:sp>
        <p:nvSpPr>
          <p:cNvPr id="3" name="Content Placeholder 2"/>
          <p:cNvSpPr>
            <a:spLocks noGrp="1"/>
          </p:cNvSpPr>
          <p:nvPr>
            <p:ph idx="1"/>
          </p:nvPr>
        </p:nvSpPr>
        <p:spPr/>
        <p:txBody>
          <a:bodyPr/>
          <a:lstStyle/>
          <a:p>
            <a:pPr marL="0" indent="0">
              <a:buNone/>
            </a:pP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class</a:t>
            </a:r>
            <a:r>
              <a:rPr lang="en-US" sz="2400" dirty="0">
                <a:solidFill>
                  <a:srgbClr val="DCDCDC"/>
                </a:solidFill>
                <a:highlight>
                  <a:srgbClr val="1E1E1E"/>
                </a:highlight>
                <a:latin typeface="Consolas" panose="020B0609020204030204" pitchFamily="49" charset="0"/>
              </a:rPr>
              <a:t> </a:t>
            </a:r>
            <a:r>
              <a:rPr lang="en-US" sz="2400" dirty="0" err="1">
                <a:solidFill>
                  <a:srgbClr val="4EC9B0"/>
                </a:solidFill>
                <a:highlight>
                  <a:srgbClr val="1E1E1E"/>
                </a:highlight>
                <a:latin typeface="Consolas" panose="020B0609020204030204" pitchFamily="49" charset="0"/>
              </a:rPr>
              <a:t>CustomerRepository</a:t>
            </a:r>
            <a:r>
              <a:rPr lang="en-US" sz="2400" dirty="0">
                <a:solidFill>
                  <a:srgbClr val="DCDCDC"/>
                </a:solidFill>
                <a:highlight>
                  <a:srgbClr val="1E1E1E"/>
                </a:highlight>
                <a:latin typeface="Consolas" panose="020B0609020204030204" pitchFamily="49" charset="0"/>
              </a:rPr>
              <a:t> : </a:t>
            </a:r>
            <a:r>
              <a:rPr lang="en-US" sz="2400" dirty="0" err="1">
                <a:solidFill>
                  <a:srgbClr val="B8D7A3"/>
                </a:solidFill>
                <a:highlight>
                  <a:srgbClr val="1E1E1E"/>
                </a:highlight>
                <a:latin typeface="Consolas" panose="020B0609020204030204" pitchFamily="49" charset="0"/>
              </a:rPr>
              <a:t>IRepository</a:t>
            </a:r>
            <a:r>
              <a:rPr lang="en-US" sz="2400" dirty="0">
                <a:solidFill>
                  <a:srgbClr val="B4B4B4"/>
                </a:solidFill>
                <a:highlight>
                  <a:srgbClr val="1E1E1E"/>
                </a:highlight>
                <a:latin typeface="Consolas" panose="020B0609020204030204" pitchFamily="49" charset="0"/>
              </a:rPr>
              <a:t>&lt;</a:t>
            </a:r>
            <a:r>
              <a:rPr lang="en-US" sz="2400" dirty="0">
                <a:solidFill>
                  <a:srgbClr val="4EC9B0"/>
                </a:solidFill>
                <a:highlight>
                  <a:srgbClr val="1E1E1E"/>
                </a:highlight>
                <a:latin typeface="Consolas" panose="020B0609020204030204" pitchFamily="49" charset="0"/>
              </a:rPr>
              <a:t>Customer</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string</a:t>
            </a:r>
            <a:r>
              <a:rPr lang="en-US" sz="2400" dirty="0">
                <a:solidFill>
                  <a:srgbClr val="B4B4B4"/>
                </a:solidFill>
                <a:highlight>
                  <a:srgbClr val="1E1E1E"/>
                </a:highlight>
                <a:latin typeface="Consolas" panose="020B0609020204030204" pitchFamily="49" charset="0"/>
              </a:rPr>
              <a:t>&gt;</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public</a:t>
            </a:r>
            <a:r>
              <a:rPr lang="en-US" sz="2400" dirty="0" smtClean="0">
                <a:solidFill>
                  <a:srgbClr val="DCDCDC"/>
                </a:solidFill>
                <a:highlight>
                  <a:srgbClr val="1E1E1E"/>
                </a:highlight>
                <a:latin typeface="Consolas" panose="020B0609020204030204" pitchFamily="49" charset="0"/>
              </a:rPr>
              <a:t> </a:t>
            </a:r>
            <a:r>
              <a:rPr lang="en-US" sz="2400" dirty="0">
                <a:solidFill>
                  <a:srgbClr val="4EC9B0"/>
                </a:solidFill>
                <a:highlight>
                  <a:srgbClr val="1E1E1E"/>
                </a:highlight>
                <a:latin typeface="Consolas" panose="020B0609020204030204" pitchFamily="49" charset="0"/>
              </a:rPr>
              <a:t>List</a:t>
            </a:r>
            <a:r>
              <a:rPr lang="en-US" sz="2400" dirty="0">
                <a:solidFill>
                  <a:srgbClr val="B4B4B4"/>
                </a:solidFill>
                <a:highlight>
                  <a:srgbClr val="1E1E1E"/>
                </a:highlight>
                <a:latin typeface="Consolas" panose="020B0609020204030204" pitchFamily="49" charset="0"/>
              </a:rPr>
              <a:t>&lt;</a:t>
            </a:r>
            <a:r>
              <a:rPr lang="en-US" sz="2400" dirty="0">
                <a:solidFill>
                  <a:srgbClr val="4EC9B0"/>
                </a:solidFill>
                <a:highlight>
                  <a:srgbClr val="1E1E1E"/>
                </a:highlight>
                <a:latin typeface="Consolas" panose="020B0609020204030204" pitchFamily="49" charset="0"/>
              </a:rPr>
              <a:t>Customer</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GetHighValueCustomers</a:t>
            </a: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 }</a:t>
            </a:r>
          </a:p>
          <a:p>
            <a:pPr marL="0" indent="0">
              <a:buNone/>
            </a:pP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p>
          <a:p>
            <a:pPr marL="0" indent="0">
              <a:buNone/>
            </a:pPr>
            <a:r>
              <a:rPr lang="en-US" sz="2400" dirty="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34112245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t>
            </a:r>
            <a:r>
              <a:rPr lang="en-US" dirty="0" smtClean="0"/>
              <a:t>abstract enough</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interface</a:t>
            </a:r>
            <a:r>
              <a:rPr lang="en-US" sz="2400" dirty="0">
                <a:solidFill>
                  <a:srgbClr val="DCDCDC"/>
                </a:solidFill>
                <a:highlight>
                  <a:srgbClr val="1E1E1E"/>
                </a:highlight>
                <a:latin typeface="Consolas" panose="020B0609020204030204" pitchFamily="49" charset="0"/>
              </a:rPr>
              <a:t> </a:t>
            </a:r>
            <a:r>
              <a:rPr lang="en-US" sz="2400" dirty="0" err="1">
                <a:solidFill>
                  <a:srgbClr val="B8D7A3"/>
                </a:solidFill>
                <a:highlight>
                  <a:srgbClr val="1E1E1E"/>
                </a:highlight>
                <a:latin typeface="Consolas" panose="020B0609020204030204" pitchFamily="49" charset="0"/>
              </a:rPr>
              <a:t>ICustomerRepository</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smtClean="0">
                <a:solidFill>
                  <a:srgbClr val="4EC9B0"/>
                </a:solidFill>
                <a:highlight>
                  <a:srgbClr val="1E1E1E"/>
                </a:highlight>
                <a:latin typeface="Consolas" panose="020B0609020204030204" pitchFamily="49" charset="0"/>
              </a:rPr>
              <a:t>List</a:t>
            </a:r>
            <a:r>
              <a:rPr lang="en-US" sz="2400" dirty="0" smtClean="0">
                <a:solidFill>
                  <a:srgbClr val="B4B4B4"/>
                </a:solidFill>
                <a:highlight>
                  <a:srgbClr val="1E1E1E"/>
                </a:highlight>
                <a:latin typeface="Consolas" panose="020B0609020204030204" pitchFamily="49" charset="0"/>
              </a:rPr>
              <a:t>&lt;</a:t>
            </a:r>
            <a:r>
              <a:rPr lang="en-US" sz="2400" dirty="0" smtClean="0">
                <a:solidFill>
                  <a:srgbClr val="4EC9B0"/>
                </a:solidFill>
                <a:highlight>
                  <a:srgbClr val="1E1E1E"/>
                </a:highlight>
                <a:latin typeface="Consolas" panose="020B0609020204030204" pitchFamily="49" charset="0"/>
              </a:rPr>
              <a:t>Customer</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GetHighValueCustomers</a:t>
            </a:r>
            <a:r>
              <a:rPr lang="en-US" sz="2400" dirty="0">
                <a:solidFill>
                  <a:srgbClr val="DCDCDC"/>
                </a:solidFill>
                <a:highlight>
                  <a:srgbClr val="1E1E1E"/>
                </a:highlight>
                <a:latin typeface="Consolas" panose="020B0609020204030204" pitchFamily="49" charset="0"/>
              </a:rPr>
              <a:t>();</a:t>
            </a:r>
          </a:p>
          <a:p>
            <a:pPr marL="0" indent="0">
              <a:buNone/>
            </a:pPr>
            <a:r>
              <a:rPr lang="en-US" sz="2400" dirty="0" smtClean="0">
                <a:solidFill>
                  <a:srgbClr val="DCDCDC"/>
                </a:solidFill>
                <a:highlight>
                  <a:srgbClr val="1E1E1E"/>
                </a:highlight>
                <a:latin typeface="Consolas" panose="020B0609020204030204" pitchFamily="49" charset="0"/>
              </a:rPr>
              <a:t>}</a:t>
            </a:r>
            <a:endParaRPr lang="en-US" sz="2400" dirty="0" smtClean="0">
              <a:solidFill>
                <a:srgbClr val="569CD6"/>
              </a:solidFill>
              <a:highlight>
                <a:srgbClr val="1E1E1E"/>
              </a:highlight>
              <a:latin typeface="Consolas" panose="020B0609020204030204" pitchFamily="49" charset="0"/>
            </a:endParaRPr>
          </a:p>
          <a:p>
            <a:pPr marL="0" indent="0">
              <a:buNone/>
            </a:pPr>
            <a:r>
              <a:rPr lang="en-US" sz="2400" dirty="0" smtClean="0">
                <a:solidFill>
                  <a:srgbClr val="569CD6"/>
                </a:solidFill>
                <a:highlight>
                  <a:srgbClr val="1E1E1E"/>
                </a:highlight>
                <a:latin typeface="Consolas" panose="020B0609020204030204" pitchFamily="49" charset="0"/>
              </a:rPr>
              <a:t>public</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class</a:t>
            </a:r>
            <a:r>
              <a:rPr lang="en-US" sz="2400" dirty="0" smtClean="0">
                <a:solidFill>
                  <a:srgbClr val="DCDCDC"/>
                </a:solidFill>
                <a:highlight>
                  <a:srgbClr val="1E1E1E"/>
                </a:highlight>
                <a:latin typeface="Consolas" panose="020B0609020204030204" pitchFamily="49" charset="0"/>
              </a:rPr>
              <a:t> </a:t>
            </a:r>
            <a:r>
              <a:rPr lang="en-US" sz="2400" dirty="0" err="1" smtClean="0">
                <a:solidFill>
                  <a:srgbClr val="4EC9B0"/>
                </a:solidFill>
                <a:highlight>
                  <a:srgbClr val="1E1E1E"/>
                </a:highlight>
                <a:latin typeface="Consolas" panose="020B0609020204030204" pitchFamily="49" charset="0"/>
              </a:rPr>
              <a:t>CustomerRepository</a:t>
            </a:r>
            <a:r>
              <a:rPr lang="en-US" sz="2400" dirty="0" smtClean="0">
                <a:solidFill>
                  <a:srgbClr val="DCDCDC"/>
                </a:solidFill>
                <a:highlight>
                  <a:srgbClr val="1E1E1E"/>
                </a:highlight>
                <a:latin typeface="Consolas" panose="020B0609020204030204" pitchFamily="49" charset="0"/>
              </a:rPr>
              <a:t> : </a:t>
            </a:r>
            <a:r>
              <a:rPr lang="en-US" sz="2400" dirty="0" err="1" smtClean="0">
                <a:solidFill>
                  <a:srgbClr val="B8D7A3"/>
                </a:solidFill>
                <a:highlight>
                  <a:srgbClr val="1E1E1E"/>
                </a:highlight>
                <a:latin typeface="Consolas" panose="020B0609020204030204" pitchFamily="49" charset="0"/>
              </a:rPr>
              <a:t>IRepository</a:t>
            </a:r>
            <a:r>
              <a:rPr lang="en-US" sz="2400" dirty="0" smtClean="0">
                <a:solidFill>
                  <a:srgbClr val="B4B4B4"/>
                </a:solidFill>
                <a:highlight>
                  <a:srgbClr val="1E1E1E"/>
                </a:highlight>
                <a:latin typeface="Consolas" panose="020B0609020204030204" pitchFamily="49" charset="0"/>
              </a:rPr>
              <a:t>&lt;</a:t>
            </a:r>
            <a:r>
              <a:rPr lang="en-US" sz="2400" dirty="0" smtClean="0">
                <a:solidFill>
                  <a:srgbClr val="4EC9B0"/>
                </a:solidFill>
                <a:highlight>
                  <a:srgbClr val="1E1E1E"/>
                </a:highlight>
                <a:latin typeface="Consolas" panose="020B0609020204030204" pitchFamily="49" charset="0"/>
              </a:rPr>
              <a:t>Customer</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string</a:t>
            </a:r>
            <a:r>
              <a:rPr lang="en-US" sz="2400" dirty="0" smtClean="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p>
          <a:p>
            <a:pPr marL="0" indent="0">
              <a:buNone/>
            </a:pP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 </a:t>
            </a:r>
            <a:r>
              <a:rPr lang="en-US" sz="2400" dirty="0" err="1" smtClean="0">
                <a:solidFill>
                  <a:srgbClr val="B8D7A3"/>
                </a:solidFill>
                <a:highlight>
                  <a:srgbClr val="1E1E1E"/>
                </a:highlight>
                <a:latin typeface="Consolas" panose="020B0609020204030204" pitchFamily="49" charset="0"/>
              </a:rPr>
              <a:t>ICustomerRepository</a:t>
            </a:r>
            <a:r>
              <a:rPr lang="en-US" sz="2400" dirty="0" smtClean="0">
                <a:solidFill>
                  <a:srgbClr val="B8D7A3"/>
                </a:solidFill>
                <a:highlight>
                  <a:srgbClr val="1E1E1E"/>
                </a:highlight>
                <a:latin typeface="Consolas" panose="020B0609020204030204" pitchFamily="49" charset="0"/>
              </a:rPr>
              <a:t> </a:t>
            </a:r>
          </a:p>
          <a:p>
            <a:pPr marL="0" indent="0">
              <a:buNone/>
            </a:pPr>
            <a:r>
              <a:rPr lang="en-US" sz="2400" dirty="0" smtClean="0">
                <a:solidFill>
                  <a:srgbClr val="DCDCDC"/>
                </a:solidFill>
                <a:highlight>
                  <a:srgbClr val="1E1E1E"/>
                </a:highlight>
                <a:latin typeface="Consolas" panose="020B0609020204030204" pitchFamily="49" charset="0"/>
              </a:rPr>
              <a:t>{ ... }</a:t>
            </a:r>
            <a:endParaRPr lang="en-US" dirty="0"/>
          </a:p>
        </p:txBody>
      </p:sp>
    </p:spTree>
    <p:extLst>
      <p:ext uri="{BB962C8B-B14F-4D97-AF65-F5344CB8AC3E}">
        <p14:creationId xmlns:p14="http://schemas.microsoft.com/office/powerpoint/2010/main" val="1138325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Abstracting </a:t>
            </a:r>
            <a:r>
              <a:rPr lang="en-US" dirty="0" err="1" smtClean="0"/>
              <a:t>RavenDB</a:t>
            </a:r>
            <a:endParaRPr lang="en-US" dirty="0"/>
          </a:p>
        </p:txBody>
      </p:sp>
      <p:sp>
        <p:nvSpPr>
          <p:cNvPr id="3" name="Subtitle 2"/>
          <p:cNvSpPr>
            <a:spLocks noGrp="1"/>
          </p:cNvSpPr>
          <p:nvPr>
            <p:ph type="subTitle" idx="1"/>
          </p:nvPr>
        </p:nvSpPr>
        <p:spPr/>
        <p:txBody>
          <a:bodyPr>
            <a:noAutofit/>
          </a:bodyPr>
          <a:lstStyle/>
          <a:p>
            <a:pPr algn="ctr"/>
            <a:r>
              <a:rPr lang="en-US" sz="6600" dirty="0" smtClean="0">
                <a:solidFill>
                  <a:srgbClr val="FF0000"/>
                </a:solidFill>
                <a:latin typeface="Snap ITC" panose="04040A07060A02020202" pitchFamily="82" charset="0"/>
              </a:rPr>
              <a:t>DON’T DO IT!!!!</a:t>
            </a:r>
            <a:endParaRPr lang="en-US" sz="6600" dirty="0">
              <a:solidFill>
                <a:srgbClr val="FF0000"/>
              </a:solidFill>
              <a:latin typeface="Snap ITC" panose="04040A07060A02020202" pitchFamily="82" charset="0"/>
            </a:endParaRPr>
          </a:p>
        </p:txBody>
      </p:sp>
    </p:spTree>
    <p:extLst>
      <p:ext uri="{BB962C8B-B14F-4D97-AF65-F5344CB8AC3E}">
        <p14:creationId xmlns:p14="http://schemas.microsoft.com/office/powerpoint/2010/main" val="39797064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t>
            </a:r>
            <a:r>
              <a:rPr lang="en-US" dirty="0" smtClean="0"/>
              <a:t>specific enough</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solidFill>
                  <a:srgbClr val="569CD6"/>
                </a:solidFill>
                <a:highlight>
                  <a:srgbClr val="1E1E1E"/>
                </a:highlight>
                <a:latin typeface="Consolas" panose="020B0609020204030204" pitchFamily="49" charset="0"/>
              </a:rPr>
              <a:t>public</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partial </a:t>
            </a:r>
            <a:r>
              <a:rPr lang="en-US" sz="2400" dirty="0" smtClean="0">
                <a:solidFill>
                  <a:srgbClr val="569CD6"/>
                </a:solidFill>
                <a:highlight>
                  <a:srgbClr val="1E1E1E"/>
                </a:highlight>
                <a:latin typeface="Consolas" panose="020B0609020204030204" pitchFamily="49" charset="0"/>
              </a:rPr>
              <a:t>c</a:t>
            </a:r>
            <a:r>
              <a:rPr lang="en-US" sz="2400" dirty="0" smtClean="0">
                <a:solidFill>
                  <a:srgbClr val="569CD6"/>
                </a:solidFill>
                <a:highlight>
                  <a:srgbClr val="1E1E1E"/>
                </a:highlight>
                <a:latin typeface="Consolas" panose="020B0609020204030204" pitchFamily="49" charset="0"/>
              </a:rPr>
              <a:t>lass</a:t>
            </a:r>
            <a:r>
              <a:rPr lang="en-US" sz="2400" dirty="0" smtClean="0">
                <a:solidFill>
                  <a:srgbClr val="DCDCDC"/>
                </a:solidFill>
                <a:highlight>
                  <a:srgbClr val="1E1E1E"/>
                </a:highlight>
                <a:latin typeface="Consolas" panose="020B0609020204030204" pitchFamily="49" charset="0"/>
              </a:rPr>
              <a:t> </a:t>
            </a:r>
            <a:r>
              <a:rPr lang="en-US" sz="2400" dirty="0" err="1" smtClean="0">
                <a:solidFill>
                  <a:srgbClr val="4EC9B0"/>
                </a:solidFill>
                <a:highlight>
                  <a:srgbClr val="1E1E1E"/>
                </a:highlight>
                <a:latin typeface="Consolas" panose="020B0609020204030204" pitchFamily="49" charset="0"/>
              </a:rPr>
              <a:t>CustomerRepository</a:t>
            </a:r>
            <a:r>
              <a:rPr lang="en-US" sz="2400" dirty="0" smtClean="0">
                <a:solidFill>
                  <a:srgbClr val="DCDCDC"/>
                </a:solidFill>
                <a:highlight>
                  <a:srgbClr val="1E1E1E"/>
                </a:highlight>
                <a:latin typeface="Consolas" panose="020B0609020204030204" pitchFamily="49" charset="0"/>
              </a:rPr>
              <a:t> : </a:t>
            </a:r>
          </a:p>
          <a:p>
            <a:pPr marL="0" indent="0">
              <a:buNone/>
            </a:pPr>
            <a:r>
              <a:rPr lang="en-US" sz="2400" dirty="0">
                <a:solidFill>
                  <a:srgbClr val="DCDCDC"/>
                </a:solidFill>
                <a:highlight>
                  <a:srgbClr val="1E1E1E"/>
                </a:highlight>
                <a:latin typeface="Consolas" panose="020B0609020204030204" pitchFamily="49" charset="0"/>
              </a:rPr>
              <a:t>	</a:t>
            </a:r>
            <a:r>
              <a:rPr lang="en-US" sz="2400" dirty="0" err="1" smtClean="0">
                <a:solidFill>
                  <a:srgbClr val="B8D7A3"/>
                </a:solidFill>
                <a:highlight>
                  <a:srgbClr val="1E1E1E"/>
                </a:highlight>
                <a:latin typeface="Consolas" panose="020B0609020204030204" pitchFamily="49" charset="0"/>
              </a:rPr>
              <a:t>IRepository</a:t>
            </a:r>
            <a:r>
              <a:rPr lang="en-US" sz="2400" dirty="0" smtClean="0">
                <a:solidFill>
                  <a:srgbClr val="B4B4B4"/>
                </a:solidFill>
                <a:highlight>
                  <a:srgbClr val="1E1E1E"/>
                </a:highlight>
                <a:latin typeface="Consolas" panose="020B0609020204030204" pitchFamily="49" charset="0"/>
              </a:rPr>
              <a:t>&lt;</a:t>
            </a:r>
            <a:r>
              <a:rPr lang="en-US" sz="2400" dirty="0" smtClean="0">
                <a:solidFill>
                  <a:srgbClr val="4EC9B0"/>
                </a:solidFill>
                <a:highlight>
                  <a:srgbClr val="1E1E1E"/>
                </a:highlight>
                <a:latin typeface="Consolas" panose="020B0609020204030204" pitchFamily="49" charset="0"/>
              </a:rPr>
              <a:t>Customer</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string</a:t>
            </a:r>
            <a:r>
              <a:rPr lang="en-US" sz="2400" dirty="0" smtClean="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a:t>
            </a:r>
          </a:p>
          <a:p>
            <a:pPr marL="0" indent="0">
              <a:buNone/>
            </a:pPr>
            <a:endParaRPr lang="en-US" sz="2400" dirty="0" smtClean="0">
              <a:solidFill>
                <a:srgbClr val="DCDCDC"/>
              </a:solidFill>
              <a:highlight>
                <a:srgbClr val="1E1E1E"/>
              </a:highlight>
              <a:latin typeface="Consolas" panose="020B0609020204030204" pitchFamily="49" charset="0"/>
            </a:endParaRPr>
          </a:p>
          <a:p>
            <a:pPr marL="0" indent="0">
              <a:buNone/>
            </a:pP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partial class</a:t>
            </a:r>
            <a:r>
              <a:rPr lang="en-US" sz="2400" dirty="0">
                <a:solidFill>
                  <a:srgbClr val="DCDCDC"/>
                </a:solidFill>
                <a:highlight>
                  <a:srgbClr val="1E1E1E"/>
                </a:highlight>
                <a:latin typeface="Consolas" panose="020B0609020204030204" pitchFamily="49" charset="0"/>
              </a:rPr>
              <a:t> </a:t>
            </a:r>
            <a:r>
              <a:rPr lang="en-US" sz="2400" dirty="0" err="1">
                <a:solidFill>
                  <a:srgbClr val="4EC9B0"/>
                </a:solidFill>
                <a:highlight>
                  <a:srgbClr val="1E1E1E"/>
                </a:highlight>
                <a:latin typeface="Consolas" panose="020B0609020204030204" pitchFamily="49" charset="0"/>
              </a:rPr>
              <a:t>CustomerRepository</a:t>
            </a: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p>
          <a:p>
            <a:pPr marL="0" indent="0">
              <a:buNone/>
            </a:pPr>
            <a:r>
              <a:rPr lang="en-US" sz="2400" dirty="0">
                <a:solidFill>
                  <a:srgbClr val="DCDCDC"/>
                </a:solidFill>
                <a:highlight>
                  <a:srgbClr val="1E1E1E"/>
                </a:highlight>
                <a:latin typeface="Consolas" panose="020B0609020204030204" pitchFamily="49" charset="0"/>
              </a:rPr>
              <a:t>	</a:t>
            </a:r>
            <a:r>
              <a:rPr lang="en-US" sz="2400" dirty="0" err="1" smtClean="0">
                <a:solidFill>
                  <a:srgbClr val="B8D7A3"/>
                </a:solidFill>
                <a:highlight>
                  <a:srgbClr val="1E1E1E"/>
                </a:highlight>
                <a:latin typeface="Consolas" panose="020B0609020204030204" pitchFamily="49" charset="0"/>
              </a:rPr>
              <a:t>ICustomerRepository</a:t>
            </a:r>
            <a:r>
              <a:rPr lang="en-US" sz="2400" dirty="0" smtClean="0">
                <a:solidFill>
                  <a:srgbClr val="DCDCDC"/>
                </a:solidFill>
                <a:highlight>
                  <a:srgbClr val="1E1E1E"/>
                </a:highlight>
                <a:latin typeface="Consolas" panose="020B0609020204030204" pitchFamily="49" charset="0"/>
              </a:rPr>
              <a:t> </a:t>
            </a:r>
            <a:r>
              <a:rPr lang="en-US" sz="2400" dirty="0">
                <a:solidFill>
                  <a:srgbClr val="DCDCDC"/>
                </a:solidFill>
                <a:highlight>
                  <a:srgbClr val="1E1E1E"/>
                </a:highlight>
                <a:latin typeface="Consolas" panose="020B0609020204030204" pitchFamily="49" charset="0"/>
              </a:rPr>
              <a:t>{ ... }</a:t>
            </a:r>
          </a:p>
          <a:p>
            <a:pPr marL="0" indent="0">
              <a:buNone/>
            </a:pPr>
            <a:endParaRPr lang="en-US" dirty="0"/>
          </a:p>
        </p:txBody>
      </p:sp>
    </p:spTree>
    <p:extLst>
      <p:ext uri="{BB962C8B-B14F-4D97-AF65-F5344CB8AC3E}">
        <p14:creationId xmlns:p14="http://schemas.microsoft.com/office/powerpoint/2010/main" val="22077796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need a base class!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smtClean="0">
                <a:solidFill>
                  <a:srgbClr val="569CD6"/>
                </a:solidFill>
                <a:highlight>
                  <a:srgbClr val="1E1E1E"/>
                </a:highlight>
                <a:latin typeface="Consolas" panose="020B0609020204030204" pitchFamily="49" charset="0"/>
              </a:rPr>
              <a:t>public abstract class</a:t>
            </a:r>
            <a:r>
              <a:rPr lang="en-US" sz="2400" dirty="0">
                <a:solidFill>
                  <a:srgbClr val="DCDCDC"/>
                </a:solidFill>
                <a:highlight>
                  <a:srgbClr val="1E1E1E"/>
                </a:highlight>
                <a:latin typeface="Consolas" panose="020B0609020204030204" pitchFamily="49" charset="0"/>
              </a:rPr>
              <a:t> </a:t>
            </a:r>
            <a:r>
              <a:rPr lang="en-US" sz="2400" dirty="0" err="1" smtClean="0">
                <a:solidFill>
                  <a:srgbClr val="4EC9B0"/>
                </a:solidFill>
                <a:highlight>
                  <a:srgbClr val="1E1E1E"/>
                </a:highlight>
                <a:latin typeface="Consolas" panose="020B0609020204030204" pitchFamily="49" charset="0"/>
              </a:rPr>
              <a:t>DocumentBase</a:t>
            </a:r>
            <a:endParaRPr lang="en-US" sz="2400" dirty="0" smtClean="0">
              <a:solidFill>
                <a:srgbClr val="4EC9B0"/>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endParaRPr lang="en-US" sz="2400" dirty="0" smtClean="0">
              <a:solidFill>
                <a:srgbClr val="DCDCDC"/>
              </a:solidFill>
              <a:highlight>
                <a:srgbClr val="1E1E1E"/>
              </a:highlight>
              <a:latin typeface="Consolas" panose="020B0609020204030204" pitchFamily="49" charset="0"/>
            </a:endParaRPr>
          </a:p>
          <a:p>
            <a:pPr marL="0" indent="0">
              <a:buNone/>
            </a:pPr>
            <a:r>
              <a:rPr lang="en-US" sz="2400" dirty="0" smtClean="0">
                <a:solidFill>
                  <a:srgbClr val="569CD6"/>
                </a:solidFill>
                <a:highlight>
                  <a:srgbClr val="1E1E1E"/>
                </a:highlight>
                <a:latin typeface="Consolas" panose="020B0609020204030204" pitchFamily="49" charset="0"/>
              </a:rPr>
              <a:t>    public</a:t>
            </a:r>
            <a:r>
              <a:rPr lang="en-US" sz="2400" dirty="0" smtClean="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string</a:t>
            </a:r>
            <a:r>
              <a:rPr lang="en-US" sz="2400" dirty="0">
                <a:solidFill>
                  <a:srgbClr val="DCDCDC"/>
                </a:solidFill>
                <a:highlight>
                  <a:srgbClr val="1E1E1E"/>
                </a:highlight>
                <a:latin typeface="Consolas" panose="020B0609020204030204" pitchFamily="49" charset="0"/>
              </a:rPr>
              <a:t> Id { </a:t>
            </a:r>
            <a:r>
              <a:rPr lang="en-US" sz="2400" dirty="0">
                <a:solidFill>
                  <a:srgbClr val="569CD6"/>
                </a:solidFill>
                <a:highlight>
                  <a:srgbClr val="1E1E1E"/>
                </a:highlight>
                <a:latin typeface="Consolas" panose="020B0609020204030204" pitchFamily="49" charset="0"/>
              </a:rPr>
              <a:t>get</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set</a:t>
            </a:r>
            <a:r>
              <a:rPr lang="en-US" sz="2400" dirty="0">
                <a:solidFill>
                  <a:srgbClr val="DCDCDC"/>
                </a:solidFill>
                <a:highlight>
                  <a:srgbClr val="1E1E1E"/>
                </a:highlight>
                <a:latin typeface="Consolas" panose="020B0609020204030204" pitchFamily="49" charset="0"/>
              </a:rPr>
              <a:t>; }</a:t>
            </a:r>
          </a:p>
          <a:p>
            <a:pPr marL="0" indent="0">
              <a:buNone/>
            </a:pPr>
            <a:r>
              <a:rPr lang="en-US" sz="2400" dirty="0" smtClean="0">
                <a:solidFill>
                  <a:srgbClr val="DCDCDC"/>
                </a:solidFill>
                <a:highlight>
                  <a:srgbClr val="1E1E1E"/>
                </a:highlight>
                <a:latin typeface="Consolas" panose="020B0609020204030204" pitchFamily="49" charset="0"/>
              </a:rPr>
              <a:t>}</a:t>
            </a:r>
            <a:r>
              <a:rPr lang="en-US" sz="2400" dirty="0" smtClean="0">
                <a:solidFill>
                  <a:srgbClr val="4EC9B0"/>
                </a:solidFill>
                <a:highlight>
                  <a:srgbClr val="1E1E1E"/>
                </a:highlight>
                <a:latin typeface="Consolas" panose="020B0609020204030204" pitchFamily="49" charset="0"/>
              </a:rPr>
              <a:t> </a:t>
            </a:r>
          </a:p>
          <a:p>
            <a:pPr marL="0" indent="0">
              <a:buNone/>
            </a:pPr>
            <a:endParaRPr lang="en-US" sz="2400" dirty="0" smtClean="0">
              <a:solidFill>
                <a:srgbClr val="569CD6"/>
              </a:solidFill>
              <a:highlight>
                <a:srgbClr val="1E1E1E"/>
              </a:highlight>
              <a:latin typeface="Consolas" panose="020B0609020204030204" pitchFamily="49" charset="0"/>
            </a:endParaRPr>
          </a:p>
          <a:p>
            <a:pPr marL="0" indent="0">
              <a:buNone/>
            </a:pPr>
            <a:r>
              <a:rPr lang="en-US" sz="2400" dirty="0" smtClean="0">
                <a:solidFill>
                  <a:srgbClr val="569CD6"/>
                </a:solidFill>
                <a:highlight>
                  <a:srgbClr val="1E1E1E"/>
                </a:highlight>
                <a:latin typeface="Consolas" panose="020B0609020204030204" pitchFamily="49" charset="0"/>
              </a:rPr>
              <a:t>public</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partial </a:t>
            </a:r>
            <a:r>
              <a:rPr lang="en-US" sz="2400" dirty="0" smtClean="0">
                <a:solidFill>
                  <a:srgbClr val="569CD6"/>
                </a:solidFill>
                <a:highlight>
                  <a:srgbClr val="1E1E1E"/>
                </a:highlight>
                <a:latin typeface="Consolas" panose="020B0609020204030204" pitchFamily="49" charset="0"/>
              </a:rPr>
              <a:t>c</a:t>
            </a:r>
            <a:r>
              <a:rPr lang="en-US" sz="2400" dirty="0" smtClean="0">
                <a:solidFill>
                  <a:srgbClr val="569CD6"/>
                </a:solidFill>
                <a:highlight>
                  <a:srgbClr val="1E1E1E"/>
                </a:highlight>
                <a:latin typeface="Consolas" panose="020B0609020204030204" pitchFamily="49" charset="0"/>
              </a:rPr>
              <a:t>lass</a:t>
            </a:r>
            <a:r>
              <a:rPr lang="en-US" sz="2400" dirty="0" smtClean="0">
                <a:solidFill>
                  <a:srgbClr val="DCDCDC"/>
                </a:solidFill>
                <a:highlight>
                  <a:srgbClr val="1E1E1E"/>
                </a:highlight>
                <a:latin typeface="Consolas" panose="020B0609020204030204" pitchFamily="49" charset="0"/>
              </a:rPr>
              <a:t> </a:t>
            </a:r>
            <a:r>
              <a:rPr lang="en-US" sz="2400" dirty="0" err="1" smtClean="0">
                <a:solidFill>
                  <a:srgbClr val="4EC9B0"/>
                </a:solidFill>
                <a:highlight>
                  <a:srgbClr val="1E1E1E"/>
                </a:highlight>
                <a:latin typeface="Consolas" panose="020B0609020204030204" pitchFamily="49" charset="0"/>
              </a:rPr>
              <a:t>CustomerRepository</a:t>
            </a:r>
            <a:r>
              <a:rPr lang="en-US" sz="2400" dirty="0" smtClean="0">
                <a:solidFill>
                  <a:srgbClr val="DCDCDC"/>
                </a:solidFill>
                <a:highlight>
                  <a:srgbClr val="1E1E1E"/>
                </a:highlight>
                <a:latin typeface="Consolas" panose="020B0609020204030204" pitchFamily="49" charset="0"/>
              </a:rPr>
              <a:t> : </a:t>
            </a: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4EC9B0"/>
                </a:solidFill>
                <a:highlight>
                  <a:srgbClr val="1E1E1E"/>
                </a:highlight>
                <a:latin typeface="Consolas" panose="020B0609020204030204" pitchFamily="49" charset="0"/>
              </a:rPr>
              <a:t> </a:t>
            </a:r>
            <a:r>
              <a:rPr lang="en-US" sz="2400" dirty="0" err="1" smtClean="0">
                <a:solidFill>
                  <a:srgbClr val="4EC9B0"/>
                </a:solidFill>
                <a:highlight>
                  <a:srgbClr val="1E1E1E"/>
                </a:highlight>
                <a:latin typeface="Consolas" panose="020B0609020204030204" pitchFamily="49" charset="0"/>
              </a:rPr>
              <a:t>DocumentBase</a:t>
            </a:r>
            <a:r>
              <a:rPr lang="en-US" sz="2400" dirty="0" smtClean="0">
                <a:solidFill>
                  <a:srgbClr val="DCDCDC"/>
                </a:solidFill>
                <a:highlight>
                  <a:srgbClr val="1E1E1E"/>
                </a:highlight>
                <a:latin typeface="Consolas" panose="020B0609020204030204" pitchFamily="49" charset="0"/>
              </a:rPr>
              <a:t>,</a:t>
            </a:r>
            <a:r>
              <a:rPr lang="en-US" sz="2400" dirty="0" smtClean="0">
                <a:solidFill>
                  <a:srgbClr val="4EC9B0"/>
                </a:solidFill>
                <a:highlight>
                  <a:srgbClr val="1E1E1E"/>
                </a:highlight>
                <a:latin typeface="Consolas" panose="020B0609020204030204" pitchFamily="49" charset="0"/>
              </a:rPr>
              <a:t> </a:t>
            </a:r>
            <a:r>
              <a:rPr lang="en-US" sz="2400" dirty="0" err="1" smtClean="0">
                <a:solidFill>
                  <a:srgbClr val="B8D7A3"/>
                </a:solidFill>
                <a:highlight>
                  <a:srgbClr val="1E1E1E"/>
                </a:highlight>
                <a:latin typeface="Consolas" panose="020B0609020204030204" pitchFamily="49" charset="0"/>
              </a:rPr>
              <a:t>IRepository</a:t>
            </a:r>
            <a:r>
              <a:rPr lang="en-US" sz="2400" dirty="0" smtClean="0">
                <a:solidFill>
                  <a:srgbClr val="B4B4B4"/>
                </a:solidFill>
                <a:highlight>
                  <a:srgbClr val="1E1E1E"/>
                </a:highlight>
                <a:latin typeface="Consolas" panose="020B0609020204030204" pitchFamily="49" charset="0"/>
              </a:rPr>
              <a:t>&lt;</a:t>
            </a:r>
            <a:r>
              <a:rPr lang="en-US" sz="2400" dirty="0" smtClean="0">
                <a:solidFill>
                  <a:srgbClr val="4EC9B0"/>
                </a:solidFill>
                <a:highlight>
                  <a:srgbClr val="1E1E1E"/>
                </a:highlight>
                <a:latin typeface="Consolas" panose="020B0609020204030204" pitchFamily="49" charset="0"/>
              </a:rPr>
              <a:t>Customer</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string</a:t>
            </a:r>
            <a:r>
              <a:rPr lang="en-US" sz="2400" dirty="0" smtClean="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a:t>
            </a:r>
          </a:p>
          <a:p>
            <a:pPr marL="0" indent="0">
              <a:buNone/>
            </a:pPr>
            <a:endParaRPr lang="en-US" sz="2400" dirty="0" smtClean="0">
              <a:solidFill>
                <a:srgbClr val="DCDCDC"/>
              </a:solidFill>
              <a:highlight>
                <a:srgbClr val="1E1E1E"/>
              </a:highlight>
              <a:latin typeface="Consolas" panose="020B0609020204030204" pitchFamily="49" charset="0"/>
            </a:endParaRPr>
          </a:p>
          <a:p>
            <a:pPr marL="0" indent="0">
              <a:buNone/>
            </a:pP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partial class</a:t>
            </a:r>
            <a:r>
              <a:rPr lang="en-US" sz="2400" dirty="0">
                <a:solidFill>
                  <a:srgbClr val="DCDCDC"/>
                </a:solidFill>
                <a:highlight>
                  <a:srgbClr val="1E1E1E"/>
                </a:highlight>
                <a:latin typeface="Consolas" panose="020B0609020204030204" pitchFamily="49" charset="0"/>
              </a:rPr>
              <a:t> </a:t>
            </a:r>
            <a:r>
              <a:rPr lang="en-US" sz="2400" dirty="0" err="1">
                <a:solidFill>
                  <a:srgbClr val="4EC9B0"/>
                </a:solidFill>
                <a:highlight>
                  <a:srgbClr val="1E1E1E"/>
                </a:highlight>
                <a:latin typeface="Consolas" panose="020B0609020204030204" pitchFamily="49" charset="0"/>
              </a:rPr>
              <a:t>CustomerRepository</a:t>
            </a:r>
            <a:r>
              <a:rPr lang="en-US" sz="2400" dirty="0">
                <a:solidFill>
                  <a:srgbClr val="DCDCDC"/>
                </a:solidFill>
                <a:highlight>
                  <a:srgbClr val="1E1E1E"/>
                </a:highlight>
                <a:latin typeface="Consolas" panose="020B0609020204030204" pitchFamily="49" charset="0"/>
              </a:rPr>
              <a:t> </a:t>
            </a:r>
            <a:r>
              <a:rPr lang="en-US" sz="2400" dirty="0" smtClean="0">
                <a:solidFill>
                  <a:srgbClr val="DCDCDC"/>
                </a:solidFill>
                <a:highlight>
                  <a:srgbClr val="1E1E1E"/>
                </a:highlight>
                <a:latin typeface="Consolas" panose="020B0609020204030204" pitchFamily="49" charset="0"/>
              </a:rPr>
              <a:t>: </a:t>
            </a:r>
          </a:p>
          <a:p>
            <a:pPr marL="0" indent="0">
              <a:buNone/>
            </a:pPr>
            <a:r>
              <a:rPr lang="en-US" sz="2400" dirty="0">
                <a:solidFill>
                  <a:srgbClr val="DCDCDC"/>
                </a:solidFill>
                <a:highlight>
                  <a:srgbClr val="1E1E1E"/>
                </a:highlight>
                <a:latin typeface="Consolas" panose="020B0609020204030204" pitchFamily="49" charset="0"/>
              </a:rPr>
              <a:t>	</a:t>
            </a:r>
            <a:r>
              <a:rPr lang="en-US" sz="2400" dirty="0" err="1" smtClean="0">
                <a:solidFill>
                  <a:srgbClr val="B8D7A3"/>
                </a:solidFill>
                <a:highlight>
                  <a:srgbClr val="1E1E1E"/>
                </a:highlight>
                <a:latin typeface="Consolas" panose="020B0609020204030204" pitchFamily="49" charset="0"/>
              </a:rPr>
              <a:t>ICustomerRepository</a:t>
            </a:r>
            <a:r>
              <a:rPr lang="en-US" sz="2400" dirty="0" smtClean="0">
                <a:solidFill>
                  <a:srgbClr val="DCDCDC"/>
                </a:solidFill>
                <a:highlight>
                  <a:srgbClr val="1E1E1E"/>
                </a:highlight>
                <a:latin typeface="Consolas" panose="020B0609020204030204" pitchFamily="49" charset="0"/>
              </a:rPr>
              <a:t> </a:t>
            </a:r>
            <a:r>
              <a:rPr lang="en-US" sz="2400" dirty="0">
                <a:solidFill>
                  <a:srgbClr val="DCDCDC"/>
                </a:solidFill>
                <a:highlight>
                  <a:srgbClr val="1E1E1E"/>
                </a:highlight>
                <a:latin typeface="Consolas" panose="020B0609020204030204" pitchFamily="49" charset="0"/>
              </a:rPr>
              <a:t>{ ... }</a:t>
            </a:r>
          </a:p>
          <a:p>
            <a:pPr marL="0" indent="0">
              <a:buNone/>
            </a:pPr>
            <a:endParaRPr lang="en-US" dirty="0"/>
          </a:p>
        </p:txBody>
      </p:sp>
    </p:spTree>
    <p:extLst>
      <p:ext uri="{BB962C8B-B14F-4D97-AF65-F5344CB8AC3E}">
        <p14:creationId xmlns:p14="http://schemas.microsoft.com/office/powerpoint/2010/main" val="23327047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Monster controllers</a:t>
            </a:r>
            <a:endParaRPr lang="en-US" dirty="0"/>
          </a:p>
        </p:txBody>
      </p:sp>
      <p:pic>
        <p:nvPicPr>
          <p:cNvPr id="3074" name="Picture 2" descr="image_thum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63435" y="1846469"/>
            <a:ext cx="7358217" cy="4765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6424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Abstractions don’t scale</a:t>
            </a:r>
            <a:endParaRPr lang="en-US" dirty="0"/>
          </a:p>
        </p:txBody>
      </p:sp>
      <p:sp>
        <p:nvSpPr>
          <p:cNvPr id="3" name="Content Placeholder 2"/>
          <p:cNvSpPr>
            <a:spLocks noGrp="1"/>
          </p:cNvSpPr>
          <p:nvPr>
            <p:ph idx="1"/>
          </p:nvPr>
        </p:nvSpPr>
        <p:spPr/>
        <p:txBody>
          <a:bodyPr/>
          <a:lstStyle/>
          <a:p>
            <a:pPr marL="0" indent="0">
              <a:buNone/>
            </a:pPr>
            <a:r>
              <a:rPr lang="en-US" dirty="0" err="1" smtClean="0"/>
              <a:t>Raven.Client</a:t>
            </a:r>
            <a:r>
              <a:rPr lang="en-US" dirty="0" smtClean="0"/>
              <a:t> </a:t>
            </a:r>
            <a:r>
              <a:rPr lang="en-US" i="1" dirty="0" smtClean="0"/>
              <a:t>is</a:t>
            </a:r>
            <a:r>
              <a:rPr lang="en-US" dirty="0" smtClean="0"/>
              <a:t> an abstraction</a:t>
            </a:r>
          </a:p>
          <a:p>
            <a:pPr marL="0" indent="0">
              <a:buNone/>
            </a:pPr>
            <a:r>
              <a:rPr lang="en-US" dirty="0" smtClean="0"/>
              <a:t>over </a:t>
            </a:r>
            <a:r>
              <a:rPr lang="en-US" dirty="0" err="1" smtClean="0"/>
              <a:t>RavenDB</a:t>
            </a:r>
            <a:r>
              <a:rPr lang="en-US" dirty="0" smtClean="0"/>
              <a:t> which is an abstraction </a:t>
            </a:r>
          </a:p>
          <a:p>
            <a:pPr marL="0" indent="0">
              <a:buNone/>
            </a:pPr>
            <a:r>
              <a:rPr lang="en-US" dirty="0" smtClean="0"/>
              <a:t>over Esent/Voron/Lucene</a:t>
            </a:r>
            <a:r>
              <a:rPr lang="en-US" dirty="0" smtClean="0"/>
              <a:t>.net </a:t>
            </a:r>
            <a:r>
              <a:rPr lang="en-US" dirty="0"/>
              <a:t>which is an abstraction</a:t>
            </a:r>
            <a:endParaRPr lang="en-US" dirty="0" smtClean="0"/>
          </a:p>
          <a:p>
            <a:pPr marL="0" indent="0">
              <a:buNone/>
            </a:pPr>
            <a:r>
              <a:rPr lang="en-US" dirty="0" smtClean="0"/>
              <a:t>over </a:t>
            </a:r>
            <a:r>
              <a:rPr lang="en-US" dirty="0" smtClean="0"/>
              <a:t>files on disk, which is an abstraction </a:t>
            </a:r>
          </a:p>
          <a:p>
            <a:pPr marL="0" indent="0">
              <a:buNone/>
            </a:pPr>
            <a:r>
              <a:rPr lang="en-US" dirty="0" smtClean="0"/>
              <a:t>over…</a:t>
            </a:r>
          </a:p>
        </p:txBody>
      </p:sp>
    </p:spTree>
    <p:extLst>
      <p:ext uri="{BB962C8B-B14F-4D97-AF65-F5344CB8AC3E}">
        <p14:creationId xmlns:p14="http://schemas.microsoft.com/office/powerpoint/2010/main" val="33096441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your abstractions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Oren </a:t>
            </a:r>
            <a:r>
              <a:rPr lang="en-US" dirty="0" err="1" smtClean="0"/>
              <a:t>Eini</a:t>
            </a:r>
            <a:r>
              <a:rPr lang="en-US" dirty="0" smtClean="0"/>
              <a:t> – Limit Your Abstractions</a:t>
            </a:r>
          </a:p>
          <a:p>
            <a:pPr marL="0" indent="0">
              <a:buNone/>
            </a:pPr>
            <a:r>
              <a:rPr lang="en-US" dirty="0">
                <a:hlinkClick r:id="rId2"/>
              </a:rPr>
              <a:t>http://</a:t>
            </a:r>
            <a:r>
              <a:rPr lang="en-US" dirty="0" smtClean="0">
                <a:hlinkClick r:id="rId2"/>
              </a:rPr>
              <a:t>ayende.com/blog/154081/limit-your-abstractions-you-only-get-six-to-a-dozen-in-the-entire-app</a:t>
            </a:r>
            <a:endParaRPr lang="en-US" dirty="0" smtClean="0"/>
          </a:p>
          <a:p>
            <a:pPr marL="0" indent="0">
              <a:buNone/>
            </a:pPr>
            <a:endParaRPr lang="en-US" dirty="0" smtClean="0"/>
          </a:p>
          <a:p>
            <a:pPr marL="0" indent="0">
              <a:buNone/>
            </a:pPr>
            <a:r>
              <a:rPr lang="en-US" dirty="0" smtClean="0"/>
              <a:t>Greg Young – 8 Lines of </a:t>
            </a:r>
            <a:r>
              <a:rPr lang="en-US" dirty="0" smtClean="0"/>
              <a:t>Code</a:t>
            </a:r>
          </a:p>
          <a:p>
            <a:pPr marL="0" indent="0">
              <a:buNone/>
            </a:pPr>
            <a:r>
              <a:rPr lang="en-US" dirty="0">
                <a:hlinkClick r:id="rId3"/>
              </a:rPr>
              <a:t>http://</a:t>
            </a:r>
            <a:r>
              <a:rPr lang="en-US" dirty="0" smtClean="0">
                <a:hlinkClick r:id="rId3"/>
              </a:rPr>
              <a:t>www.infoq.com/presentations/8-lines-code-refactoring</a:t>
            </a:r>
            <a:endParaRPr lang="en-US" dirty="0" smtClean="0"/>
          </a:p>
          <a:p>
            <a:pPr marL="0" indent="0">
              <a:buNone/>
            </a:pPr>
            <a:endParaRPr lang="en-US" dirty="0"/>
          </a:p>
        </p:txBody>
      </p:sp>
    </p:spTree>
    <p:extLst>
      <p:ext uri="{BB962C8B-B14F-4D97-AF65-F5344CB8AC3E}">
        <p14:creationId xmlns:p14="http://schemas.microsoft.com/office/powerpoint/2010/main" val="31996717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controller?</a:t>
            </a:r>
            <a:endParaRPr lang="en-US" dirty="0"/>
          </a:p>
        </p:txBody>
      </p:sp>
      <p:sp>
        <p:nvSpPr>
          <p:cNvPr id="3" name="Content Placeholder 2"/>
          <p:cNvSpPr>
            <a:spLocks noGrp="1"/>
          </p:cNvSpPr>
          <p:nvPr>
            <p:ph idx="1"/>
          </p:nvPr>
        </p:nvSpPr>
        <p:spPr/>
        <p:txBody>
          <a:bodyPr/>
          <a:lstStyle/>
          <a:p>
            <a:pPr marL="0" indent="0">
              <a:buNone/>
            </a:pPr>
            <a:r>
              <a:rPr lang="en-US" dirty="0" smtClean="0"/>
              <a:t>We definitely don’t want to Raven DB code in our controller…</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Right?</a:t>
            </a:r>
            <a:endParaRPr lang="en-US" dirty="0"/>
          </a:p>
        </p:txBody>
      </p:sp>
    </p:spTree>
    <p:extLst>
      <p:ext uri="{BB962C8B-B14F-4D97-AF65-F5344CB8AC3E}">
        <p14:creationId xmlns:p14="http://schemas.microsoft.com/office/powerpoint/2010/main" val="22582891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methods</a:t>
            </a:r>
            <a:endParaRPr lang="en-US" dirty="0"/>
          </a:p>
        </p:txBody>
      </p:sp>
      <p:sp>
        <p:nvSpPr>
          <p:cNvPr id="3" name="Content Placeholder 2"/>
          <p:cNvSpPr>
            <a:spLocks noGrp="1"/>
          </p:cNvSpPr>
          <p:nvPr>
            <p:ph idx="1"/>
          </p:nvPr>
        </p:nvSpPr>
        <p:spPr/>
        <p:txBody>
          <a:bodyPr/>
          <a:lstStyle/>
          <a:p>
            <a:pPr marL="0" indent="0">
              <a:buNone/>
            </a:pPr>
            <a:r>
              <a:rPr lang="en-US" dirty="0" smtClean="0"/>
              <a:t>Organize common functionality</a:t>
            </a:r>
          </a:p>
          <a:p>
            <a:pPr marL="0" indent="0">
              <a:buNone/>
            </a:pPr>
            <a:endParaRPr lang="en-US" dirty="0"/>
          </a:p>
          <a:p>
            <a:r>
              <a:rPr lang="en-US" dirty="0" smtClean="0"/>
              <a:t>Ordering</a:t>
            </a:r>
          </a:p>
          <a:p>
            <a:r>
              <a:rPr lang="en-US" dirty="0" smtClean="0"/>
              <a:t>Soft Deletes</a:t>
            </a:r>
          </a:p>
          <a:p>
            <a:r>
              <a:rPr lang="en-US" dirty="0" smtClean="0"/>
              <a:t>Filtering</a:t>
            </a:r>
          </a:p>
          <a:p>
            <a:pPr lvl="1"/>
            <a:r>
              <a:rPr lang="en-US" dirty="0" smtClean="0"/>
              <a:t>Public Posts</a:t>
            </a:r>
          </a:p>
          <a:p>
            <a:pPr lvl="1"/>
            <a:r>
              <a:rPr lang="en-US" dirty="0" smtClean="0"/>
              <a:t>New Product</a:t>
            </a:r>
          </a:p>
          <a:p>
            <a:pPr lvl="1"/>
            <a:r>
              <a:rPr lang="en-US" dirty="0" smtClean="0"/>
              <a:t>High Value Customer</a:t>
            </a:r>
            <a:endParaRPr lang="en-US" dirty="0"/>
          </a:p>
        </p:txBody>
      </p:sp>
    </p:spTree>
    <p:extLst>
      <p:ext uri="{BB962C8B-B14F-4D97-AF65-F5344CB8AC3E}">
        <p14:creationId xmlns:p14="http://schemas.microsoft.com/office/powerpoint/2010/main" val="2476057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objects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sz="2400" dirty="0" smtClean="0">
                <a:solidFill>
                  <a:srgbClr val="569CD6"/>
                </a:solidFill>
                <a:highlight>
                  <a:srgbClr val="1E1E1E"/>
                </a:highlight>
                <a:latin typeface="Consolas" panose="020B0609020204030204" pitchFamily="49" charset="0"/>
              </a:rPr>
              <a:t>class</a:t>
            </a:r>
            <a:r>
              <a:rPr lang="en-US" sz="2400" dirty="0" smtClean="0">
                <a:solidFill>
                  <a:srgbClr val="DCDCDC"/>
                </a:solidFill>
                <a:highlight>
                  <a:srgbClr val="1E1E1E"/>
                </a:highlight>
                <a:latin typeface="Consolas" panose="020B0609020204030204" pitchFamily="49" charset="0"/>
              </a:rPr>
              <a:t> </a:t>
            </a:r>
            <a:r>
              <a:rPr lang="en-US" sz="2400" dirty="0" err="1">
                <a:solidFill>
                  <a:srgbClr val="4EC9B0"/>
                </a:solidFill>
                <a:highlight>
                  <a:srgbClr val="1E1E1E"/>
                </a:highlight>
                <a:latin typeface="Consolas" panose="020B0609020204030204" pitchFamily="49" charset="0"/>
              </a:rPr>
              <a:t>HighValueCustomerQuery</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private</a:t>
            </a:r>
            <a:r>
              <a:rPr lang="en-US" sz="2400" dirty="0">
                <a:solidFill>
                  <a:srgbClr val="DCDCDC"/>
                </a:solidFill>
                <a:highlight>
                  <a:srgbClr val="1E1E1E"/>
                </a:highlight>
                <a:latin typeface="Consolas" panose="020B0609020204030204" pitchFamily="49" charset="0"/>
              </a:rPr>
              <a:t> </a:t>
            </a:r>
            <a:r>
              <a:rPr lang="en-US" sz="2400" dirty="0" err="1">
                <a:solidFill>
                  <a:srgbClr val="569CD6"/>
                </a:solidFill>
                <a:highlight>
                  <a:srgbClr val="1E1E1E"/>
                </a:highlight>
                <a:latin typeface="Consolas" panose="020B0609020204030204" pitchFamily="49" charset="0"/>
              </a:rPr>
              <a:t>readonly</a:t>
            </a:r>
            <a:r>
              <a:rPr lang="en-US" sz="2400" dirty="0">
                <a:solidFill>
                  <a:srgbClr val="DCDCDC"/>
                </a:solidFill>
                <a:highlight>
                  <a:srgbClr val="1E1E1E"/>
                </a:highlight>
                <a:latin typeface="Consolas" panose="020B0609020204030204" pitchFamily="49" charset="0"/>
              </a:rPr>
              <a:t> </a:t>
            </a:r>
            <a:r>
              <a:rPr lang="en-US" sz="2400" dirty="0" err="1">
                <a:solidFill>
                  <a:srgbClr val="B8D7A3"/>
                </a:solidFill>
                <a:highlight>
                  <a:srgbClr val="1E1E1E"/>
                </a:highlight>
                <a:latin typeface="Consolas" panose="020B0609020204030204" pitchFamily="49" charset="0"/>
              </a:rPr>
              <a:t>IDocumentSession</a:t>
            </a:r>
            <a:r>
              <a:rPr lang="en-US" sz="2400" dirty="0">
                <a:solidFill>
                  <a:srgbClr val="DCDCDC"/>
                </a:solidFill>
                <a:highlight>
                  <a:srgbClr val="1E1E1E"/>
                </a:highlight>
                <a:latin typeface="Consolas" panose="020B0609020204030204" pitchFamily="49" charset="0"/>
              </a:rPr>
              <a:t> _session</a:t>
            </a: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HighValueCustomerQuery</a:t>
            </a:r>
            <a:r>
              <a:rPr lang="en-US" sz="2400" dirty="0">
                <a:solidFill>
                  <a:srgbClr val="DCDCDC"/>
                </a:solidFill>
                <a:highlight>
                  <a:srgbClr val="1E1E1E"/>
                </a:highlight>
                <a:latin typeface="Consolas" panose="020B0609020204030204" pitchFamily="49" charset="0"/>
              </a:rPr>
              <a:t>(</a:t>
            </a:r>
            <a:r>
              <a:rPr lang="en-US" sz="2400" dirty="0" err="1">
                <a:solidFill>
                  <a:srgbClr val="B8D7A3"/>
                </a:solidFill>
                <a:highlight>
                  <a:srgbClr val="1E1E1E"/>
                </a:highlight>
                <a:latin typeface="Consolas" panose="020B0609020204030204" pitchFamily="49" charset="0"/>
              </a:rPr>
              <a:t>IDocumentSession</a:t>
            </a:r>
            <a:r>
              <a:rPr lang="en-US" sz="2400" dirty="0">
                <a:solidFill>
                  <a:srgbClr val="DCDCDC"/>
                </a:solidFill>
                <a:highlight>
                  <a:srgbClr val="1E1E1E"/>
                </a:highlight>
                <a:latin typeface="Consolas" panose="020B0609020204030204" pitchFamily="49" charset="0"/>
              </a:rPr>
              <a:t> session)</a:t>
            </a:r>
          </a:p>
          <a:p>
            <a:pPr marL="0" indent="0">
              <a:buNone/>
            </a:pPr>
            <a:r>
              <a:rPr lang="en-US" sz="2400" dirty="0" smtClean="0">
                <a:solidFill>
                  <a:srgbClr val="DCDCDC"/>
                </a:solidFill>
                <a:highlight>
                  <a:srgbClr val="1E1E1E"/>
                </a:highlight>
                <a:latin typeface="Consolas" panose="020B0609020204030204" pitchFamily="49" charset="0"/>
              </a:rPr>
              <a:t>     {</a:t>
            </a:r>
          </a:p>
          <a:p>
            <a:pPr marL="0" indent="0">
              <a:buNone/>
            </a:pPr>
            <a:r>
              <a:rPr lang="en-US" sz="2400" dirty="0" smtClean="0">
                <a:solidFill>
                  <a:srgbClr val="DCDCDC"/>
                </a:solidFill>
                <a:highlight>
                  <a:srgbClr val="1E1E1E"/>
                </a:highlight>
                <a:latin typeface="Consolas" panose="020B0609020204030204" pitchFamily="49" charset="0"/>
              </a:rPr>
              <a:t>         _session </a:t>
            </a:r>
            <a:r>
              <a:rPr lang="en-US" sz="2400" dirty="0" smtClean="0">
                <a:solidFill>
                  <a:srgbClr val="B4B4B4"/>
                </a:solidFill>
                <a:highlight>
                  <a:srgbClr val="1E1E1E"/>
                </a:highlight>
                <a:latin typeface="Consolas" panose="020B0609020204030204" pitchFamily="49" charset="0"/>
              </a:rPr>
              <a:t>=</a:t>
            </a:r>
            <a:r>
              <a:rPr lang="en-US" sz="2400" dirty="0" smtClean="0">
                <a:solidFill>
                  <a:srgbClr val="DCDCDC"/>
                </a:solidFill>
                <a:highlight>
                  <a:srgbClr val="1E1E1E"/>
                </a:highlight>
                <a:latin typeface="Consolas" panose="020B0609020204030204" pitchFamily="49" charset="0"/>
              </a:rPr>
              <a:t> session;</a:t>
            </a:r>
          </a:p>
          <a:p>
            <a:pPr marL="0" indent="0">
              <a:buNone/>
            </a:pPr>
            <a:r>
              <a:rPr lang="en-US" sz="2400" dirty="0" smtClean="0">
                <a:solidFill>
                  <a:srgbClr val="DCDCDC"/>
                </a:solidFill>
                <a:highlight>
                  <a:srgbClr val="1E1E1E"/>
                </a:highlight>
                <a:latin typeface="Consolas" panose="020B0609020204030204" pitchFamily="49" charset="0"/>
              </a:rPr>
              <a:t>     }</a:t>
            </a:r>
          </a:p>
          <a:p>
            <a:pPr marL="0" indent="0">
              <a:buNone/>
            </a:pPr>
            <a:r>
              <a:rPr lang="en-US" sz="2400" dirty="0" smtClean="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a:solidFill>
                  <a:srgbClr val="4EC9B0"/>
                </a:solidFill>
                <a:highlight>
                  <a:srgbClr val="1E1E1E"/>
                </a:highlight>
                <a:latin typeface="Consolas" panose="020B0609020204030204" pitchFamily="49" charset="0"/>
              </a:rPr>
              <a:t>List</a:t>
            </a:r>
            <a:r>
              <a:rPr lang="en-US" sz="2400" dirty="0">
                <a:solidFill>
                  <a:srgbClr val="B4B4B4"/>
                </a:solidFill>
                <a:highlight>
                  <a:srgbClr val="1E1E1E"/>
                </a:highlight>
                <a:latin typeface="Consolas" panose="020B0609020204030204" pitchFamily="49" charset="0"/>
              </a:rPr>
              <a:t>&lt;</a:t>
            </a:r>
            <a:r>
              <a:rPr lang="en-US" sz="2400" dirty="0">
                <a:solidFill>
                  <a:srgbClr val="4EC9B0"/>
                </a:solidFill>
                <a:highlight>
                  <a:srgbClr val="1E1E1E"/>
                </a:highlight>
                <a:latin typeface="Consolas" panose="020B0609020204030204" pitchFamily="49" charset="0"/>
              </a:rPr>
              <a:t>Customer</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Execute()</a:t>
            </a:r>
          </a:p>
          <a:p>
            <a:pPr marL="0" indent="0">
              <a:buNone/>
            </a:pPr>
            <a:r>
              <a:rPr lang="en-US" sz="2400" dirty="0" smtClean="0">
                <a:solidFill>
                  <a:srgbClr val="DCDCDC"/>
                </a:solidFill>
                <a:highlight>
                  <a:srgbClr val="1E1E1E"/>
                </a:highlight>
                <a:latin typeface="Consolas" panose="020B0609020204030204" pitchFamily="49" charset="0"/>
              </a:rPr>
              <a:t>     {</a:t>
            </a:r>
          </a:p>
          <a:p>
            <a:pPr marL="0" indent="0">
              <a:buNone/>
            </a:pPr>
            <a:r>
              <a:rPr lang="en-US" sz="2400" dirty="0" smtClean="0">
                <a:solidFill>
                  <a:srgbClr val="DCDCDC"/>
                </a:solidFill>
                <a:highlight>
                  <a:srgbClr val="1E1E1E"/>
                </a:highlight>
                <a:latin typeface="Consolas" panose="020B0609020204030204" pitchFamily="49" charset="0"/>
              </a:rPr>
              <a:t>         </a:t>
            </a:r>
            <a:r>
              <a:rPr lang="en-US" sz="2400" dirty="0" smtClean="0">
                <a:solidFill>
                  <a:srgbClr val="569CD6"/>
                </a:solidFill>
                <a:highlight>
                  <a:srgbClr val="1E1E1E"/>
                </a:highlight>
                <a:latin typeface="Consolas" panose="020B0609020204030204" pitchFamily="49" charset="0"/>
              </a:rPr>
              <a:t>return</a:t>
            </a:r>
            <a:r>
              <a:rPr lang="en-US" sz="2400" dirty="0" smtClean="0">
                <a:solidFill>
                  <a:srgbClr val="DCDCDC"/>
                </a:solidFill>
                <a:highlight>
                  <a:srgbClr val="1E1E1E"/>
                </a:highlight>
                <a:latin typeface="Consolas" panose="020B0609020204030204" pitchFamily="49" charset="0"/>
              </a:rPr>
              <a:t> _</a:t>
            </a:r>
            <a:r>
              <a:rPr lang="en-US" sz="2400" dirty="0" err="1" smtClean="0">
                <a:solidFill>
                  <a:srgbClr val="DCDCDC"/>
                </a:solidFill>
                <a:highlight>
                  <a:srgbClr val="1E1E1E"/>
                </a:highlight>
                <a:latin typeface="Consolas" panose="020B0609020204030204" pitchFamily="49" charset="0"/>
              </a:rPr>
              <a:t>session</a:t>
            </a:r>
            <a:r>
              <a:rPr lang="en-US" sz="2400" dirty="0" err="1" smtClean="0">
                <a:solidFill>
                  <a:srgbClr val="B4B4B4"/>
                </a:solidFill>
                <a:highlight>
                  <a:srgbClr val="1E1E1E"/>
                </a:highlight>
                <a:latin typeface="Consolas" panose="020B0609020204030204" pitchFamily="49" charset="0"/>
              </a:rPr>
              <a:t>.</a:t>
            </a:r>
            <a:r>
              <a:rPr lang="en-US" sz="2400" dirty="0" err="1" smtClean="0">
                <a:solidFill>
                  <a:srgbClr val="DCDCDC"/>
                </a:solidFill>
                <a:highlight>
                  <a:srgbClr val="1E1E1E"/>
                </a:highlight>
                <a:latin typeface="Consolas" panose="020B0609020204030204" pitchFamily="49" charset="0"/>
              </a:rPr>
              <a:t>Query</a:t>
            </a:r>
            <a:r>
              <a:rPr lang="en-US" sz="2400" dirty="0" smtClean="0">
                <a:solidFill>
                  <a:srgbClr val="B4B4B4"/>
                </a:solidFill>
                <a:highlight>
                  <a:srgbClr val="1E1E1E"/>
                </a:highlight>
                <a:latin typeface="Consolas" panose="020B0609020204030204" pitchFamily="49" charset="0"/>
              </a:rPr>
              <a:t>&lt;</a:t>
            </a:r>
            <a:r>
              <a:rPr lang="en-US" sz="2400" dirty="0" smtClean="0">
                <a:solidFill>
                  <a:srgbClr val="4EC9B0"/>
                </a:solidFill>
                <a:highlight>
                  <a:srgbClr val="1E1E1E"/>
                </a:highlight>
                <a:latin typeface="Consolas" panose="020B0609020204030204" pitchFamily="49" charset="0"/>
              </a:rPr>
              <a:t>Customer</a:t>
            </a:r>
            <a:r>
              <a:rPr lang="en-US" sz="2400" dirty="0" smtClean="0">
                <a:solidFill>
                  <a:srgbClr val="B4B4B4"/>
                </a:solidFill>
                <a:highlight>
                  <a:srgbClr val="1E1E1E"/>
                </a:highlight>
                <a:latin typeface="Consolas" panose="020B0609020204030204" pitchFamily="49" charset="0"/>
              </a:rPr>
              <a:t>&gt;</a:t>
            </a:r>
            <a:r>
              <a:rPr lang="en-US" sz="2400" dirty="0" smtClean="0">
                <a:solidFill>
                  <a:srgbClr val="DCDCDC"/>
                </a:solidFill>
                <a:highlight>
                  <a:srgbClr val="1E1E1E"/>
                </a:highlight>
                <a:latin typeface="Consolas" panose="020B0609020204030204" pitchFamily="49" charset="0"/>
              </a:rPr>
              <a:t>()</a:t>
            </a:r>
          </a:p>
          <a:p>
            <a:pPr marL="0" indent="0">
              <a:buNone/>
            </a:pPr>
            <a:r>
              <a:rPr lang="en-US" sz="2400" dirty="0" smtClean="0">
                <a:solidFill>
                  <a:srgbClr val="DCDCDC"/>
                </a:solidFill>
                <a:highlight>
                  <a:srgbClr val="1E1E1E"/>
                </a:highlight>
                <a:latin typeface="Consolas" panose="020B0609020204030204" pitchFamily="49" charset="0"/>
              </a:rPr>
              <a:t>                </a:t>
            </a:r>
            <a:r>
              <a:rPr lang="en-US" sz="2400" dirty="0">
                <a:solidFill>
                  <a:srgbClr val="B4B4B4"/>
                </a:solidFill>
                <a:highlight>
                  <a:srgbClr val="1E1E1E"/>
                </a:highlight>
                <a:latin typeface="Consolas" panose="020B0609020204030204" pitchFamily="49" charset="0"/>
              </a:rPr>
              <a:t>.</a:t>
            </a:r>
            <a:r>
              <a:rPr lang="en-US" sz="2400" dirty="0">
                <a:solidFill>
                  <a:srgbClr val="DCDCDC"/>
                </a:solidFill>
                <a:highlight>
                  <a:srgbClr val="1E1E1E"/>
                </a:highlight>
                <a:latin typeface="Consolas" panose="020B0609020204030204" pitchFamily="49" charset="0"/>
              </a:rPr>
              <a:t>Where(x </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x</a:t>
            </a:r>
            <a:r>
              <a:rPr lang="en-US" sz="2400" dirty="0" err="1">
                <a:solidFill>
                  <a:srgbClr val="B4B4B4"/>
                </a:solidFill>
                <a:highlight>
                  <a:srgbClr val="1E1E1E"/>
                </a:highlight>
                <a:latin typeface="Consolas" panose="020B0609020204030204" pitchFamily="49" charset="0"/>
              </a:rPr>
              <a:t>.</a:t>
            </a:r>
            <a:r>
              <a:rPr lang="en-US" sz="2400" dirty="0" err="1">
                <a:solidFill>
                  <a:srgbClr val="DCDCDC"/>
                </a:solidFill>
                <a:highlight>
                  <a:srgbClr val="1E1E1E"/>
                </a:highlight>
                <a:latin typeface="Consolas" panose="020B0609020204030204" pitchFamily="49" charset="0"/>
              </a:rPr>
              <a:t>PurchaseTotal</a:t>
            </a:r>
            <a:r>
              <a:rPr lang="en-US" sz="2400" dirty="0">
                <a:solidFill>
                  <a:srgbClr val="DCDCDC"/>
                </a:solidFill>
                <a:highlight>
                  <a:srgbClr val="1E1E1E"/>
                </a:highlight>
                <a:latin typeface="Consolas" panose="020B0609020204030204" pitchFamily="49" charset="0"/>
              </a:rPr>
              <a:t> </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a:t>
            </a:r>
            <a:r>
              <a:rPr lang="en-US" sz="2400" dirty="0">
                <a:solidFill>
                  <a:srgbClr val="B5CEA8"/>
                </a:solidFill>
                <a:highlight>
                  <a:srgbClr val="1E1E1E"/>
                </a:highlight>
                <a:latin typeface="Consolas" panose="020B0609020204030204" pitchFamily="49" charset="0"/>
              </a:rPr>
              <a:t>100000</a:t>
            </a:r>
            <a:r>
              <a:rPr lang="en-US" sz="2400" dirty="0">
                <a:solidFill>
                  <a:srgbClr val="DCDCDC"/>
                </a:solidFill>
                <a:highlight>
                  <a:srgbClr val="1E1E1E"/>
                </a:highlight>
                <a:latin typeface="Consolas" panose="020B0609020204030204" pitchFamily="49" charset="0"/>
              </a:rPr>
              <a:t>)</a:t>
            </a: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B4B4B4"/>
                </a:solidFill>
                <a:highlight>
                  <a:srgbClr val="1E1E1E"/>
                </a:highlight>
                <a:latin typeface="Consolas" panose="020B0609020204030204" pitchFamily="49" charset="0"/>
              </a:rPr>
              <a:t>.</a:t>
            </a:r>
            <a:r>
              <a:rPr lang="en-US" sz="2400" dirty="0" err="1">
                <a:solidFill>
                  <a:srgbClr val="DCDCDC"/>
                </a:solidFill>
                <a:highlight>
                  <a:srgbClr val="1E1E1E"/>
                </a:highlight>
                <a:latin typeface="Consolas" panose="020B0609020204030204" pitchFamily="49" charset="0"/>
              </a:rPr>
              <a:t>ToList</a:t>
            </a:r>
            <a:r>
              <a:rPr lang="en-US" sz="2400" dirty="0" smtClean="0">
                <a:solidFill>
                  <a:srgbClr val="DCDCDC"/>
                </a:solidFill>
                <a:highlight>
                  <a:srgbClr val="1E1E1E"/>
                </a:highlight>
                <a:latin typeface="Consolas" panose="020B0609020204030204" pitchFamily="49" charset="0"/>
              </a:rPr>
              <a:t>();</a:t>
            </a:r>
          </a:p>
          <a:p>
            <a:pPr marL="0" indent="0">
              <a:buNone/>
            </a:pPr>
            <a:r>
              <a:rPr lang="en-US" sz="2400" dirty="0" smtClean="0">
                <a:solidFill>
                  <a:srgbClr val="DCDCDC"/>
                </a:solidFill>
                <a:highlight>
                  <a:srgbClr val="1E1E1E"/>
                </a:highlight>
                <a:latin typeface="Consolas" panose="020B0609020204030204" pitchFamily="49" charset="0"/>
              </a:rPr>
              <a:t>     </a:t>
            </a:r>
            <a:r>
              <a:rPr lang="en-US" sz="2400" dirty="0">
                <a:solidFill>
                  <a:srgbClr val="DCDCDC"/>
                </a:solidFill>
                <a:highlight>
                  <a:srgbClr val="1E1E1E"/>
                </a:highlight>
                <a:latin typeface="Consolas" panose="020B0609020204030204" pitchFamily="49" charset="0"/>
              </a:rPr>
              <a:t>}</a:t>
            </a:r>
          </a:p>
          <a:p>
            <a:pPr marL="0" indent="0">
              <a:buNone/>
            </a:pPr>
            <a:r>
              <a:rPr lang="en-US" sz="2400" dirty="0" smtClean="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33994871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a:bodyPr>
          <a:lstStyle/>
          <a:p>
            <a:pPr marL="0" indent="0">
              <a:buNone/>
            </a:pPr>
            <a:r>
              <a:rPr lang="en-US" sz="4800" dirty="0" smtClean="0"/>
              <a:t>The purpose of Architecture is to reduce the number of things I need to worry about right </a:t>
            </a:r>
            <a:r>
              <a:rPr lang="en-US" sz="4800" dirty="0" smtClean="0"/>
              <a:t>now.</a:t>
            </a:r>
            <a:endParaRPr lang="en-US" sz="4800" dirty="0"/>
          </a:p>
        </p:txBody>
      </p:sp>
    </p:spTree>
    <p:extLst>
      <p:ext uri="{BB962C8B-B14F-4D97-AF65-F5344CB8AC3E}">
        <p14:creationId xmlns:p14="http://schemas.microsoft.com/office/powerpoint/2010/main" val="13878703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Mediator pattern</a:t>
            </a:r>
            <a:endParaRPr lang="en-US" dirty="0"/>
          </a:p>
        </p:txBody>
      </p:sp>
      <p:sp>
        <p:nvSpPr>
          <p:cNvPr id="6" name="TextBox 5"/>
          <p:cNvSpPr txBox="1"/>
          <p:nvPr/>
        </p:nvSpPr>
        <p:spPr>
          <a:xfrm>
            <a:off x="661594" y="2511911"/>
            <a:ext cx="10193399" cy="4247317"/>
          </a:xfrm>
          <a:prstGeom prst="rect">
            <a:avLst/>
          </a:prstGeom>
          <a:noFill/>
        </p:spPr>
        <p:txBody>
          <a:bodyPr wrap="square" rtlCol="0">
            <a:spAutoFit/>
          </a:bodyPr>
          <a:lstStyle/>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class</a:t>
            </a:r>
            <a:r>
              <a:rPr lang="en-US" dirty="0">
                <a:solidFill>
                  <a:srgbClr val="DCDCDC"/>
                </a:solidFill>
                <a:highlight>
                  <a:srgbClr val="1E1E1E"/>
                </a:highlight>
                <a:latin typeface="Consolas" panose="020B0609020204030204" pitchFamily="49" charset="0"/>
              </a:rPr>
              <a:t> </a:t>
            </a:r>
            <a:r>
              <a:rPr lang="en-US" dirty="0" err="1">
                <a:solidFill>
                  <a:srgbClr val="4EC9B0"/>
                </a:solidFill>
                <a:highlight>
                  <a:srgbClr val="1E1E1E"/>
                </a:highlight>
                <a:latin typeface="Consolas" panose="020B0609020204030204" pitchFamily="49" charset="0"/>
              </a:rPr>
              <a:t>ShowMailingLabelController</a:t>
            </a:r>
            <a:r>
              <a:rPr lang="en-US" dirty="0">
                <a:solidFill>
                  <a:srgbClr val="DCDCDC"/>
                </a:solidFill>
                <a:highlight>
                  <a:srgbClr val="1E1E1E"/>
                </a:highlight>
                <a:latin typeface="Consolas" panose="020B0609020204030204" pitchFamily="49" charset="0"/>
              </a:rPr>
              <a:t> : </a:t>
            </a:r>
            <a:r>
              <a:rPr lang="en-US" dirty="0">
                <a:solidFill>
                  <a:srgbClr val="4EC9B0"/>
                </a:solidFill>
                <a:highlight>
                  <a:srgbClr val="1E1E1E"/>
                </a:highlight>
                <a:latin typeface="Consolas" panose="020B0609020204030204" pitchFamily="49" charset="0"/>
              </a:rPr>
              <a:t>Controller</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    </a:t>
            </a:r>
            <a:r>
              <a:rPr lang="en-US" dirty="0" smtClean="0">
                <a:solidFill>
                  <a:srgbClr val="569CD6"/>
                </a:solidFill>
                <a:highlight>
                  <a:srgbClr val="1E1E1E"/>
                </a:highlight>
                <a:latin typeface="Consolas" panose="020B0609020204030204" pitchFamily="49" charset="0"/>
              </a:rPr>
              <a:t>private</a:t>
            </a:r>
            <a:r>
              <a:rPr lang="en-US" dirty="0" smtClean="0">
                <a:solidFill>
                  <a:srgbClr val="DCDCDC"/>
                </a:solidFill>
                <a:highlight>
                  <a:srgbClr val="1E1E1E"/>
                </a:highlight>
                <a:latin typeface="Consolas" panose="020B0609020204030204" pitchFamily="49" charset="0"/>
              </a:rPr>
              <a:t> </a:t>
            </a:r>
            <a:r>
              <a:rPr lang="en-US" dirty="0" err="1">
                <a:solidFill>
                  <a:srgbClr val="569CD6"/>
                </a:solidFill>
                <a:highlight>
                  <a:srgbClr val="1E1E1E"/>
                </a:highlight>
                <a:latin typeface="Consolas" panose="020B0609020204030204" pitchFamily="49" charset="0"/>
              </a:rPr>
              <a:t>readonly</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IMediator</a:t>
            </a:r>
            <a:r>
              <a:rPr lang="en-US" dirty="0">
                <a:solidFill>
                  <a:srgbClr val="DCDCDC"/>
                </a:solidFill>
                <a:highlight>
                  <a:srgbClr val="1E1E1E"/>
                </a:highlight>
                <a:latin typeface="Consolas" panose="020B0609020204030204" pitchFamily="49" charset="0"/>
              </a:rPr>
              <a:t> _mediator;</a:t>
            </a:r>
          </a:p>
          <a:p>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ShowMailingLabelController</a:t>
            </a:r>
            <a:r>
              <a:rPr lang="en-US" dirty="0">
                <a:solidFill>
                  <a:srgbClr val="DCDCDC"/>
                </a:solidFill>
                <a:highlight>
                  <a:srgbClr val="1E1E1E"/>
                </a:highlight>
                <a:latin typeface="Consolas" panose="020B0609020204030204" pitchFamily="49" charset="0"/>
              </a:rPr>
              <a:t>(</a:t>
            </a:r>
            <a:r>
              <a:rPr lang="en-US" dirty="0" err="1">
                <a:solidFill>
                  <a:srgbClr val="B8D7A3"/>
                </a:solidFill>
                <a:highlight>
                  <a:srgbClr val="1E1E1E"/>
                </a:highlight>
                <a:latin typeface="Consolas" panose="020B0609020204030204" pitchFamily="49" charset="0"/>
              </a:rPr>
              <a:t>IMediator</a:t>
            </a:r>
            <a:r>
              <a:rPr lang="en-US" dirty="0">
                <a:solidFill>
                  <a:srgbClr val="DCDCDC"/>
                </a:solidFill>
                <a:highlight>
                  <a:srgbClr val="1E1E1E"/>
                </a:highlight>
                <a:latin typeface="Consolas" panose="020B0609020204030204" pitchFamily="49" charset="0"/>
              </a:rPr>
              <a:t> mediator)</a:t>
            </a:r>
          </a:p>
          <a:p>
            <a:r>
              <a:rPr lang="en-US"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	_</a:t>
            </a:r>
            <a:r>
              <a:rPr lang="en-US" dirty="0">
                <a:solidFill>
                  <a:srgbClr val="DCDCDC"/>
                </a:solidFill>
                <a:highlight>
                  <a:srgbClr val="1E1E1E"/>
                </a:highlight>
                <a:latin typeface="Consolas" panose="020B0609020204030204" pitchFamily="49" charset="0"/>
              </a:rPr>
              <a:t>mediator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mediator;</a:t>
            </a:r>
          </a:p>
          <a:p>
            <a:r>
              <a:rPr lang="en-US" dirty="0">
                <a:solidFill>
                  <a:srgbClr val="DCDCDC"/>
                </a:solidFill>
                <a:highlight>
                  <a:srgbClr val="1E1E1E"/>
                </a:highlight>
                <a:latin typeface="Consolas" panose="020B0609020204030204" pitchFamily="49" charset="0"/>
              </a:rPr>
              <a:t>    }</a:t>
            </a:r>
          </a:p>
          <a:p>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err="1">
                <a:solidFill>
                  <a:srgbClr val="4EC9B0"/>
                </a:solidFill>
                <a:highlight>
                  <a:srgbClr val="1E1E1E"/>
                </a:highlight>
                <a:latin typeface="Consolas" panose="020B0609020204030204" pitchFamily="49" charset="0"/>
              </a:rPr>
              <a:t>ActionResult</a:t>
            </a:r>
            <a:r>
              <a:rPr lang="en-US" dirty="0">
                <a:solidFill>
                  <a:srgbClr val="DCDCDC"/>
                </a:solidFill>
                <a:highlight>
                  <a:srgbClr val="1E1E1E"/>
                </a:highlight>
                <a:latin typeface="Consolas" panose="020B0609020204030204" pitchFamily="49" charset="0"/>
              </a:rPr>
              <a:t> Index(</a:t>
            </a:r>
            <a:r>
              <a:rPr lang="en-US" dirty="0" err="1">
                <a:solidFill>
                  <a:srgbClr val="4EC9B0"/>
                </a:solidFill>
                <a:highlight>
                  <a:srgbClr val="1E1E1E"/>
                </a:highlight>
                <a:latin typeface="Consolas" panose="020B0609020204030204" pitchFamily="49" charset="0"/>
              </a:rPr>
              <a:t>ViewRequest</a:t>
            </a:r>
            <a:r>
              <a:rPr lang="en-US" dirty="0">
                <a:solidFill>
                  <a:srgbClr val="DCDCDC"/>
                </a:solidFill>
                <a:highlight>
                  <a:srgbClr val="1E1E1E"/>
                </a:highlight>
                <a:latin typeface="Consolas" panose="020B0609020204030204" pitchFamily="49" charset="0"/>
              </a:rPr>
              <a:t> request)</a:t>
            </a:r>
          </a:p>
          <a:p>
            <a:r>
              <a:rPr lang="en-US"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	</a:t>
            </a:r>
            <a:r>
              <a:rPr lang="en-US" dirty="0" err="1" smtClean="0">
                <a:solidFill>
                  <a:srgbClr val="569CD6"/>
                </a:solidFill>
                <a:highlight>
                  <a:srgbClr val="1E1E1E"/>
                </a:highlight>
                <a:latin typeface="Consolas" panose="020B0609020204030204" pitchFamily="49" charset="0"/>
              </a:rPr>
              <a:t>var</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model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_</a:t>
            </a:r>
            <a:r>
              <a:rPr lang="en-US" dirty="0" err="1">
                <a:solidFill>
                  <a:srgbClr val="DCDCDC"/>
                </a:solidFill>
                <a:highlight>
                  <a:srgbClr val="1E1E1E"/>
                </a:highlight>
                <a:latin typeface="Consolas" panose="020B0609020204030204" pitchFamily="49" charset="0"/>
              </a:rPr>
              <a:t>mediator</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Send</a:t>
            </a:r>
            <a:r>
              <a:rPr lang="en-US" dirty="0">
                <a:solidFill>
                  <a:srgbClr val="B4B4B4"/>
                </a:solidFill>
                <a:highlight>
                  <a:srgbClr val="1E1E1E"/>
                </a:highlight>
                <a:latin typeface="Consolas" panose="020B0609020204030204" pitchFamily="49" charset="0"/>
              </a:rPr>
              <a:t>&lt;</a:t>
            </a:r>
            <a:r>
              <a:rPr lang="en-US" dirty="0" err="1">
                <a:solidFill>
                  <a:srgbClr val="4EC9B0"/>
                </a:solidFill>
                <a:highlight>
                  <a:srgbClr val="1E1E1E"/>
                </a:highlight>
                <a:latin typeface="Consolas" panose="020B0609020204030204" pitchFamily="49" charset="0"/>
              </a:rPr>
              <a:t>ViewRequest</a:t>
            </a:r>
            <a:r>
              <a:rPr lang="en-US" dirty="0">
                <a:solidFill>
                  <a:srgbClr val="DCDCDC"/>
                </a:solidFill>
                <a:highlight>
                  <a:srgbClr val="1E1E1E"/>
                </a:highlight>
                <a:latin typeface="Consolas" panose="020B0609020204030204" pitchFamily="49" charset="0"/>
              </a:rPr>
              <a:t>, </a:t>
            </a:r>
            <a:r>
              <a:rPr lang="en-US" dirty="0" err="1">
                <a:solidFill>
                  <a:srgbClr val="4EC9B0"/>
                </a:solidFill>
                <a:highlight>
                  <a:srgbClr val="1E1E1E"/>
                </a:highlight>
                <a:latin typeface="Consolas" panose="020B0609020204030204" pitchFamily="49" charset="0"/>
              </a:rPr>
              <a:t>ViewModel</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(request);</a:t>
            </a:r>
          </a:p>
          <a:p>
            <a:r>
              <a:rPr lang="en-US" dirty="0" smtClean="0">
                <a:solidFill>
                  <a:srgbClr val="569CD6"/>
                </a:solidFill>
                <a:highlight>
                  <a:srgbClr val="1E1E1E"/>
                </a:highlight>
                <a:latin typeface="Consolas" panose="020B0609020204030204" pitchFamily="49" charset="0"/>
              </a:rPr>
              <a:t>	return</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View(model);</a:t>
            </a:r>
          </a:p>
          <a:p>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a:t>
            </a:r>
          </a:p>
          <a:p>
            <a:r>
              <a:rPr lang="en-US" dirty="0" smtClean="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1610816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repository pattern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IRepository</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Find(</a:t>
            </a:r>
            <a:r>
              <a:rPr lang="en-US" dirty="0" err="1" smtClean="0">
                <a:solidFill>
                  <a:srgbClr val="4EC9B0"/>
                </a:solidFill>
                <a:highlight>
                  <a:srgbClr val="1E1E1E"/>
                </a:highlight>
                <a:latin typeface="Consolas" panose="020B0609020204030204" pitchFamily="49" charset="0"/>
              </a:rPr>
              <a:t>Func</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a:t>
            </a:r>
            <a:r>
              <a:rPr lang="en-US" dirty="0">
                <a:solidFill>
                  <a:srgbClr val="DCDCDC"/>
                </a:solidFill>
                <a:highlight>
                  <a:srgbClr val="1E1E1E"/>
                </a:highlight>
                <a:latin typeface="Consolas" panose="020B0609020204030204" pitchFamily="49" charset="0"/>
              </a:rPr>
              <a:t>, </a:t>
            </a:r>
            <a:r>
              <a:rPr lang="en-US" dirty="0" err="1">
                <a:solidFill>
                  <a:srgbClr val="569CD6"/>
                </a:solidFill>
                <a:highlight>
                  <a:srgbClr val="1E1E1E"/>
                </a:highlight>
                <a:latin typeface="Consolas" panose="020B0609020204030204" pitchFamily="49" charset="0"/>
              </a:rPr>
              <a:t>bool</a:t>
            </a:r>
            <a:r>
              <a:rPr lang="en-US" dirty="0" smtClean="0">
                <a:solidFill>
                  <a:srgbClr val="B4B4B4"/>
                </a:solidFill>
                <a:highlight>
                  <a:srgbClr val="1E1E1E"/>
                </a:highlight>
                <a:latin typeface="Consolas" panose="020B0609020204030204" pitchFamily="49" charset="0"/>
              </a:rPr>
              <a:t>&gt;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query);</a:t>
            </a:r>
          </a:p>
          <a:p>
            <a:r>
              <a:rPr lang="en-US" dirty="0">
                <a:solidFill>
                  <a:srgbClr val="DCDCDC"/>
                </a:solidFill>
                <a:highlight>
                  <a:srgbClr val="1E1E1E"/>
                </a:highlight>
                <a:latin typeface="Consolas" panose="020B0609020204030204" pitchFamily="49" charset="0"/>
              </a:rPr>
              <a:t>    T </a:t>
            </a:r>
            <a:r>
              <a:rPr lang="en-US" dirty="0" err="1">
                <a:solidFill>
                  <a:srgbClr val="DCDCDC"/>
                </a:solidFill>
                <a:highlight>
                  <a:srgbClr val="1E1E1E"/>
                </a:highlight>
                <a:latin typeface="Consolas" panose="020B0609020204030204" pitchFamily="49" charset="0"/>
              </a:rPr>
              <a:t>GetByID</a:t>
            </a:r>
            <a:r>
              <a:rPr lang="en-US" dirty="0">
                <a:solidFill>
                  <a:srgbClr val="DCDCDC"/>
                </a:solidFill>
                <a:highlight>
                  <a:srgbClr val="1E1E1E"/>
                </a:highlight>
                <a:latin typeface="Consolas" panose="020B0609020204030204" pitchFamily="49" charset="0"/>
              </a:rPr>
              <a:t>(</a:t>
            </a:r>
            <a:r>
              <a:rPr lang="en-US" dirty="0" err="1">
                <a:solidFill>
                  <a:srgbClr val="569CD6"/>
                </a:solidFill>
                <a:highlight>
                  <a:srgbClr val="1E1E1E"/>
                </a:highlight>
                <a:latin typeface="Consolas" panose="020B0609020204030204" pitchFamily="49" charset="0"/>
              </a:rPr>
              <a:t>int</a:t>
            </a:r>
            <a:r>
              <a:rPr lang="en-US" dirty="0">
                <a:solidFill>
                  <a:srgbClr val="DCDCDC"/>
                </a:solidFill>
                <a:highlight>
                  <a:srgbClr val="1E1E1E"/>
                </a:highlight>
                <a:latin typeface="Consolas" panose="020B0609020204030204" pitchFamily="49" charset="0"/>
              </a:rPr>
              <a:t> id);</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23476518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Mediator pattern</a:t>
            </a:r>
            <a:endParaRPr lang="en-US" dirty="0"/>
          </a:p>
        </p:txBody>
      </p:sp>
      <p:sp>
        <p:nvSpPr>
          <p:cNvPr id="6" name="TextBox 5"/>
          <p:cNvSpPr txBox="1"/>
          <p:nvPr/>
        </p:nvSpPr>
        <p:spPr>
          <a:xfrm>
            <a:off x="661594" y="2511911"/>
            <a:ext cx="10193399" cy="2308324"/>
          </a:xfrm>
          <a:prstGeom prst="rect">
            <a:avLst/>
          </a:prstGeom>
          <a:noFill/>
        </p:spPr>
        <p:txBody>
          <a:bodyPr wrap="square" rtlCol="0">
            <a:spAutoFit/>
          </a:bodyPr>
          <a:lstStyle/>
          <a:p>
            <a:r>
              <a:rPr lang="en-US" dirty="0" err="1" smtClean="0">
                <a:solidFill>
                  <a:srgbClr val="DCDCDC"/>
                </a:solidFill>
                <a:highlight>
                  <a:srgbClr val="1E1E1E"/>
                </a:highlight>
                <a:latin typeface="Consolas" panose="020B0609020204030204" pitchFamily="49" charset="0"/>
              </a:rPr>
              <a:t>mediator</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Subscribe</a:t>
            </a:r>
            <a:r>
              <a:rPr lang="en-US" dirty="0" smtClean="0">
                <a:solidFill>
                  <a:srgbClr val="B4B4B4"/>
                </a:solidFill>
                <a:highlight>
                  <a:srgbClr val="1E1E1E"/>
                </a:highlight>
                <a:latin typeface="Consolas" panose="020B0609020204030204" pitchFamily="49" charset="0"/>
              </a:rPr>
              <a:t>&lt;</a:t>
            </a:r>
            <a:r>
              <a:rPr lang="en-US" dirty="0" err="1" smtClean="0">
                <a:solidFill>
                  <a:srgbClr val="4EC9B0"/>
                </a:solidFill>
                <a:highlight>
                  <a:srgbClr val="1E1E1E"/>
                </a:highlight>
                <a:latin typeface="Consolas" panose="020B0609020204030204" pitchFamily="49" charset="0"/>
              </a:rPr>
              <a:t>ViewRequest</a:t>
            </a:r>
            <a:r>
              <a:rPr lang="en-US" dirty="0">
                <a:solidFill>
                  <a:srgbClr val="DCDCDC"/>
                </a:solidFill>
                <a:highlight>
                  <a:srgbClr val="1E1E1E"/>
                </a:highlight>
                <a:latin typeface="Consolas" panose="020B0609020204030204" pitchFamily="49" charset="0"/>
              </a:rPr>
              <a:t>, </a:t>
            </a:r>
            <a:r>
              <a:rPr lang="en-US" dirty="0" err="1">
                <a:solidFill>
                  <a:srgbClr val="4EC9B0"/>
                </a:solidFill>
                <a:highlight>
                  <a:srgbClr val="1E1E1E"/>
                </a:highlight>
                <a:latin typeface="Consolas" panose="020B0609020204030204" pitchFamily="49" charset="0"/>
              </a:rPr>
              <a:t>ViewModel</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(request </a:t>
            </a:r>
            <a:r>
              <a:rPr lang="en-US" dirty="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smtClean="0">
                <a:solidFill>
                  <a:srgbClr val="DCDCDC"/>
                </a:solidFill>
                <a:highlight>
                  <a:srgbClr val="1E1E1E"/>
                </a:highlight>
                <a:latin typeface="Consolas" panose="020B0609020204030204" pitchFamily="49" charset="0"/>
              </a:rPr>
              <a:t>{</a:t>
            </a:r>
            <a:endParaRPr lang="en-US" dirty="0">
              <a:solidFill>
                <a:srgbClr val="DCDCDC"/>
              </a:solidFill>
              <a:highlight>
                <a:srgbClr val="1E1E1E"/>
              </a:highlight>
              <a:latin typeface="Consolas" panose="020B0609020204030204" pitchFamily="49" charset="0"/>
            </a:endParaRPr>
          </a:p>
          <a:p>
            <a:r>
              <a:rPr lang="en-US" dirty="0" smtClean="0">
                <a:solidFill>
                  <a:srgbClr val="DCDCDC"/>
                </a:solidFill>
                <a:highlight>
                  <a:srgbClr val="1E1E1E"/>
                </a:highlight>
                <a:latin typeface="Consolas" panose="020B0609020204030204" pitchFamily="49" charset="0"/>
              </a:rPr>
              <a:t>    </a:t>
            </a:r>
            <a:r>
              <a:rPr lang="en-US" dirty="0" err="1" smtClean="0">
                <a:solidFill>
                  <a:srgbClr val="569CD6"/>
                </a:solidFill>
                <a:highlight>
                  <a:srgbClr val="1E1E1E"/>
                </a:highlight>
                <a:latin typeface="Consolas" panose="020B0609020204030204" pitchFamily="49" charset="0"/>
              </a:rPr>
              <a:t>var</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store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container</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Resolve</a:t>
            </a:r>
            <a:r>
              <a:rPr lang="en-US" dirty="0">
                <a:solidFill>
                  <a:srgbClr val="B4B4B4"/>
                </a:solidFill>
                <a:highlight>
                  <a:srgbClr val="1E1E1E"/>
                </a:highlight>
                <a:latin typeface="Consolas" panose="020B0609020204030204" pitchFamily="49" charset="0"/>
              </a:rPr>
              <a:t>&lt;</a:t>
            </a:r>
            <a:r>
              <a:rPr lang="en-US" dirty="0" err="1">
                <a:solidFill>
                  <a:srgbClr val="B8D7A3"/>
                </a:solidFill>
                <a:highlight>
                  <a:srgbClr val="1E1E1E"/>
                </a:highlight>
                <a:latin typeface="Consolas" panose="020B0609020204030204" pitchFamily="49" charset="0"/>
              </a:rPr>
              <a:t>IDocumentStore</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569CD6"/>
                </a:solidFill>
                <a:highlight>
                  <a:srgbClr val="1E1E1E"/>
                </a:highlight>
                <a:latin typeface="Consolas" panose="020B0609020204030204" pitchFamily="49" charset="0"/>
              </a:rPr>
              <a:t>var</a:t>
            </a:r>
            <a:r>
              <a:rPr lang="en-US" dirty="0">
                <a:solidFill>
                  <a:srgbClr val="DCDCDC"/>
                </a:solidFill>
                <a:highlight>
                  <a:srgbClr val="1E1E1E"/>
                </a:highlight>
                <a:latin typeface="Consolas" panose="020B0609020204030204" pitchFamily="49" charset="0"/>
              </a:rPr>
              <a:t> result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err="1">
                <a:solidFill>
                  <a:srgbClr val="4EC9B0"/>
                </a:solidFill>
                <a:highlight>
                  <a:srgbClr val="1E1E1E"/>
                </a:highlight>
                <a:latin typeface="Consolas" panose="020B0609020204030204" pitchFamily="49" charset="0"/>
              </a:rPr>
              <a:t>ViewModel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result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Sales</a:t>
            </a:r>
            <a:r>
              <a:rPr lang="en-US" dirty="0" err="1">
                <a:solidFill>
                  <a:srgbClr val="B4B4B4"/>
                </a:solidFill>
                <a:highlight>
                  <a:srgbClr val="1E1E1E"/>
                </a:highlight>
                <a:latin typeface="Consolas" panose="020B0609020204030204" pitchFamily="49" charset="0"/>
              </a:rPr>
              <a:t>.</a:t>
            </a:r>
            <a:r>
              <a:rPr lang="en-US" dirty="0" err="1">
                <a:solidFill>
                  <a:srgbClr val="4EC9B0"/>
                </a:solidFill>
                <a:highlight>
                  <a:srgbClr val="1E1E1E"/>
                </a:highlight>
                <a:latin typeface="Consolas" panose="020B0609020204030204" pitchFamily="49" charset="0"/>
              </a:rPr>
              <a:t>RequestHandler</a:t>
            </a:r>
            <a:r>
              <a:rPr lang="en-US" dirty="0">
                <a:solidFill>
                  <a:srgbClr val="DCDCDC"/>
                </a:solidFill>
                <a:highlight>
                  <a:srgbClr val="1E1E1E"/>
                </a:highlight>
                <a:latin typeface="Consolas" panose="020B0609020204030204" pitchFamily="49" charset="0"/>
              </a:rPr>
              <a:t>(store)</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Handle(request, result);</a:t>
            </a:r>
          </a:p>
          <a:p>
            <a:r>
              <a:rPr lang="en-US" dirty="0">
                <a:solidFill>
                  <a:srgbClr val="DCDCDC"/>
                </a:solidFill>
                <a:highlight>
                  <a:srgbClr val="1E1E1E"/>
                </a:highlight>
                <a:latin typeface="Consolas" panose="020B0609020204030204" pitchFamily="49" charset="0"/>
              </a:rPr>
              <a:t>    result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Shipping</a:t>
            </a:r>
            <a:r>
              <a:rPr lang="en-US" dirty="0" err="1">
                <a:solidFill>
                  <a:srgbClr val="B4B4B4"/>
                </a:solidFill>
                <a:highlight>
                  <a:srgbClr val="1E1E1E"/>
                </a:highlight>
                <a:latin typeface="Consolas" panose="020B0609020204030204" pitchFamily="49" charset="0"/>
              </a:rPr>
              <a:t>.</a:t>
            </a:r>
            <a:r>
              <a:rPr lang="en-US" dirty="0" err="1">
                <a:solidFill>
                  <a:srgbClr val="4EC9B0"/>
                </a:solidFill>
                <a:highlight>
                  <a:srgbClr val="1E1E1E"/>
                </a:highlight>
                <a:latin typeface="Consolas" panose="020B0609020204030204" pitchFamily="49" charset="0"/>
              </a:rPr>
              <a:t>RequestHandler</a:t>
            </a:r>
            <a:r>
              <a:rPr lang="en-US" dirty="0">
                <a:solidFill>
                  <a:srgbClr val="DCDCDC"/>
                </a:solidFill>
                <a:highlight>
                  <a:srgbClr val="1E1E1E"/>
                </a:highlight>
                <a:latin typeface="Consolas" panose="020B0609020204030204" pitchFamily="49" charset="0"/>
              </a:rPr>
              <a:t>(store)</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Handle(request, result);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return</a:t>
            </a:r>
            <a:r>
              <a:rPr lang="en-US" dirty="0">
                <a:solidFill>
                  <a:srgbClr val="DCDCDC"/>
                </a:solidFill>
                <a:highlight>
                  <a:srgbClr val="1E1E1E"/>
                </a:highlight>
                <a:latin typeface="Consolas" panose="020B0609020204030204" pitchFamily="49" charset="0"/>
              </a:rPr>
              <a:t> result</a:t>
            </a:r>
            <a:r>
              <a:rPr lang="en-US" dirty="0" smtClean="0">
                <a:solidFill>
                  <a:srgbClr val="DCDCDC"/>
                </a:solidFill>
                <a:highlight>
                  <a:srgbClr val="1E1E1E"/>
                </a:highlight>
                <a:latin typeface="Consolas" panose="020B0609020204030204" pitchFamily="49" charset="0"/>
              </a:rPr>
              <a:t>;</a:t>
            </a:r>
          </a:p>
          <a:p>
            <a:r>
              <a:rPr lang="en-US" dirty="0" smtClean="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40973469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 handler</a:t>
            </a:r>
            <a:endParaRPr lang="en-US" dirty="0"/>
          </a:p>
        </p:txBody>
      </p:sp>
      <p:sp>
        <p:nvSpPr>
          <p:cNvPr id="6" name="TextBox 5"/>
          <p:cNvSpPr txBox="1"/>
          <p:nvPr/>
        </p:nvSpPr>
        <p:spPr>
          <a:xfrm>
            <a:off x="661594" y="2511911"/>
            <a:ext cx="10193399" cy="2585323"/>
          </a:xfrm>
          <a:prstGeom prst="rect">
            <a:avLst/>
          </a:prstGeom>
          <a:noFill/>
        </p:spPr>
        <p:txBody>
          <a:bodyPr wrap="square" rtlCol="0">
            <a:spAutoFit/>
          </a:bodyPr>
          <a:lstStyle/>
          <a:p>
            <a:r>
              <a:rPr lang="en-US" dirty="0" smtClean="0">
                <a:solidFill>
                  <a:srgbClr val="569CD6"/>
                </a:solidFill>
                <a:highlight>
                  <a:srgbClr val="1E1E1E"/>
                </a:highlight>
                <a:latin typeface="Consolas" panose="020B0609020204030204" pitchFamily="49" charset="0"/>
              </a:rPr>
              <a:t>public</a:t>
            </a:r>
            <a:r>
              <a:rPr lang="en-US" dirty="0" smtClean="0">
                <a:solidFill>
                  <a:srgbClr val="DCDCDC"/>
                </a:solidFill>
                <a:highlight>
                  <a:srgbClr val="1E1E1E"/>
                </a:highlight>
                <a:latin typeface="Consolas" panose="020B0609020204030204" pitchFamily="49" charset="0"/>
              </a:rPr>
              <a:t> </a:t>
            </a:r>
            <a:r>
              <a:rPr lang="en-US" dirty="0" err="1" smtClean="0">
                <a:solidFill>
                  <a:srgbClr val="4EC9B0"/>
                </a:solidFill>
                <a:highlight>
                  <a:srgbClr val="1E1E1E"/>
                </a:highlight>
                <a:latin typeface="Consolas" panose="020B0609020204030204" pitchFamily="49" charset="0"/>
              </a:rPr>
              <a:t>ViewModel</a:t>
            </a:r>
            <a:r>
              <a:rPr lang="en-US" dirty="0" smtClean="0">
                <a:solidFill>
                  <a:srgbClr val="DCDCDC"/>
                </a:solidFill>
                <a:highlight>
                  <a:srgbClr val="1E1E1E"/>
                </a:highlight>
                <a:latin typeface="Consolas" panose="020B0609020204030204" pitchFamily="49" charset="0"/>
              </a:rPr>
              <a:t> Handle(</a:t>
            </a:r>
            <a:r>
              <a:rPr lang="en-US" dirty="0" err="1" smtClean="0">
                <a:solidFill>
                  <a:srgbClr val="4EC9B0"/>
                </a:solidFill>
                <a:highlight>
                  <a:srgbClr val="1E1E1E"/>
                </a:highlight>
                <a:latin typeface="Consolas" panose="020B0609020204030204" pitchFamily="49" charset="0"/>
              </a:rPr>
              <a:t>ViewRequest</a:t>
            </a:r>
            <a:r>
              <a:rPr lang="en-US" dirty="0" smtClean="0">
                <a:solidFill>
                  <a:srgbClr val="DCDCDC"/>
                </a:solidFill>
                <a:highlight>
                  <a:srgbClr val="1E1E1E"/>
                </a:highlight>
                <a:latin typeface="Consolas" panose="020B0609020204030204" pitchFamily="49" charset="0"/>
              </a:rPr>
              <a:t> request, </a:t>
            </a:r>
            <a:r>
              <a:rPr lang="en-US" dirty="0" err="1" smtClean="0">
                <a:solidFill>
                  <a:srgbClr val="4EC9B0"/>
                </a:solidFill>
                <a:highlight>
                  <a:srgbClr val="1E1E1E"/>
                </a:highlight>
                <a:latin typeface="Consolas" panose="020B0609020204030204" pitchFamily="49" charset="0"/>
              </a:rPr>
              <a:t>ViewModel</a:t>
            </a:r>
            <a:r>
              <a:rPr lang="en-US" dirty="0" smtClean="0">
                <a:solidFill>
                  <a:srgbClr val="DCDCDC"/>
                </a:solidFill>
                <a:highlight>
                  <a:srgbClr val="1E1E1E"/>
                </a:highlight>
                <a:latin typeface="Consolas" panose="020B0609020204030204" pitchFamily="49" charset="0"/>
              </a:rPr>
              <a:t> result)</a:t>
            </a:r>
          </a:p>
          <a:p>
            <a:r>
              <a:rPr lang="en-US" dirty="0" smtClean="0">
                <a:solidFill>
                  <a:srgbClr val="DCDCDC"/>
                </a:solidFill>
                <a:highlight>
                  <a:srgbClr val="1E1E1E"/>
                </a:highlight>
                <a:latin typeface="Consolas" panose="020B0609020204030204" pitchFamily="49" charset="0"/>
              </a:rPr>
              <a:t>{</a:t>
            </a:r>
            <a:endParaRPr lang="en-US" dirty="0">
              <a:solidFill>
                <a:srgbClr val="DCDCDC"/>
              </a:solidFill>
              <a:highlight>
                <a:srgbClr val="1E1E1E"/>
              </a:highlight>
              <a:latin typeface="Consolas" panose="020B0609020204030204" pitchFamily="49" charset="0"/>
            </a:endParaRPr>
          </a:p>
          <a:p>
            <a:r>
              <a:rPr lang="en-US" dirty="0" smtClean="0">
                <a:solidFill>
                  <a:srgbClr val="569CD6"/>
                </a:solidFill>
                <a:highlight>
                  <a:srgbClr val="1E1E1E"/>
                </a:highlight>
                <a:latin typeface="Consolas" panose="020B0609020204030204" pitchFamily="49" charset="0"/>
              </a:rPr>
              <a:t>    using</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a:t>
            </a:r>
            <a:r>
              <a:rPr lang="en-US" dirty="0" err="1">
                <a:solidFill>
                  <a:srgbClr val="569CD6"/>
                </a:solidFill>
                <a:highlight>
                  <a:srgbClr val="1E1E1E"/>
                </a:highlight>
                <a:latin typeface="Consolas" panose="020B0609020204030204" pitchFamily="49" charset="0"/>
              </a:rPr>
              <a:t>var</a:t>
            </a:r>
            <a:r>
              <a:rPr lang="en-US" dirty="0">
                <a:solidFill>
                  <a:srgbClr val="DCDCDC"/>
                </a:solidFill>
                <a:highlight>
                  <a:srgbClr val="1E1E1E"/>
                </a:highlight>
                <a:latin typeface="Consolas" panose="020B0609020204030204" pitchFamily="49" charset="0"/>
              </a:rPr>
              <a:t> session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OpenSession</a:t>
            </a:r>
            <a:r>
              <a:rPr lang="en-US" dirty="0">
                <a:solidFill>
                  <a:srgbClr val="DCDCDC"/>
                </a:solidFill>
                <a:highlight>
                  <a:srgbClr val="1E1E1E"/>
                </a:highlight>
                <a:latin typeface="Consolas" panose="020B0609020204030204" pitchFamily="49" charset="0"/>
              </a:rPr>
              <a:t>())</a:t>
            </a:r>
          </a:p>
          <a:p>
            <a:r>
              <a:rPr lang="en-US" dirty="0" smtClean="0">
                <a:solidFill>
                  <a:srgbClr val="DCDCDC"/>
                </a:solidFill>
                <a:highlight>
                  <a:srgbClr val="1E1E1E"/>
                </a:highlight>
                <a:latin typeface="Consolas" panose="020B0609020204030204" pitchFamily="49" charset="0"/>
              </a:rPr>
              <a:t>    {</a:t>
            </a:r>
            <a:endParaRPr lang="en-US" dirty="0">
              <a:solidFill>
                <a:srgbClr val="DCDCDC"/>
              </a:solidFill>
              <a:highlight>
                <a:srgbClr val="1E1E1E"/>
              </a:highlight>
              <a:latin typeface="Consolas" panose="020B0609020204030204" pitchFamily="49" charset="0"/>
            </a:endParaRPr>
          </a:p>
          <a:p>
            <a:r>
              <a:rPr lang="en-US" dirty="0" smtClean="0">
                <a:solidFill>
                  <a:srgbClr val="DCDCDC"/>
                </a:solidFill>
                <a:highlight>
                  <a:srgbClr val="1E1E1E"/>
                </a:highlight>
                <a:latin typeface="Consolas" panose="020B0609020204030204" pitchFamily="49" charset="0"/>
              </a:rPr>
              <a:t>	</a:t>
            </a:r>
            <a:r>
              <a:rPr lang="en-US" dirty="0" err="1" smtClean="0">
                <a:solidFill>
                  <a:srgbClr val="569CD6"/>
                </a:solidFill>
                <a:highlight>
                  <a:srgbClr val="1E1E1E"/>
                </a:highlight>
                <a:latin typeface="Consolas" panose="020B0609020204030204" pitchFamily="49" charset="0"/>
              </a:rPr>
              <a:t>var</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customer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session</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Load</a:t>
            </a:r>
            <a:r>
              <a:rPr lang="en-US" dirty="0">
                <a:solidFill>
                  <a:srgbClr val="B4B4B4"/>
                </a:solidFill>
                <a:highlight>
                  <a:srgbClr val="1E1E1E"/>
                </a:highlight>
                <a:latin typeface="Consolas" panose="020B0609020204030204" pitchFamily="49" charset="0"/>
              </a:rPr>
              <a:t>&lt;</a:t>
            </a:r>
            <a:r>
              <a:rPr lang="en-US" dirty="0" err="1">
                <a:solidFill>
                  <a:srgbClr val="DCDCDC"/>
                </a:solidFill>
                <a:highlight>
                  <a:srgbClr val="1E1E1E"/>
                </a:highlight>
                <a:latin typeface="Consolas" panose="020B0609020204030204" pitchFamily="49" charset="0"/>
              </a:rPr>
              <a:t>Sales</a:t>
            </a:r>
            <a:r>
              <a:rPr lang="en-US" dirty="0" err="1">
                <a:solidFill>
                  <a:srgbClr val="B4B4B4"/>
                </a:solidFill>
                <a:highlight>
                  <a:srgbClr val="1E1E1E"/>
                </a:highlight>
                <a:latin typeface="Consolas" panose="020B0609020204030204" pitchFamily="49" charset="0"/>
              </a:rPr>
              <a:t>.</a:t>
            </a:r>
            <a:r>
              <a:rPr lang="en-US" dirty="0" err="1">
                <a:solidFill>
                  <a:srgbClr val="4EC9B0"/>
                </a:solidFill>
                <a:highlight>
                  <a:srgbClr val="1E1E1E"/>
                </a:highlight>
                <a:latin typeface="Consolas" panose="020B0609020204030204" pitchFamily="49" charset="0"/>
              </a:rPr>
              <a:t>Customer</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request</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CustomerId</a:t>
            </a:r>
            <a:r>
              <a:rPr lang="en-US" dirty="0">
                <a:solidFill>
                  <a:srgbClr val="DCDCDC"/>
                </a:solidFill>
                <a:highlight>
                  <a:srgbClr val="1E1E1E"/>
                </a:highlight>
                <a:latin typeface="Consolas" panose="020B0609020204030204" pitchFamily="49" charset="0"/>
              </a:rPr>
              <a:t>);</a:t>
            </a:r>
          </a:p>
          <a:p>
            <a:r>
              <a:rPr lang="en-US" dirty="0" smtClean="0">
                <a:solidFill>
                  <a:srgbClr val="DCDCDC"/>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result</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Name</a:t>
            </a:r>
            <a:r>
              <a:rPr lang="en-US" dirty="0" smtClean="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customer</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Name</a:t>
            </a:r>
            <a:r>
              <a:rPr lang="en-US" dirty="0">
                <a:solidFill>
                  <a:srgbClr val="DCDCDC"/>
                </a:solidFill>
                <a:highlight>
                  <a:srgbClr val="1E1E1E"/>
                </a:highlight>
                <a:latin typeface="Consolas" panose="020B0609020204030204" pitchFamily="49" charset="0"/>
              </a:rPr>
              <a:t>;</a:t>
            </a:r>
          </a:p>
          <a:p>
            <a:r>
              <a:rPr lang="en-US" dirty="0" smtClean="0">
                <a:solidFill>
                  <a:srgbClr val="569CD6"/>
                </a:solidFill>
                <a:highlight>
                  <a:srgbClr val="1E1E1E"/>
                </a:highlight>
                <a:latin typeface="Consolas" panose="020B0609020204030204" pitchFamily="49" charset="0"/>
              </a:rPr>
              <a:t>	return</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result;</a:t>
            </a:r>
          </a:p>
          <a:p>
            <a:r>
              <a:rPr lang="en-US" dirty="0" smtClean="0">
                <a:solidFill>
                  <a:srgbClr val="DCDCDC"/>
                </a:solidFill>
                <a:highlight>
                  <a:srgbClr val="1E1E1E"/>
                </a:highlight>
                <a:latin typeface="Consolas" panose="020B0609020204030204" pitchFamily="49" charset="0"/>
              </a:rPr>
              <a:t>    }</a:t>
            </a:r>
            <a:endParaRPr lang="en-US" dirty="0">
              <a:solidFill>
                <a:srgbClr val="DCDCDC"/>
              </a:solidFill>
              <a:highlight>
                <a:srgbClr val="1E1E1E"/>
              </a:highlight>
              <a:latin typeface="Consolas" panose="020B0609020204030204" pitchFamily="49" charset="0"/>
            </a:endParaRPr>
          </a:p>
          <a:p>
            <a:r>
              <a:rPr lang="en-US"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9918255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Shipping handler</a:t>
            </a:r>
            <a:endParaRPr lang="en-US" dirty="0"/>
          </a:p>
        </p:txBody>
      </p:sp>
      <p:sp>
        <p:nvSpPr>
          <p:cNvPr id="6" name="TextBox 5"/>
          <p:cNvSpPr txBox="1"/>
          <p:nvPr/>
        </p:nvSpPr>
        <p:spPr>
          <a:xfrm>
            <a:off x="661594" y="2511911"/>
            <a:ext cx="10193399" cy="3970318"/>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err="1" smtClean="0">
                <a:solidFill>
                  <a:srgbClr val="4EC9B0"/>
                </a:solidFill>
                <a:highlight>
                  <a:srgbClr val="1E1E1E"/>
                </a:highlight>
                <a:latin typeface="Consolas" panose="020B0609020204030204" pitchFamily="49" charset="0"/>
              </a:rPr>
              <a:t>ViewModel</a:t>
            </a:r>
            <a:r>
              <a:rPr lang="en-US" dirty="0" smtClean="0">
                <a:solidFill>
                  <a:srgbClr val="DCDCDC"/>
                </a:solidFill>
                <a:highlight>
                  <a:srgbClr val="1E1E1E"/>
                </a:highlight>
                <a:latin typeface="Consolas" panose="020B0609020204030204" pitchFamily="49" charset="0"/>
              </a:rPr>
              <a:t> Handle(</a:t>
            </a:r>
            <a:r>
              <a:rPr lang="en-US" dirty="0" err="1" smtClean="0">
                <a:solidFill>
                  <a:srgbClr val="4EC9B0"/>
                </a:solidFill>
                <a:highlight>
                  <a:srgbClr val="1E1E1E"/>
                </a:highlight>
                <a:latin typeface="Consolas" panose="020B0609020204030204" pitchFamily="49" charset="0"/>
              </a:rPr>
              <a:t>ViewRequest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request, </a:t>
            </a:r>
            <a:r>
              <a:rPr lang="en-US" dirty="0" err="1" smtClean="0">
                <a:solidFill>
                  <a:srgbClr val="4EC9B0"/>
                </a:solidFill>
                <a:highlight>
                  <a:srgbClr val="1E1E1E"/>
                </a:highlight>
                <a:latin typeface="Consolas" panose="020B0609020204030204" pitchFamily="49" charset="0"/>
              </a:rPr>
              <a:t>ViewModel</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result)</a:t>
            </a:r>
          </a:p>
          <a:p>
            <a:r>
              <a:rPr lang="en-US" dirty="0" smtClean="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   </a:t>
            </a:r>
            <a:r>
              <a:rPr lang="en-US" dirty="0" smtClean="0">
                <a:solidFill>
                  <a:srgbClr val="569CD6"/>
                </a:solidFill>
                <a:highlight>
                  <a:srgbClr val="1E1E1E"/>
                </a:highlight>
                <a:latin typeface="Consolas" panose="020B0609020204030204" pitchFamily="49" charset="0"/>
              </a:rPr>
              <a:t>using</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a:t>
            </a:r>
            <a:r>
              <a:rPr lang="en-US" dirty="0" err="1">
                <a:solidFill>
                  <a:srgbClr val="569CD6"/>
                </a:solidFill>
                <a:highlight>
                  <a:srgbClr val="1E1E1E"/>
                </a:highlight>
                <a:latin typeface="Consolas" panose="020B0609020204030204" pitchFamily="49" charset="0"/>
              </a:rPr>
              <a:t>var</a:t>
            </a:r>
            <a:r>
              <a:rPr lang="en-US" dirty="0">
                <a:solidFill>
                  <a:srgbClr val="DCDCDC"/>
                </a:solidFill>
                <a:highlight>
                  <a:srgbClr val="1E1E1E"/>
                </a:highlight>
                <a:latin typeface="Consolas" panose="020B0609020204030204" pitchFamily="49" charset="0"/>
              </a:rPr>
              <a:t> session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OpenSession</a:t>
            </a:r>
            <a:r>
              <a:rPr lang="en-US" dirty="0">
                <a:solidFill>
                  <a:srgbClr val="DCDCDC"/>
                </a:solidFill>
                <a:highlight>
                  <a:srgbClr val="1E1E1E"/>
                </a:highlight>
                <a:latin typeface="Consolas" panose="020B0609020204030204" pitchFamily="49" charset="0"/>
              </a:rPr>
              <a:t>())</a:t>
            </a:r>
          </a:p>
          <a:p>
            <a:r>
              <a:rPr lang="en-US" dirty="0" smtClean="0">
                <a:solidFill>
                  <a:srgbClr val="DCDCDC"/>
                </a:solidFill>
                <a:highlight>
                  <a:srgbClr val="1E1E1E"/>
                </a:highlight>
                <a:latin typeface="Consolas" panose="020B0609020204030204" pitchFamily="49" charset="0"/>
              </a:rPr>
              <a:t>    {</a:t>
            </a:r>
            <a:endParaRPr lang="en-US" dirty="0">
              <a:solidFill>
                <a:srgbClr val="DCDCDC"/>
              </a:solidFill>
              <a:highlight>
                <a:srgbClr val="1E1E1E"/>
              </a:highlight>
              <a:latin typeface="Consolas" panose="020B0609020204030204" pitchFamily="49" charset="0"/>
            </a:endParaRPr>
          </a:p>
          <a:p>
            <a:r>
              <a:rPr lang="en-US" dirty="0">
                <a:solidFill>
                  <a:srgbClr val="569CD6"/>
                </a:solidFill>
                <a:highlight>
                  <a:srgbClr val="1E1E1E"/>
                </a:highlight>
                <a:latin typeface="Consolas" panose="020B0609020204030204" pitchFamily="49" charset="0"/>
              </a:rPr>
              <a:t>	</a:t>
            </a:r>
            <a:r>
              <a:rPr lang="en-US" dirty="0" err="1" smtClean="0">
                <a:solidFill>
                  <a:srgbClr val="569CD6"/>
                </a:solidFill>
                <a:highlight>
                  <a:srgbClr val="1E1E1E"/>
                </a:highlight>
                <a:latin typeface="Consolas" panose="020B0609020204030204" pitchFamily="49" charset="0"/>
              </a:rPr>
              <a:t>var</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customer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session</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Load</a:t>
            </a:r>
            <a:r>
              <a:rPr lang="en-US" dirty="0">
                <a:solidFill>
                  <a:srgbClr val="B4B4B4"/>
                </a:solidFill>
                <a:highlight>
                  <a:srgbClr val="1E1E1E"/>
                </a:highlight>
                <a:latin typeface="Consolas" panose="020B0609020204030204" pitchFamily="49" charset="0"/>
              </a:rPr>
              <a:t>&lt;</a:t>
            </a:r>
            <a:r>
              <a:rPr lang="en-US" dirty="0" err="1">
                <a:solidFill>
                  <a:srgbClr val="DCDCDC"/>
                </a:solidFill>
                <a:highlight>
                  <a:srgbClr val="1E1E1E"/>
                </a:highlight>
                <a:latin typeface="Consolas" panose="020B0609020204030204" pitchFamily="49" charset="0"/>
              </a:rPr>
              <a:t>Shipping</a:t>
            </a:r>
            <a:r>
              <a:rPr lang="en-US" dirty="0" err="1">
                <a:solidFill>
                  <a:srgbClr val="B4B4B4"/>
                </a:solidFill>
                <a:highlight>
                  <a:srgbClr val="1E1E1E"/>
                </a:highlight>
                <a:latin typeface="Consolas" panose="020B0609020204030204" pitchFamily="49" charset="0"/>
              </a:rPr>
              <a:t>.</a:t>
            </a:r>
            <a:r>
              <a:rPr lang="en-US" dirty="0" err="1">
                <a:solidFill>
                  <a:srgbClr val="4EC9B0"/>
                </a:solidFill>
                <a:highlight>
                  <a:srgbClr val="1E1E1E"/>
                </a:highlight>
                <a:latin typeface="Consolas" panose="020B0609020204030204" pitchFamily="49" charset="0"/>
              </a:rPr>
              <a:t>Customer</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request</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CustomerId</a:t>
            </a:r>
            <a:r>
              <a:rPr lang="en-US" dirty="0">
                <a:solidFill>
                  <a:srgbClr val="DCDCDC"/>
                </a:solidFill>
                <a:highlight>
                  <a:srgbClr val="1E1E1E"/>
                </a:highlight>
                <a:latin typeface="Consolas" panose="020B0609020204030204" pitchFamily="49" charset="0"/>
              </a:rPr>
              <a:t>);</a:t>
            </a:r>
          </a:p>
          <a:p>
            <a:r>
              <a:rPr lang="en-US" dirty="0">
                <a:solidFill>
                  <a:srgbClr val="569CD6"/>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result</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Address</a:t>
            </a:r>
            <a:r>
              <a:rPr lang="en-US" dirty="0" smtClean="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customer</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ShippingAddress</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Street</a:t>
            </a:r>
            <a:r>
              <a:rPr lang="en-US" dirty="0">
                <a:solidFill>
                  <a:srgbClr val="DCDCDC"/>
                </a:solidFill>
                <a:highlight>
                  <a:srgbClr val="1E1E1E"/>
                </a:highlight>
                <a:latin typeface="Consolas" panose="020B0609020204030204" pitchFamily="49" charset="0"/>
              </a:rPr>
              <a:t>;</a:t>
            </a:r>
          </a:p>
          <a:p>
            <a:r>
              <a:rPr lang="en-US" dirty="0">
                <a:solidFill>
                  <a:srgbClr val="569CD6"/>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result</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CityStateZip</a:t>
            </a:r>
            <a:r>
              <a:rPr lang="en-US" dirty="0" smtClean="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err="1">
                <a:solidFill>
                  <a:srgbClr val="569CD6"/>
                </a:solidFill>
                <a:highlight>
                  <a:srgbClr val="1E1E1E"/>
                </a:highlight>
                <a:latin typeface="Consolas" panose="020B0609020204030204" pitchFamily="49" charset="0"/>
              </a:rPr>
              <a:t>string</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Format</a:t>
            </a:r>
            <a:r>
              <a:rPr lang="en-US" dirty="0" smtClean="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	</a:t>
            </a:r>
            <a:r>
              <a:rPr lang="en-US" dirty="0" smtClean="0">
                <a:solidFill>
                  <a:srgbClr val="D69D85"/>
                </a:solidFill>
                <a:highlight>
                  <a:srgbClr val="1E1E1E"/>
                </a:highlight>
                <a:latin typeface="Consolas" panose="020B0609020204030204" pitchFamily="49" charset="0"/>
              </a:rPr>
              <a:t>"</a:t>
            </a:r>
            <a:r>
              <a:rPr lang="en-US" dirty="0" smtClean="0">
                <a:solidFill>
                  <a:srgbClr val="80FF80"/>
                </a:solidFill>
                <a:highlight>
                  <a:srgbClr val="1E1E1E"/>
                </a:highlight>
                <a:latin typeface="Consolas" panose="020B0609020204030204" pitchFamily="49" charset="0"/>
              </a:rPr>
              <a:t>{</a:t>
            </a:r>
            <a:r>
              <a:rPr lang="en-US" dirty="0">
                <a:solidFill>
                  <a:srgbClr val="80FF80"/>
                </a:solidFill>
                <a:highlight>
                  <a:srgbClr val="1E1E1E"/>
                </a:highlight>
                <a:latin typeface="Consolas" panose="020B0609020204030204" pitchFamily="49" charset="0"/>
              </a:rPr>
              <a:t>0}</a:t>
            </a:r>
            <a:r>
              <a:rPr lang="en-US" dirty="0">
                <a:solidFill>
                  <a:srgbClr val="D69D85"/>
                </a:solidFill>
                <a:highlight>
                  <a:srgbClr val="1E1E1E"/>
                </a:highlight>
                <a:latin typeface="Consolas" panose="020B0609020204030204" pitchFamily="49" charset="0"/>
              </a:rPr>
              <a:t>, </a:t>
            </a:r>
            <a:r>
              <a:rPr lang="en-US" dirty="0">
                <a:solidFill>
                  <a:srgbClr val="80FF80"/>
                </a:solidFill>
                <a:highlight>
                  <a:srgbClr val="1E1E1E"/>
                </a:highlight>
                <a:latin typeface="Consolas" panose="020B0609020204030204" pitchFamily="49" charset="0"/>
              </a:rPr>
              <a:t>{1}</a:t>
            </a:r>
            <a:r>
              <a:rPr lang="en-US" dirty="0">
                <a:solidFill>
                  <a:srgbClr val="D69D85"/>
                </a:solidFill>
                <a:highlight>
                  <a:srgbClr val="1E1E1E"/>
                </a:highlight>
                <a:latin typeface="Consolas" panose="020B0609020204030204" pitchFamily="49" charset="0"/>
              </a:rPr>
              <a:t> </a:t>
            </a:r>
            <a:r>
              <a:rPr lang="en-US" dirty="0">
                <a:solidFill>
                  <a:srgbClr val="80FF80"/>
                </a:solidFill>
                <a:highlight>
                  <a:srgbClr val="1E1E1E"/>
                </a:highlight>
                <a:latin typeface="Consolas" panose="020B0609020204030204" pitchFamily="49" charset="0"/>
              </a:rPr>
              <a:t>{2}</a:t>
            </a:r>
            <a:r>
              <a:rPr lang="en-US" dirty="0">
                <a:solidFill>
                  <a:srgbClr val="D69D85"/>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p>
          <a:p>
            <a:r>
              <a:rPr lang="en-US" dirty="0">
                <a:solidFill>
                  <a:srgbClr val="569CD6"/>
                </a:solidFill>
                <a:highlight>
                  <a:srgbClr val="1E1E1E"/>
                </a:highlight>
                <a:latin typeface="Consolas" panose="020B0609020204030204" pitchFamily="49" charset="0"/>
              </a:rPr>
              <a:t>	</a:t>
            </a:r>
            <a:r>
              <a:rPr lang="en-US" dirty="0" smtClean="0">
                <a:solidFill>
                  <a:srgbClr val="569CD6"/>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customer</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ShippingAddress</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City</a:t>
            </a:r>
            <a:r>
              <a:rPr lang="en-US" dirty="0">
                <a:solidFill>
                  <a:srgbClr val="DCDCDC"/>
                </a:solidFill>
                <a:highlight>
                  <a:srgbClr val="1E1E1E"/>
                </a:highlight>
                <a:latin typeface="Consolas" panose="020B0609020204030204" pitchFamily="49" charset="0"/>
              </a:rPr>
              <a:t>,</a:t>
            </a:r>
          </a:p>
          <a:p>
            <a:r>
              <a:rPr lang="en-US" dirty="0">
                <a:solidFill>
                  <a:srgbClr val="569CD6"/>
                </a:solidFill>
                <a:highlight>
                  <a:srgbClr val="1E1E1E"/>
                </a:highlight>
                <a:latin typeface="Consolas" panose="020B0609020204030204" pitchFamily="49" charset="0"/>
              </a:rPr>
              <a:t>	</a:t>
            </a:r>
            <a:r>
              <a:rPr lang="en-US" dirty="0" smtClean="0">
                <a:solidFill>
                  <a:srgbClr val="569CD6"/>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customer</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ShippingAddress</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State</a:t>
            </a:r>
            <a:r>
              <a:rPr lang="en-US" dirty="0">
                <a:solidFill>
                  <a:srgbClr val="DCDCDC"/>
                </a:solidFill>
                <a:highlight>
                  <a:srgbClr val="1E1E1E"/>
                </a:highlight>
                <a:latin typeface="Consolas" panose="020B0609020204030204" pitchFamily="49" charset="0"/>
              </a:rPr>
              <a:t>,</a:t>
            </a:r>
          </a:p>
          <a:p>
            <a:r>
              <a:rPr lang="en-US" dirty="0">
                <a:solidFill>
                  <a:srgbClr val="569CD6"/>
                </a:solidFill>
                <a:highlight>
                  <a:srgbClr val="1E1E1E"/>
                </a:highlight>
                <a:latin typeface="Consolas" panose="020B0609020204030204" pitchFamily="49" charset="0"/>
              </a:rPr>
              <a:t>	</a:t>
            </a:r>
            <a:r>
              <a:rPr lang="en-US" dirty="0" smtClean="0">
                <a:solidFill>
                  <a:srgbClr val="569CD6"/>
                </a:solidFill>
                <a:highlight>
                  <a:srgbClr val="1E1E1E"/>
                </a:highlight>
                <a:latin typeface="Consolas" panose="020B0609020204030204" pitchFamily="49" charset="0"/>
              </a:rPr>
              <a:t>	</a:t>
            </a:r>
            <a:r>
              <a:rPr lang="en-US" dirty="0" err="1" smtClean="0">
                <a:solidFill>
                  <a:srgbClr val="DCDCDC"/>
                </a:solidFill>
                <a:highlight>
                  <a:srgbClr val="1E1E1E"/>
                </a:highlight>
                <a:latin typeface="Consolas" panose="020B0609020204030204" pitchFamily="49" charset="0"/>
              </a:rPr>
              <a:t>customer</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ShippingAddress</a:t>
            </a:r>
            <a:r>
              <a:rPr lang="en-US" dirty="0" err="1" smtClean="0">
                <a:solidFill>
                  <a:srgbClr val="B4B4B4"/>
                </a:solidFill>
                <a:highlight>
                  <a:srgbClr val="1E1E1E"/>
                </a:highlight>
                <a:latin typeface="Consolas" panose="020B0609020204030204" pitchFamily="49" charset="0"/>
              </a:rPr>
              <a:t>.</a:t>
            </a:r>
            <a:r>
              <a:rPr lang="en-US" dirty="0" err="1" smtClean="0">
                <a:solidFill>
                  <a:srgbClr val="DCDCDC"/>
                </a:solidFill>
                <a:highlight>
                  <a:srgbClr val="1E1E1E"/>
                </a:highlight>
                <a:latin typeface="Consolas" panose="020B0609020204030204" pitchFamily="49" charset="0"/>
              </a:rPr>
              <a:t>Zip</a:t>
            </a:r>
            <a:r>
              <a:rPr lang="en-US" dirty="0">
                <a:solidFill>
                  <a:srgbClr val="DCDCDC"/>
                </a:solidFill>
                <a:highlight>
                  <a:srgbClr val="1E1E1E"/>
                </a:highlight>
                <a:latin typeface="Consolas" panose="020B0609020204030204" pitchFamily="49" charset="0"/>
              </a:rPr>
              <a:t>);</a:t>
            </a:r>
          </a:p>
          <a:p>
            <a:r>
              <a:rPr lang="en-US" dirty="0">
                <a:solidFill>
                  <a:srgbClr val="569CD6"/>
                </a:solidFill>
                <a:highlight>
                  <a:srgbClr val="1E1E1E"/>
                </a:highlight>
                <a:latin typeface="Consolas" panose="020B0609020204030204" pitchFamily="49" charset="0"/>
              </a:rPr>
              <a:t>	</a:t>
            </a:r>
            <a:r>
              <a:rPr lang="en-US" dirty="0" smtClean="0">
                <a:solidFill>
                  <a:srgbClr val="569CD6"/>
                </a:solidFill>
                <a:highlight>
                  <a:srgbClr val="1E1E1E"/>
                </a:highlight>
                <a:latin typeface="Consolas" panose="020B0609020204030204" pitchFamily="49" charset="0"/>
              </a:rPr>
              <a:t>return</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result;</a:t>
            </a:r>
          </a:p>
          <a:p>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   }</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2866213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p:txBody>
          <a:bodyPr/>
          <a:lstStyle/>
          <a:p>
            <a:r>
              <a:rPr lang="en-US" dirty="0" smtClean="0"/>
              <a:t>Feel the pain first</a:t>
            </a:r>
          </a:p>
          <a:p>
            <a:r>
              <a:rPr lang="en-US" dirty="0" smtClean="0"/>
              <a:t>Understand what you are abstracting</a:t>
            </a:r>
          </a:p>
          <a:p>
            <a:r>
              <a:rPr lang="en-US" dirty="0" smtClean="0"/>
              <a:t>The cure should cause less damage than the disease</a:t>
            </a:r>
          </a:p>
          <a:p>
            <a:r>
              <a:rPr lang="en-US" dirty="0" smtClean="0"/>
              <a:t>Limit your abstractions</a:t>
            </a:r>
          </a:p>
          <a:p>
            <a:endParaRPr lang="en-US" dirty="0"/>
          </a:p>
        </p:txBody>
      </p:sp>
    </p:spTree>
    <p:extLst>
      <p:ext uri="{BB962C8B-B14F-4D97-AF65-F5344CB8AC3E}">
        <p14:creationId xmlns:p14="http://schemas.microsoft.com/office/powerpoint/2010/main" val="41093804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983" y="305668"/>
            <a:ext cx="10146186" cy="1932649"/>
          </a:xfrm>
        </p:spPr>
        <p:txBody>
          <a:bodyPr>
            <a:normAutofit fontScale="90000"/>
          </a:bodyPr>
          <a:lstStyle/>
          <a:p>
            <a:r>
              <a:rPr lang="en-US" sz="5400" dirty="0" smtClean="0"/>
              <a:t/>
            </a:r>
            <a:br>
              <a:rPr lang="en-US" sz="5400" dirty="0" smtClean="0"/>
            </a:br>
            <a:r>
              <a:rPr lang="en-US" sz="5400" dirty="0" smtClean="0"/>
              <a:t>abstracting </a:t>
            </a:r>
            <a:r>
              <a:rPr lang="en-US" sz="5400" dirty="0" err="1" smtClean="0"/>
              <a:t>ravendb</a:t>
            </a:r>
            <a:r>
              <a:rPr lang="en-US" sz="5400" dirty="0"/>
              <a:t/>
            </a:r>
            <a:br>
              <a:rPr lang="en-US" sz="5400" dirty="0"/>
            </a:br>
            <a:r>
              <a:rPr lang="en-US" sz="4400" cap="none" dirty="0" smtClean="0"/>
              <a:t/>
            </a:r>
            <a:br>
              <a:rPr lang="en-US" sz="4400" cap="none" dirty="0" smtClean="0"/>
            </a:br>
            <a:endParaRPr lang="en-US" sz="5400" dirty="0"/>
          </a:p>
        </p:txBody>
      </p:sp>
      <p:sp>
        <p:nvSpPr>
          <p:cNvPr id="3" name="Text Placeholder 2"/>
          <p:cNvSpPr>
            <a:spLocks noGrp="1"/>
          </p:cNvSpPr>
          <p:nvPr>
            <p:ph type="body" sz="half" idx="2"/>
          </p:nvPr>
        </p:nvSpPr>
        <p:spPr>
          <a:xfrm>
            <a:off x="1018857" y="2288805"/>
            <a:ext cx="10144654" cy="4151264"/>
          </a:xfrm>
        </p:spPr>
        <p:txBody>
          <a:bodyPr>
            <a:normAutofit/>
          </a:bodyPr>
          <a:lstStyle/>
          <a:p>
            <a:r>
              <a:rPr lang="en-US" sz="2800" dirty="0">
                <a:hlinkClick r:id="rId2"/>
              </a:rPr>
              <a:t>https://</a:t>
            </a:r>
            <a:r>
              <a:rPr lang="en-US" sz="2800" dirty="0" smtClean="0">
                <a:hlinkClick r:id="rId2"/>
              </a:rPr>
              <a:t>github.com/kijanawoodard/RavenConf </a:t>
            </a:r>
            <a:r>
              <a:rPr lang="en-US" sz="2800" dirty="0" smtClean="0">
                <a:hlinkClick r:id="rId3"/>
              </a:rPr>
              <a:t>http://kijanawoodard.com</a:t>
            </a:r>
            <a:endParaRPr lang="en-US" sz="2800" dirty="0" smtClean="0"/>
          </a:p>
          <a:p>
            <a:endParaRPr lang="en-US" dirty="0"/>
          </a:p>
          <a:p>
            <a:r>
              <a:rPr lang="en-US" dirty="0" smtClean="0"/>
              <a:t>References</a:t>
            </a:r>
            <a:r>
              <a:rPr lang="en-US" dirty="0" smtClean="0"/>
              <a:t>:</a:t>
            </a:r>
            <a:endParaRPr lang="en-US" dirty="0" smtClean="0"/>
          </a:p>
          <a:p>
            <a:r>
              <a:rPr lang="en-US" dirty="0">
                <a:hlinkClick r:id="rId4"/>
              </a:rPr>
              <a:t>https://</a:t>
            </a:r>
            <a:r>
              <a:rPr lang="en-US" dirty="0" smtClean="0">
                <a:hlinkClick r:id="rId4"/>
              </a:rPr>
              <a:t>github.com/kijanawoodard/soa-etudes</a:t>
            </a:r>
            <a:endParaRPr lang="en-US" dirty="0" smtClean="0"/>
          </a:p>
          <a:p>
            <a:r>
              <a:rPr lang="en-US" dirty="0">
                <a:hlinkClick r:id="rId5"/>
              </a:rPr>
              <a:t>http://mattwarren.org/2012/07/12/fun-with-ravendb-documents-keys/</a:t>
            </a:r>
            <a:endParaRPr lang="en-US" dirty="0"/>
          </a:p>
          <a:p>
            <a:r>
              <a:rPr lang="en-US" dirty="0">
                <a:solidFill>
                  <a:srgbClr val="FFFF00"/>
                </a:solidFill>
                <a:hlinkClick r:id="rId6"/>
              </a:rPr>
              <a:t>http://</a:t>
            </a:r>
            <a:r>
              <a:rPr lang="en-US" dirty="0" smtClean="0">
                <a:solidFill>
                  <a:srgbClr val="FFFF00"/>
                </a:solidFill>
                <a:hlinkClick r:id="rId6"/>
              </a:rPr>
              <a:t>ravendb.net/docs/2.5/samples/raven-tests/createraventests</a:t>
            </a:r>
            <a:endParaRPr lang="en-US" dirty="0" smtClean="0">
              <a:solidFill>
                <a:srgbClr val="FFFF00"/>
              </a:solidFill>
            </a:endParaRPr>
          </a:p>
          <a:p>
            <a:r>
              <a:rPr lang="en-US" dirty="0">
                <a:solidFill>
                  <a:srgbClr val="FFFF00"/>
                </a:solidFill>
                <a:hlinkClick r:id="rId7"/>
              </a:rPr>
              <a:t>http://</a:t>
            </a:r>
            <a:r>
              <a:rPr lang="en-US" dirty="0" smtClean="0">
                <a:solidFill>
                  <a:srgbClr val="FFFF00"/>
                </a:solidFill>
                <a:hlinkClick r:id="rId7"/>
              </a:rPr>
              <a:t>www.infoq.com/presentations/8-lines-code-refactoring</a:t>
            </a:r>
            <a:endParaRPr lang="en-US" dirty="0" smtClean="0">
              <a:solidFill>
                <a:srgbClr val="FFFF00"/>
              </a:solidFill>
            </a:endParaRPr>
          </a:p>
          <a:p>
            <a:r>
              <a:rPr lang="en-US" dirty="0">
                <a:solidFill>
                  <a:srgbClr val="FFFF00"/>
                </a:solidFill>
                <a:hlinkClick r:id="rId8"/>
              </a:rPr>
              <a:t>http://</a:t>
            </a:r>
            <a:r>
              <a:rPr lang="en-US" dirty="0" smtClean="0">
                <a:solidFill>
                  <a:srgbClr val="FFFF00"/>
                </a:solidFill>
                <a:hlinkClick r:id="rId8"/>
              </a:rPr>
              <a:t>ayende.com/blog/154081/limit-your-abstractions-you-only-get-six-to-a-dozen-in-the-entire-app</a:t>
            </a:r>
            <a:endParaRPr lang="en-US" dirty="0" smtClean="0">
              <a:solidFill>
                <a:srgbClr val="FFFF00"/>
              </a:solidFill>
            </a:endParaRPr>
          </a:p>
          <a:p>
            <a:r>
              <a:rPr lang="en-US" dirty="0">
                <a:solidFill>
                  <a:srgbClr val="FFFF00"/>
                </a:solidFill>
                <a:hlinkClick r:id="rId9"/>
              </a:rPr>
              <a:t>http://</a:t>
            </a:r>
            <a:r>
              <a:rPr lang="en-US" dirty="0" smtClean="0">
                <a:solidFill>
                  <a:srgbClr val="FFFF00"/>
                </a:solidFill>
                <a:hlinkClick r:id="rId9"/>
              </a:rPr>
              <a:t>kijanawoodard.com/questioning-ioc-containers</a:t>
            </a:r>
            <a:endParaRPr lang="en-US" dirty="0" smtClean="0">
              <a:solidFill>
                <a:srgbClr val="FFFF00"/>
              </a:solidFill>
            </a:endParaRPr>
          </a:p>
          <a:p>
            <a:endParaRPr lang="en-US" dirty="0" smtClean="0">
              <a:solidFill>
                <a:srgbClr val="FFFF00"/>
              </a:solidFill>
            </a:endParaRPr>
          </a:p>
          <a:p>
            <a:endParaRPr lang="en-US" dirty="0" smtClean="0">
              <a:solidFill>
                <a:srgbClr val="FFFF00"/>
              </a:solidFill>
            </a:endParaRPr>
          </a:p>
          <a:p>
            <a:endParaRPr lang="en-US" dirty="0" smtClean="0"/>
          </a:p>
        </p:txBody>
      </p:sp>
    </p:spTree>
    <p:extLst>
      <p:ext uri="{BB962C8B-B14F-4D97-AF65-F5344CB8AC3E}">
        <p14:creationId xmlns:p14="http://schemas.microsoft.com/office/powerpoint/2010/main" val="3360505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want this?</a:t>
            </a:r>
            <a:endParaRPr lang="en-US" dirty="0"/>
          </a:p>
        </p:txBody>
      </p:sp>
      <p:sp>
        <p:nvSpPr>
          <p:cNvPr id="3" name="Content Placeholder 2"/>
          <p:cNvSpPr>
            <a:spLocks noGrp="1"/>
          </p:cNvSpPr>
          <p:nvPr>
            <p:ph idx="1"/>
          </p:nvPr>
        </p:nvSpPr>
        <p:spPr/>
        <p:txBody>
          <a:bodyPr/>
          <a:lstStyle/>
          <a:p>
            <a:r>
              <a:rPr lang="en-US" dirty="0" smtClean="0"/>
              <a:t>Decouple the Application Logic from the </a:t>
            </a:r>
            <a:r>
              <a:rPr lang="en-US" dirty="0" smtClean="0"/>
              <a:t>Data Access Logic</a:t>
            </a:r>
          </a:p>
          <a:p>
            <a:r>
              <a:rPr lang="en-US" dirty="0" smtClean="0"/>
              <a:t>Ability to </a:t>
            </a:r>
            <a:r>
              <a:rPr lang="en-US" dirty="0"/>
              <a:t>“swap out” </a:t>
            </a:r>
            <a:r>
              <a:rPr lang="en-US" dirty="0" smtClean="0"/>
              <a:t>persistence technology</a:t>
            </a:r>
          </a:p>
          <a:p>
            <a:r>
              <a:rPr lang="en-US" dirty="0" smtClean="0"/>
              <a:t>Testability</a:t>
            </a:r>
          </a:p>
          <a:p>
            <a:r>
              <a:rPr lang="en-US" dirty="0" smtClean="0"/>
              <a:t>Maintainability</a:t>
            </a:r>
            <a:endParaRPr lang="en-US" dirty="0"/>
          </a:p>
        </p:txBody>
      </p:sp>
    </p:spTree>
    <p:extLst>
      <p:ext uri="{BB962C8B-B14F-4D97-AF65-F5344CB8AC3E}">
        <p14:creationId xmlns:p14="http://schemas.microsoft.com/office/powerpoint/2010/main" val="4255904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want this?</a:t>
            </a:r>
            <a:endParaRPr lang="en-US" dirty="0"/>
          </a:p>
        </p:txBody>
      </p:sp>
      <p:sp>
        <p:nvSpPr>
          <p:cNvPr id="3" name="Content Placeholder 2"/>
          <p:cNvSpPr>
            <a:spLocks noGrp="1"/>
          </p:cNvSpPr>
          <p:nvPr>
            <p:ph idx="1"/>
          </p:nvPr>
        </p:nvSpPr>
        <p:spPr/>
        <p:txBody>
          <a:bodyPr/>
          <a:lstStyle/>
          <a:p>
            <a:r>
              <a:rPr lang="en-US" dirty="0" smtClean="0">
                <a:solidFill>
                  <a:srgbClr val="FFFF00"/>
                </a:solidFill>
              </a:rPr>
              <a:t>Decouple the Application Logic from the </a:t>
            </a:r>
            <a:r>
              <a:rPr lang="en-US" dirty="0" smtClean="0">
                <a:solidFill>
                  <a:srgbClr val="FFFF00"/>
                </a:solidFill>
              </a:rPr>
              <a:t>Data Access Logic</a:t>
            </a:r>
          </a:p>
          <a:p>
            <a:r>
              <a:rPr lang="en-US" dirty="0"/>
              <a:t>Ability to </a:t>
            </a:r>
            <a:r>
              <a:rPr lang="en-US" dirty="0"/>
              <a:t>“swap out” </a:t>
            </a:r>
            <a:r>
              <a:rPr lang="en-US" dirty="0" smtClean="0"/>
              <a:t>persistence technology</a:t>
            </a:r>
          </a:p>
          <a:p>
            <a:r>
              <a:rPr lang="en-US" dirty="0" smtClean="0"/>
              <a:t>Testability</a:t>
            </a:r>
          </a:p>
          <a:p>
            <a:r>
              <a:rPr lang="en-US" dirty="0" smtClean="0"/>
              <a:t>Maintainability</a:t>
            </a:r>
            <a:endParaRPr lang="en-US" dirty="0"/>
          </a:p>
        </p:txBody>
      </p:sp>
    </p:spTree>
    <p:extLst>
      <p:ext uri="{BB962C8B-B14F-4D97-AF65-F5344CB8AC3E}">
        <p14:creationId xmlns:p14="http://schemas.microsoft.com/office/powerpoint/2010/main" val="4261648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abstracting?</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2400" dirty="0">
                <a:solidFill>
                  <a:srgbClr val="569CD6"/>
                </a:solidFill>
                <a:highlight>
                  <a:srgbClr val="1E1E1E"/>
                </a:highlight>
                <a:latin typeface="Consolas" panose="020B0609020204030204" pitchFamily="49" charset="0"/>
              </a:rPr>
              <a:t>public</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interface</a:t>
            </a:r>
            <a:r>
              <a:rPr lang="en-US" sz="2400" dirty="0">
                <a:solidFill>
                  <a:srgbClr val="DCDCDC"/>
                </a:solidFill>
                <a:highlight>
                  <a:srgbClr val="1E1E1E"/>
                </a:highlight>
                <a:latin typeface="Consolas" panose="020B0609020204030204" pitchFamily="49" charset="0"/>
              </a:rPr>
              <a:t> </a:t>
            </a:r>
            <a:r>
              <a:rPr lang="en-US" sz="2400" dirty="0" err="1">
                <a:solidFill>
                  <a:srgbClr val="B8D7A3"/>
                </a:solidFill>
                <a:highlight>
                  <a:srgbClr val="1E1E1E"/>
                </a:highlight>
                <a:latin typeface="Consolas" panose="020B0609020204030204" pitchFamily="49" charset="0"/>
              </a:rPr>
              <a:t>IDocumentSession</a:t>
            </a:r>
            <a:r>
              <a:rPr lang="en-US" sz="2400" dirty="0">
                <a:solidFill>
                  <a:srgbClr val="DCDCDC"/>
                </a:solidFill>
                <a:highlight>
                  <a:srgbClr val="1E1E1E"/>
                </a:highlight>
                <a:latin typeface="Consolas" panose="020B0609020204030204" pitchFamily="49" charset="0"/>
              </a:rPr>
              <a:t> : </a:t>
            </a:r>
            <a:r>
              <a:rPr lang="en-US" sz="2400" dirty="0" err="1">
                <a:solidFill>
                  <a:srgbClr val="B8D7A3"/>
                </a:solidFill>
                <a:highlight>
                  <a:srgbClr val="1E1E1E"/>
                </a:highlight>
                <a:latin typeface="Consolas" panose="020B0609020204030204" pitchFamily="49" charset="0"/>
              </a:rPr>
              <a:t>IDisposable</a:t>
            </a:r>
            <a:endParaRPr lang="en-US" sz="2400" dirty="0">
              <a:solidFill>
                <a:srgbClr val="DCDCDC"/>
              </a:solidFill>
              <a:highlight>
                <a:srgbClr val="1E1E1E"/>
              </a:highlight>
              <a:latin typeface="Consolas" panose="020B0609020204030204" pitchFamily="49" charset="0"/>
            </a:endParaRPr>
          </a:p>
          <a:p>
            <a:pPr marL="0" indent="0">
              <a:buNone/>
            </a:pP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err="1">
                <a:solidFill>
                  <a:srgbClr val="B8D7A3"/>
                </a:solidFill>
                <a:highlight>
                  <a:srgbClr val="1E1E1E"/>
                </a:highlight>
                <a:latin typeface="Consolas" panose="020B0609020204030204" pitchFamily="49" charset="0"/>
              </a:rPr>
              <a:t>ISyncAdvancedSessionOperation</a:t>
            </a:r>
            <a:r>
              <a:rPr lang="en-US" sz="2400" dirty="0">
                <a:solidFill>
                  <a:srgbClr val="DCDCDC"/>
                </a:solidFill>
                <a:highlight>
                  <a:srgbClr val="1E1E1E"/>
                </a:highlight>
                <a:latin typeface="Consolas" panose="020B0609020204030204" pitchFamily="49" charset="0"/>
              </a:rPr>
              <a:t> Advanced { </a:t>
            </a:r>
            <a:r>
              <a:rPr lang="en-US" sz="2400" dirty="0">
                <a:solidFill>
                  <a:srgbClr val="569CD6"/>
                </a:solidFill>
                <a:highlight>
                  <a:srgbClr val="1E1E1E"/>
                </a:highlight>
                <a:latin typeface="Consolas" panose="020B0609020204030204" pitchFamily="49" charset="0"/>
              </a:rPr>
              <a:t>get</a:t>
            </a:r>
            <a:r>
              <a:rPr lang="en-US" sz="2400" dirty="0">
                <a:solidFill>
                  <a:srgbClr val="DCDCDC"/>
                </a:solidFill>
                <a:highlight>
                  <a:srgbClr val="1E1E1E"/>
                </a:highlight>
                <a:latin typeface="Consolas" panose="020B0609020204030204" pitchFamily="49" charset="0"/>
              </a:rPr>
              <a:t>; }</a:t>
            </a: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void</a:t>
            </a:r>
            <a:r>
              <a:rPr lang="en-US" sz="2400" dirty="0">
                <a:solidFill>
                  <a:srgbClr val="DCDCDC"/>
                </a:solidFill>
                <a:highlight>
                  <a:srgbClr val="1E1E1E"/>
                </a:highlight>
                <a:latin typeface="Consolas" panose="020B0609020204030204" pitchFamily="49" charset="0"/>
              </a:rPr>
              <a:t> Delete</a:t>
            </a:r>
            <a:r>
              <a:rPr lang="en-US" sz="2400" dirty="0">
                <a:solidFill>
                  <a:srgbClr val="B4B4B4"/>
                </a:solidFill>
                <a:highlight>
                  <a:srgbClr val="1E1E1E"/>
                </a:highlight>
                <a:latin typeface="Consolas" panose="020B0609020204030204" pitchFamily="49" charset="0"/>
              </a:rPr>
              <a:t>&lt;</a:t>
            </a:r>
            <a:r>
              <a:rPr lang="en-US" sz="2400" dirty="0">
                <a:solidFill>
                  <a:srgbClr val="DCDCDC"/>
                </a:solidFill>
                <a:highlight>
                  <a:srgbClr val="1E1E1E"/>
                </a:highlight>
                <a:latin typeface="Consolas" panose="020B0609020204030204" pitchFamily="49" charset="0"/>
              </a:rPr>
              <a:t>T</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(T entity</a:t>
            </a: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T Load</a:t>
            </a:r>
            <a:r>
              <a:rPr lang="en-US" sz="2400" dirty="0">
                <a:solidFill>
                  <a:srgbClr val="B4B4B4"/>
                </a:solidFill>
                <a:highlight>
                  <a:srgbClr val="1E1E1E"/>
                </a:highlight>
                <a:latin typeface="Consolas" panose="020B0609020204030204" pitchFamily="49" charset="0"/>
              </a:rPr>
              <a:t>&lt;</a:t>
            </a:r>
            <a:r>
              <a:rPr lang="en-US" sz="2400" dirty="0">
                <a:solidFill>
                  <a:srgbClr val="DCDCDC"/>
                </a:solidFill>
                <a:highlight>
                  <a:srgbClr val="1E1E1E"/>
                </a:highlight>
                <a:latin typeface="Consolas" panose="020B0609020204030204" pitchFamily="49" charset="0"/>
              </a:rPr>
              <a:t>T</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a:t>
            </a:r>
            <a:r>
              <a:rPr lang="en-US" sz="2400" dirty="0">
                <a:solidFill>
                  <a:srgbClr val="569CD6"/>
                </a:solidFill>
                <a:highlight>
                  <a:srgbClr val="1E1E1E"/>
                </a:highlight>
                <a:latin typeface="Consolas" panose="020B0609020204030204" pitchFamily="49" charset="0"/>
              </a:rPr>
              <a:t>string</a:t>
            </a:r>
            <a:r>
              <a:rPr lang="en-US" sz="2400" dirty="0">
                <a:solidFill>
                  <a:srgbClr val="DCDCDC"/>
                </a:solidFill>
                <a:highlight>
                  <a:srgbClr val="1E1E1E"/>
                </a:highlight>
                <a:latin typeface="Consolas" panose="020B0609020204030204" pitchFamily="49" charset="0"/>
              </a:rPr>
              <a:t> id);</a:t>
            </a:r>
          </a:p>
          <a:p>
            <a:pPr marL="0" indent="0">
              <a:buNone/>
            </a:pPr>
            <a:r>
              <a:rPr lang="en-US" sz="2400" dirty="0">
                <a:solidFill>
                  <a:srgbClr val="DCDCDC"/>
                </a:solidFill>
                <a:highlight>
                  <a:srgbClr val="1E1E1E"/>
                </a:highlight>
                <a:latin typeface="Consolas" panose="020B0609020204030204" pitchFamily="49" charset="0"/>
              </a:rPr>
              <a:t>    T[] Load</a:t>
            </a:r>
            <a:r>
              <a:rPr lang="en-US" sz="2400" dirty="0">
                <a:solidFill>
                  <a:srgbClr val="B4B4B4"/>
                </a:solidFill>
                <a:highlight>
                  <a:srgbClr val="1E1E1E"/>
                </a:highlight>
                <a:latin typeface="Consolas" panose="020B0609020204030204" pitchFamily="49" charset="0"/>
              </a:rPr>
              <a:t>&lt;</a:t>
            </a:r>
            <a:r>
              <a:rPr lang="en-US" sz="2400" dirty="0">
                <a:solidFill>
                  <a:srgbClr val="DCDCDC"/>
                </a:solidFill>
                <a:highlight>
                  <a:srgbClr val="1E1E1E"/>
                </a:highlight>
                <a:latin typeface="Consolas" panose="020B0609020204030204" pitchFamily="49" charset="0"/>
              </a:rPr>
              <a:t>T</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a:t>
            </a:r>
            <a:r>
              <a:rPr lang="en-US" sz="2400" dirty="0" err="1">
                <a:solidFill>
                  <a:srgbClr val="569CD6"/>
                </a:solidFill>
                <a:highlight>
                  <a:srgbClr val="1E1E1E"/>
                </a:highlight>
                <a:latin typeface="Consolas" panose="020B0609020204030204" pitchFamily="49" charset="0"/>
              </a:rPr>
              <a:t>params</a:t>
            </a: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string</a:t>
            </a:r>
            <a:r>
              <a:rPr lang="en-US" sz="2400" dirty="0">
                <a:solidFill>
                  <a:srgbClr val="DCDCDC"/>
                </a:solidFill>
                <a:highlight>
                  <a:srgbClr val="1E1E1E"/>
                </a:highlight>
                <a:latin typeface="Consolas" panose="020B0609020204030204" pitchFamily="49" charset="0"/>
              </a:rPr>
              <a:t>[] ids</a:t>
            </a: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err="1">
                <a:solidFill>
                  <a:srgbClr val="B8D7A3"/>
                </a:solidFill>
                <a:highlight>
                  <a:srgbClr val="1E1E1E"/>
                </a:highlight>
                <a:latin typeface="Consolas" panose="020B0609020204030204" pitchFamily="49" charset="0"/>
              </a:rPr>
              <a:t>IRavenQueryable</a:t>
            </a:r>
            <a:r>
              <a:rPr lang="en-US" sz="2400" dirty="0">
                <a:solidFill>
                  <a:srgbClr val="B4B4B4"/>
                </a:solidFill>
                <a:highlight>
                  <a:srgbClr val="1E1E1E"/>
                </a:highlight>
                <a:latin typeface="Consolas" panose="020B0609020204030204" pitchFamily="49" charset="0"/>
              </a:rPr>
              <a:t>&lt;</a:t>
            </a:r>
            <a:r>
              <a:rPr lang="en-US" sz="2400" dirty="0">
                <a:solidFill>
                  <a:srgbClr val="DCDCDC"/>
                </a:solidFill>
                <a:highlight>
                  <a:srgbClr val="1E1E1E"/>
                </a:highlight>
                <a:latin typeface="Consolas" panose="020B0609020204030204" pitchFamily="49" charset="0"/>
              </a:rPr>
              <a:t>T</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Query</a:t>
            </a:r>
            <a:r>
              <a:rPr lang="en-US" sz="2400" dirty="0">
                <a:solidFill>
                  <a:srgbClr val="B4B4B4"/>
                </a:solidFill>
                <a:highlight>
                  <a:srgbClr val="1E1E1E"/>
                </a:highlight>
                <a:latin typeface="Consolas" panose="020B0609020204030204" pitchFamily="49" charset="0"/>
              </a:rPr>
              <a:t>&lt;</a:t>
            </a:r>
            <a:r>
              <a:rPr lang="en-US" sz="2400" dirty="0">
                <a:solidFill>
                  <a:srgbClr val="DCDCDC"/>
                </a:solidFill>
                <a:highlight>
                  <a:srgbClr val="1E1E1E"/>
                </a:highlight>
                <a:latin typeface="Consolas" panose="020B0609020204030204" pitchFamily="49" charset="0"/>
              </a:rPr>
              <a:t>T</a:t>
            </a:r>
            <a:r>
              <a:rPr lang="en-US" sz="2400" dirty="0" smtClean="0">
                <a:solidFill>
                  <a:srgbClr val="B4B4B4"/>
                </a:solidFill>
                <a:highlight>
                  <a:srgbClr val="1E1E1E"/>
                </a:highlight>
                <a:latin typeface="Consolas" panose="020B0609020204030204" pitchFamily="49" charset="0"/>
              </a:rPr>
              <a:t>&gt;</a:t>
            </a: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err="1">
                <a:solidFill>
                  <a:srgbClr val="B8D7A3"/>
                </a:solidFill>
                <a:highlight>
                  <a:srgbClr val="1E1E1E"/>
                </a:highlight>
                <a:latin typeface="Consolas" panose="020B0609020204030204" pitchFamily="49" charset="0"/>
              </a:rPr>
              <a:t>ILoaderWithInclude</a:t>
            </a:r>
            <a:r>
              <a:rPr lang="en-US" sz="2400" dirty="0">
                <a:solidFill>
                  <a:srgbClr val="B4B4B4"/>
                </a:solidFill>
                <a:highlight>
                  <a:srgbClr val="1E1E1E"/>
                </a:highlight>
                <a:latin typeface="Consolas" panose="020B0609020204030204" pitchFamily="49" charset="0"/>
              </a:rPr>
              <a:t>&lt;</a:t>
            </a:r>
            <a:r>
              <a:rPr lang="en-US" sz="2400" dirty="0">
                <a:solidFill>
                  <a:srgbClr val="DCDCDC"/>
                </a:solidFill>
                <a:highlight>
                  <a:srgbClr val="1E1E1E"/>
                </a:highlight>
                <a:latin typeface="Consolas" panose="020B0609020204030204" pitchFamily="49" charset="0"/>
              </a:rPr>
              <a:t>T</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 Include</a:t>
            </a:r>
            <a:r>
              <a:rPr lang="en-US" sz="2400" dirty="0">
                <a:solidFill>
                  <a:srgbClr val="B4B4B4"/>
                </a:solidFill>
                <a:highlight>
                  <a:srgbClr val="1E1E1E"/>
                </a:highlight>
                <a:latin typeface="Consolas" panose="020B0609020204030204" pitchFamily="49" charset="0"/>
              </a:rPr>
              <a:t>&lt;</a:t>
            </a:r>
            <a:r>
              <a:rPr lang="en-US" sz="2400" dirty="0">
                <a:solidFill>
                  <a:srgbClr val="DCDCDC"/>
                </a:solidFill>
                <a:highlight>
                  <a:srgbClr val="1E1E1E"/>
                </a:highlight>
                <a:latin typeface="Consolas" panose="020B0609020204030204" pitchFamily="49" charset="0"/>
              </a:rPr>
              <a:t>T</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a:t>
            </a:r>
            <a:r>
              <a:rPr lang="en-US" sz="2400" dirty="0">
                <a:solidFill>
                  <a:srgbClr val="4EC9B0"/>
                </a:solidFill>
                <a:highlight>
                  <a:srgbClr val="1E1E1E"/>
                </a:highlight>
                <a:latin typeface="Consolas" panose="020B0609020204030204" pitchFamily="49" charset="0"/>
              </a:rPr>
              <a:t>Expression</a:t>
            </a:r>
            <a:r>
              <a:rPr lang="en-US" sz="2400" dirty="0">
                <a:solidFill>
                  <a:srgbClr val="B4B4B4"/>
                </a:solidFill>
                <a:highlight>
                  <a:srgbClr val="1E1E1E"/>
                </a:highlight>
                <a:latin typeface="Consolas" panose="020B0609020204030204" pitchFamily="49" charset="0"/>
              </a:rPr>
              <a:t>&lt;</a:t>
            </a:r>
            <a:r>
              <a:rPr lang="en-US" sz="2400" dirty="0" err="1">
                <a:solidFill>
                  <a:srgbClr val="4EC9B0"/>
                </a:solidFill>
                <a:highlight>
                  <a:srgbClr val="1E1E1E"/>
                </a:highlight>
                <a:latin typeface="Consolas" panose="020B0609020204030204" pitchFamily="49" charset="0"/>
              </a:rPr>
              <a:t>Func</a:t>
            </a:r>
            <a:r>
              <a:rPr lang="en-US" sz="2400" dirty="0">
                <a:solidFill>
                  <a:srgbClr val="B4B4B4"/>
                </a:solidFill>
                <a:highlight>
                  <a:srgbClr val="1E1E1E"/>
                </a:highlight>
                <a:latin typeface="Consolas" panose="020B0609020204030204" pitchFamily="49" charset="0"/>
              </a:rPr>
              <a:t>&lt;</a:t>
            </a:r>
            <a:r>
              <a:rPr lang="en-US" sz="2400" dirty="0">
                <a:solidFill>
                  <a:srgbClr val="DCDCDC"/>
                </a:solidFill>
                <a:highlight>
                  <a:srgbClr val="1E1E1E"/>
                </a:highlight>
                <a:latin typeface="Consolas" panose="020B0609020204030204" pitchFamily="49" charset="0"/>
              </a:rPr>
              <a:t>T, </a:t>
            </a:r>
            <a:r>
              <a:rPr lang="en-US" sz="2400" dirty="0">
                <a:solidFill>
                  <a:srgbClr val="569CD6"/>
                </a:solidFill>
                <a:highlight>
                  <a:srgbClr val="1E1E1E"/>
                </a:highlight>
                <a:latin typeface="Consolas" panose="020B0609020204030204" pitchFamily="49" charset="0"/>
              </a:rPr>
              <a:t>object</a:t>
            </a:r>
            <a:r>
              <a:rPr lang="en-US" sz="2400" dirty="0">
                <a:solidFill>
                  <a:srgbClr val="B4B4B4"/>
                </a:solidFill>
                <a:highlight>
                  <a:srgbClr val="1E1E1E"/>
                </a:highlight>
                <a:latin typeface="Consolas" panose="020B0609020204030204" pitchFamily="49" charset="0"/>
              </a:rPr>
              <a:t>&gt;&gt;</a:t>
            </a:r>
            <a:r>
              <a:rPr lang="en-US" sz="2400" dirty="0">
                <a:solidFill>
                  <a:srgbClr val="DCDCDC"/>
                </a:solidFill>
                <a:highlight>
                  <a:srgbClr val="1E1E1E"/>
                </a:highlight>
                <a:latin typeface="Consolas" panose="020B0609020204030204" pitchFamily="49" charset="0"/>
              </a:rPr>
              <a:t> path</a:t>
            </a: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TResult</a:t>
            </a:r>
            <a:r>
              <a:rPr lang="en-US" sz="2400" dirty="0">
                <a:solidFill>
                  <a:srgbClr val="DCDCDC"/>
                </a:solidFill>
                <a:highlight>
                  <a:srgbClr val="1E1E1E"/>
                </a:highlight>
                <a:latin typeface="Consolas" panose="020B0609020204030204" pitchFamily="49" charset="0"/>
              </a:rPr>
              <a:t> Load</a:t>
            </a:r>
            <a:r>
              <a:rPr lang="en-US" sz="2400" dirty="0">
                <a:solidFill>
                  <a:srgbClr val="B4B4B4"/>
                </a:solidFill>
                <a:highlight>
                  <a:srgbClr val="1E1E1E"/>
                </a:highlight>
                <a:latin typeface="Consolas" panose="020B0609020204030204" pitchFamily="49" charset="0"/>
              </a:rPr>
              <a:t>&lt;</a:t>
            </a:r>
            <a:r>
              <a:rPr lang="en-US" sz="2400" dirty="0" err="1">
                <a:solidFill>
                  <a:srgbClr val="DCDCDC"/>
                </a:solidFill>
                <a:highlight>
                  <a:srgbClr val="1E1E1E"/>
                </a:highlight>
                <a:latin typeface="Consolas" panose="020B0609020204030204" pitchFamily="49" charset="0"/>
              </a:rPr>
              <a:t>TTransformer</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TResult</a:t>
            </a:r>
            <a:r>
              <a:rPr lang="en-US" sz="2400" dirty="0">
                <a:solidFill>
                  <a:srgbClr val="B4B4B4"/>
                </a:solidFill>
                <a:highlight>
                  <a:srgbClr val="1E1E1E"/>
                </a:highlight>
                <a:latin typeface="Consolas" panose="020B0609020204030204" pitchFamily="49" charset="0"/>
              </a:rPr>
              <a:t>&gt;</a:t>
            </a:r>
            <a:r>
              <a:rPr lang="en-US" sz="2400" dirty="0">
                <a:solidFill>
                  <a:srgbClr val="DCDCDC"/>
                </a:solidFill>
                <a:highlight>
                  <a:srgbClr val="1E1E1E"/>
                </a:highlight>
                <a:latin typeface="Consolas" panose="020B0609020204030204" pitchFamily="49" charset="0"/>
              </a:rPr>
              <a:t>(</a:t>
            </a:r>
            <a:r>
              <a:rPr lang="en-US" sz="2400" dirty="0">
                <a:solidFill>
                  <a:srgbClr val="569CD6"/>
                </a:solidFill>
                <a:highlight>
                  <a:srgbClr val="1E1E1E"/>
                </a:highlight>
                <a:latin typeface="Consolas" panose="020B0609020204030204" pitchFamily="49" charset="0"/>
              </a:rPr>
              <a:t>string</a:t>
            </a:r>
            <a:r>
              <a:rPr lang="en-US" sz="2400" dirty="0">
                <a:solidFill>
                  <a:srgbClr val="DCDCDC"/>
                </a:solidFill>
                <a:highlight>
                  <a:srgbClr val="1E1E1E"/>
                </a:highlight>
                <a:latin typeface="Consolas" panose="020B0609020204030204" pitchFamily="49" charset="0"/>
              </a:rPr>
              <a:t> id</a:t>
            </a: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void</a:t>
            </a:r>
            <a:r>
              <a:rPr lang="en-US" sz="2400" dirty="0">
                <a:solidFill>
                  <a:srgbClr val="DCDCDC"/>
                </a:solidFill>
                <a:highlight>
                  <a:srgbClr val="1E1E1E"/>
                </a:highlight>
                <a:latin typeface="Consolas" panose="020B0609020204030204" pitchFamily="49" charset="0"/>
              </a:rPr>
              <a:t> </a:t>
            </a:r>
            <a:r>
              <a:rPr lang="en-US" sz="2400" dirty="0" err="1">
                <a:solidFill>
                  <a:srgbClr val="DCDCDC"/>
                </a:solidFill>
                <a:highlight>
                  <a:srgbClr val="1E1E1E"/>
                </a:highlight>
                <a:latin typeface="Consolas" panose="020B0609020204030204" pitchFamily="49" charset="0"/>
              </a:rPr>
              <a:t>SaveChanges</a:t>
            </a:r>
            <a:r>
              <a:rPr lang="en-US" sz="2400" dirty="0" smtClean="0">
                <a:solidFill>
                  <a:srgbClr val="DCDCDC"/>
                </a:solidFill>
                <a:highlight>
                  <a:srgbClr val="1E1E1E"/>
                </a:highlight>
                <a:latin typeface="Consolas" panose="020B0609020204030204" pitchFamily="49" charset="0"/>
              </a:rPr>
              <a:t>();</a:t>
            </a:r>
            <a:endParaRPr lang="en-US" sz="2400" dirty="0">
              <a:solidFill>
                <a:srgbClr val="DCDCDC"/>
              </a:solidFill>
              <a:highlight>
                <a:srgbClr val="1E1E1E"/>
              </a:highlight>
              <a:latin typeface="Consolas" panose="020B0609020204030204" pitchFamily="49" charset="0"/>
            </a:endParaRP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void</a:t>
            </a:r>
            <a:r>
              <a:rPr lang="en-US" sz="2400" dirty="0">
                <a:solidFill>
                  <a:srgbClr val="DCDCDC"/>
                </a:solidFill>
                <a:highlight>
                  <a:srgbClr val="1E1E1E"/>
                </a:highlight>
                <a:latin typeface="Consolas" panose="020B0609020204030204" pitchFamily="49" charset="0"/>
              </a:rPr>
              <a:t> Store(</a:t>
            </a:r>
            <a:r>
              <a:rPr lang="en-US" sz="2400" dirty="0">
                <a:solidFill>
                  <a:srgbClr val="569CD6"/>
                </a:solidFill>
                <a:highlight>
                  <a:srgbClr val="1E1E1E"/>
                </a:highlight>
                <a:latin typeface="Consolas" panose="020B0609020204030204" pitchFamily="49" charset="0"/>
              </a:rPr>
              <a:t>dynamic</a:t>
            </a:r>
            <a:r>
              <a:rPr lang="en-US" sz="2400" dirty="0">
                <a:solidFill>
                  <a:srgbClr val="DCDCDC"/>
                </a:solidFill>
                <a:highlight>
                  <a:srgbClr val="1E1E1E"/>
                </a:highlight>
                <a:latin typeface="Consolas" panose="020B0609020204030204" pitchFamily="49" charset="0"/>
              </a:rPr>
              <a:t> entity);</a:t>
            </a:r>
          </a:p>
          <a:p>
            <a:pPr marL="0" indent="0">
              <a:buNone/>
            </a:pPr>
            <a:r>
              <a:rPr lang="en-US" sz="2400" dirty="0">
                <a:solidFill>
                  <a:srgbClr val="DCDCDC"/>
                </a:solidFill>
                <a:highlight>
                  <a:srgbClr val="1E1E1E"/>
                </a:highlight>
                <a:latin typeface="Consolas" panose="020B0609020204030204" pitchFamily="49" charset="0"/>
              </a:rPr>
              <a:t>    </a:t>
            </a:r>
            <a:r>
              <a:rPr lang="en-US" sz="2400" dirty="0">
                <a:solidFill>
                  <a:srgbClr val="569CD6"/>
                </a:solidFill>
                <a:highlight>
                  <a:srgbClr val="1E1E1E"/>
                </a:highlight>
                <a:latin typeface="Consolas" panose="020B0609020204030204" pitchFamily="49" charset="0"/>
              </a:rPr>
              <a:t>void</a:t>
            </a:r>
            <a:r>
              <a:rPr lang="en-US" sz="2400" dirty="0">
                <a:solidFill>
                  <a:srgbClr val="DCDCDC"/>
                </a:solidFill>
                <a:highlight>
                  <a:srgbClr val="1E1E1E"/>
                </a:highlight>
                <a:latin typeface="Consolas" panose="020B0609020204030204" pitchFamily="49" charset="0"/>
              </a:rPr>
              <a:t> Store(</a:t>
            </a:r>
            <a:r>
              <a:rPr lang="en-US" sz="2400" dirty="0">
                <a:solidFill>
                  <a:srgbClr val="569CD6"/>
                </a:solidFill>
                <a:highlight>
                  <a:srgbClr val="1E1E1E"/>
                </a:highlight>
                <a:latin typeface="Consolas" panose="020B0609020204030204" pitchFamily="49" charset="0"/>
              </a:rPr>
              <a:t>dynamic</a:t>
            </a:r>
            <a:r>
              <a:rPr lang="en-US" sz="2400" dirty="0">
                <a:solidFill>
                  <a:srgbClr val="DCDCDC"/>
                </a:solidFill>
                <a:highlight>
                  <a:srgbClr val="1E1E1E"/>
                </a:highlight>
                <a:latin typeface="Consolas" panose="020B0609020204030204" pitchFamily="49" charset="0"/>
              </a:rPr>
              <a:t> entity, </a:t>
            </a:r>
            <a:r>
              <a:rPr lang="en-US" sz="2400" dirty="0">
                <a:solidFill>
                  <a:srgbClr val="569CD6"/>
                </a:solidFill>
                <a:highlight>
                  <a:srgbClr val="1E1E1E"/>
                </a:highlight>
                <a:latin typeface="Consolas" panose="020B0609020204030204" pitchFamily="49" charset="0"/>
              </a:rPr>
              <a:t>string</a:t>
            </a:r>
            <a:r>
              <a:rPr lang="en-US" sz="2400" dirty="0">
                <a:solidFill>
                  <a:srgbClr val="DCDCDC"/>
                </a:solidFill>
                <a:highlight>
                  <a:srgbClr val="1E1E1E"/>
                </a:highlight>
                <a:latin typeface="Consolas" panose="020B0609020204030204" pitchFamily="49" charset="0"/>
              </a:rPr>
              <a:t> id);</a:t>
            </a:r>
          </a:p>
          <a:p>
            <a:pPr marL="0" indent="0">
              <a:buNone/>
            </a:pPr>
            <a:r>
              <a:rPr lang="en-US" sz="2400" dirty="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3701224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repository pattern</a:t>
            </a:r>
            <a:endParaRPr lang="en-US" dirty="0"/>
          </a:p>
        </p:txBody>
      </p:sp>
      <p:sp>
        <p:nvSpPr>
          <p:cNvPr id="6" name="TextBox 5"/>
          <p:cNvSpPr txBox="1"/>
          <p:nvPr/>
        </p:nvSpPr>
        <p:spPr>
          <a:xfrm>
            <a:off x="661595" y="2511911"/>
            <a:ext cx="7498080" cy="2585323"/>
          </a:xfrm>
          <a:prstGeom prst="rect">
            <a:avLst/>
          </a:prstGeom>
          <a:noFill/>
        </p:spPr>
        <p:txBody>
          <a:bodyPr wrap="square" rtlCol="0">
            <a:spAutoFit/>
          </a:bodyP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interface</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IRepository</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GetAll</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IEnumerable</a:t>
            </a:r>
            <a:r>
              <a:rPr lang="en-US" dirty="0">
                <a:solidFill>
                  <a:srgbClr val="B4B4B4"/>
                </a:solidFill>
                <a:highlight>
                  <a:srgbClr val="1E1E1E"/>
                </a:highlight>
                <a:latin typeface="Consolas" panose="020B0609020204030204" pitchFamily="49" charset="0"/>
              </a:rPr>
              <a:t>&lt;</a:t>
            </a:r>
            <a:r>
              <a:rPr lang="en-US" dirty="0">
                <a:solidFill>
                  <a:srgbClr val="DCDCDC"/>
                </a:solidFill>
                <a:highlight>
                  <a:srgbClr val="1E1E1E"/>
                </a:highlight>
                <a:latin typeface="Consolas" panose="020B0609020204030204" pitchFamily="49" charset="0"/>
              </a:rPr>
              <a:t>T</a:t>
            </a:r>
            <a:r>
              <a:rPr lang="en-US" dirty="0">
                <a:solidFill>
                  <a:srgbClr val="B4B4B4"/>
                </a:solidFill>
                <a:highlight>
                  <a:srgbClr val="1E1E1E"/>
                </a:highlight>
                <a:latin typeface="Consolas" panose="020B0609020204030204" pitchFamily="49" charset="0"/>
              </a:rPr>
              <a:t>&gt;</a:t>
            </a:r>
            <a:r>
              <a:rPr lang="en-US" dirty="0">
                <a:solidFill>
                  <a:srgbClr val="DCDCDC"/>
                </a:solidFill>
                <a:highlight>
                  <a:srgbClr val="1E1E1E"/>
                </a:highlight>
                <a:latin typeface="Consolas" panose="020B0609020204030204" pitchFamily="49" charset="0"/>
              </a:rPr>
              <a:t> </a:t>
            </a:r>
            <a:r>
              <a:rPr lang="en-US" dirty="0" smtClean="0">
                <a:solidFill>
                  <a:srgbClr val="DCDCDC"/>
                </a:solidFill>
                <a:highlight>
                  <a:srgbClr val="1E1E1E"/>
                </a:highlight>
                <a:latin typeface="Consolas" panose="020B0609020204030204" pitchFamily="49" charset="0"/>
              </a:rPr>
              <a:t>Find(</a:t>
            </a:r>
            <a:r>
              <a:rPr lang="en-US" dirty="0" err="1" smtClean="0">
                <a:solidFill>
                  <a:srgbClr val="4EC9B0"/>
                </a:solidFill>
                <a:highlight>
                  <a:srgbClr val="1E1E1E"/>
                </a:highlight>
                <a:latin typeface="Consolas" panose="020B0609020204030204" pitchFamily="49" charset="0"/>
              </a:rPr>
              <a:t>Func</a:t>
            </a:r>
            <a:r>
              <a:rPr lang="en-US" dirty="0" smtClean="0">
                <a:solidFill>
                  <a:srgbClr val="B4B4B4"/>
                </a:solidFill>
                <a:highlight>
                  <a:srgbClr val="1E1E1E"/>
                </a:highlight>
                <a:latin typeface="Consolas" panose="020B0609020204030204" pitchFamily="49" charset="0"/>
              </a:rPr>
              <a:t>&lt;</a:t>
            </a:r>
            <a:r>
              <a:rPr lang="en-US" dirty="0" smtClean="0">
                <a:solidFill>
                  <a:srgbClr val="DCDCDC"/>
                </a:solidFill>
                <a:highlight>
                  <a:srgbClr val="1E1E1E"/>
                </a:highlight>
                <a:latin typeface="Consolas" panose="020B0609020204030204" pitchFamily="49" charset="0"/>
              </a:rPr>
              <a:t>T</a:t>
            </a:r>
            <a:r>
              <a:rPr lang="en-US" dirty="0">
                <a:solidFill>
                  <a:srgbClr val="DCDCDC"/>
                </a:solidFill>
                <a:highlight>
                  <a:srgbClr val="1E1E1E"/>
                </a:highlight>
                <a:latin typeface="Consolas" panose="020B0609020204030204" pitchFamily="49" charset="0"/>
              </a:rPr>
              <a:t>, </a:t>
            </a:r>
            <a:r>
              <a:rPr lang="en-US" dirty="0" err="1">
                <a:solidFill>
                  <a:srgbClr val="569CD6"/>
                </a:solidFill>
                <a:highlight>
                  <a:srgbClr val="1E1E1E"/>
                </a:highlight>
                <a:latin typeface="Consolas" panose="020B0609020204030204" pitchFamily="49" charset="0"/>
              </a:rPr>
              <a:t>bool</a:t>
            </a:r>
            <a:r>
              <a:rPr lang="en-US" dirty="0" smtClean="0">
                <a:solidFill>
                  <a:srgbClr val="B4B4B4"/>
                </a:solidFill>
                <a:highlight>
                  <a:srgbClr val="1E1E1E"/>
                </a:highlight>
                <a:latin typeface="Consolas" panose="020B0609020204030204" pitchFamily="49" charset="0"/>
              </a:rPr>
              <a:t>&gt;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query);</a:t>
            </a:r>
          </a:p>
          <a:p>
            <a:r>
              <a:rPr lang="en-US" dirty="0">
                <a:solidFill>
                  <a:srgbClr val="DCDCDC"/>
                </a:solidFill>
                <a:highlight>
                  <a:srgbClr val="1E1E1E"/>
                </a:highlight>
                <a:latin typeface="Consolas" panose="020B0609020204030204" pitchFamily="49" charset="0"/>
              </a:rPr>
              <a:t>    T </a:t>
            </a:r>
            <a:r>
              <a:rPr lang="en-US" dirty="0" err="1" smtClean="0">
                <a:solidFill>
                  <a:srgbClr val="DCDCDC"/>
                </a:solidFill>
                <a:highlight>
                  <a:srgbClr val="1E1E1E"/>
                </a:highlight>
                <a:latin typeface="Consolas" panose="020B0609020204030204" pitchFamily="49" charset="0"/>
              </a:rPr>
              <a:t>GetById</a:t>
            </a:r>
            <a:r>
              <a:rPr lang="en-US" dirty="0" smtClean="0">
                <a:solidFill>
                  <a:srgbClr val="DCDCDC"/>
                </a:solidFill>
                <a:highlight>
                  <a:srgbClr val="1E1E1E"/>
                </a:highlight>
                <a:latin typeface="Consolas" panose="020B0609020204030204" pitchFamily="49" charset="0"/>
              </a:rPr>
              <a:t>(</a:t>
            </a:r>
            <a:r>
              <a:rPr lang="en-US" dirty="0" err="1" smtClean="0">
                <a:solidFill>
                  <a:srgbClr val="569CD6"/>
                </a:solidFill>
                <a:highlight>
                  <a:srgbClr val="1E1E1E"/>
                </a:highlight>
                <a:latin typeface="Consolas" panose="020B0609020204030204" pitchFamily="49" charset="0"/>
              </a:rPr>
              <a:t>int</a:t>
            </a:r>
            <a:r>
              <a:rPr lang="en-US" dirty="0" smtClean="0">
                <a:solidFill>
                  <a:srgbClr val="DCDCDC"/>
                </a:solidFill>
                <a:highlight>
                  <a:srgbClr val="1E1E1E"/>
                </a:highlight>
                <a:latin typeface="Consolas" panose="020B0609020204030204" pitchFamily="49" charset="0"/>
              </a:rPr>
              <a:t> </a:t>
            </a:r>
            <a:r>
              <a:rPr lang="en-US" dirty="0">
                <a:solidFill>
                  <a:srgbClr val="DCDCDC"/>
                </a:solidFill>
                <a:highlight>
                  <a:srgbClr val="1E1E1E"/>
                </a:highlight>
                <a:latin typeface="Consolas" panose="020B0609020204030204" pitchFamily="49" charset="0"/>
              </a:rPr>
              <a:t>id);</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Add(T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Update(T item);</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Delete(T item);</a:t>
            </a:r>
          </a:p>
          <a:p>
            <a:r>
              <a:rPr lang="en-US" dirty="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421833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Custom 2">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92C3E9"/>
      </a:hlink>
      <a:folHlink>
        <a:srgbClr val="4397D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TC104033937[[fn=Vapor Trail]]</Template>
  <TotalTime>10817</TotalTime>
  <Words>2861</Words>
  <Application>Microsoft Office PowerPoint</Application>
  <PresentationFormat>Widescreen</PresentationFormat>
  <Paragraphs>557</Paragraphs>
  <Slides>54</Slides>
  <Notes>43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Century Gothic</vt:lpstr>
      <vt:lpstr>Consolas</vt:lpstr>
      <vt:lpstr>Snap ITC</vt:lpstr>
      <vt:lpstr>Vapor Trail</vt:lpstr>
      <vt:lpstr>Abstracting RavenDB</vt:lpstr>
      <vt:lpstr> abstracting ravendb  KIJANA WOODARD</vt:lpstr>
      <vt:lpstr>Abstracting RavenDB</vt:lpstr>
      <vt:lpstr>Abstracting RavenDB</vt:lpstr>
      <vt:lpstr>generic repository pattern</vt:lpstr>
      <vt:lpstr>Why do we want this?</vt:lpstr>
      <vt:lpstr>Why do we want this?</vt:lpstr>
      <vt:lpstr>What are we abstracting?</vt:lpstr>
      <vt:lpstr>generic repository pattern</vt:lpstr>
      <vt:lpstr>Maybe for ef?</vt:lpstr>
      <vt:lpstr>Why do we want this?</vt:lpstr>
      <vt:lpstr>How do we handle …?</vt:lpstr>
      <vt:lpstr>Abstract chef</vt:lpstr>
      <vt:lpstr>Add a little flexibility</vt:lpstr>
      <vt:lpstr>generic repository pattern ASYNC</vt:lpstr>
      <vt:lpstr>Changing the code is the least of your worries</vt:lpstr>
      <vt:lpstr>What about one feature?</vt:lpstr>
      <vt:lpstr>Why do we want this?</vt:lpstr>
      <vt:lpstr>Testing</vt:lpstr>
      <vt:lpstr>Why do we want this?</vt:lpstr>
      <vt:lpstr>Bugs</vt:lpstr>
      <vt:lpstr>generic repository pattern</vt:lpstr>
      <vt:lpstr>Abstractions leak</vt:lpstr>
      <vt:lpstr>Leaky abstraction</vt:lpstr>
      <vt:lpstr>Structured document keys</vt:lpstr>
      <vt:lpstr>Leaky abstraction</vt:lpstr>
      <vt:lpstr>A bucket under a  Leaky abstraction</vt:lpstr>
      <vt:lpstr>A bucket under a  Leaky abstraction</vt:lpstr>
      <vt:lpstr>A bucket under a  Leaky abstraction</vt:lpstr>
      <vt:lpstr>A bucket under a  Leaky abstraction</vt:lpstr>
      <vt:lpstr>A bucket under a  Leaky abstraction</vt:lpstr>
      <vt:lpstr>A bucket under a  Leaky abstraction</vt:lpstr>
      <vt:lpstr>A bucket under a  Leaky abstraction</vt:lpstr>
      <vt:lpstr>A bucket under a  Leaky abstraction</vt:lpstr>
      <vt:lpstr>Why do we want this?</vt:lpstr>
      <vt:lpstr>SRP Trumps DRY</vt:lpstr>
      <vt:lpstr>So what can we do?</vt:lpstr>
      <vt:lpstr>Specific repository</vt:lpstr>
      <vt:lpstr>Not abstract enough?</vt:lpstr>
      <vt:lpstr>Not specific enough?</vt:lpstr>
      <vt:lpstr>We need a base class!</vt:lpstr>
      <vt:lpstr>Monster controllers</vt:lpstr>
      <vt:lpstr>Abstractions don’t scale</vt:lpstr>
      <vt:lpstr>Limit your abstractions</vt:lpstr>
      <vt:lpstr>In the controller?</vt:lpstr>
      <vt:lpstr>Extension methods</vt:lpstr>
      <vt:lpstr>Query objects</vt:lpstr>
      <vt:lpstr>architecture</vt:lpstr>
      <vt:lpstr>Mediator pattern</vt:lpstr>
      <vt:lpstr>Mediator pattern</vt:lpstr>
      <vt:lpstr>Sales handler</vt:lpstr>
      <vt:lpstr>Shipping handler</vt:lpstr>
      <vt:lpstr>In summary</vt:lpstr>
      <vt:lpstr> abstracting ravendb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Abstracting RavenDB</dc:title>
  <dc:creator>Kijana Woodard</dc:creator>
  <cp:lastModifiedBy>Kijana Woodard</cp:lastModifiedBy>
  <cp:revision>200</cp:revision>
  <dcterms:created xsi:type="dcterms:W3CDTF">2014-03-27T01:59:21Z</dcterms:created>
  <dcterms:modified xsi:type="dcterms:W3CDTF">2014-04-07T17:15:31Z</dcterms:modified>
</cp:coreProperties>
</file>