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76" r:id="rId6"/>
    <p:sldId id="259" r:id="rId7"/>
    <p:sldId id="264" r:id="rId8"/>
    <p:sldId id="271" r:id="rId9"/>
    <p:sldId id="272" r:id="rId10"/>
    <p:sldId id="273" r:id="rId11"/>
    <p:sldId id="274" r:id="rId12"/>
    <p:sldId id="269" r:id="rId13"/>
    <p:sldId id="266" r:id="rId14"/>
    <p:sldId id="278" r:id="rId15"/>
    <p:sldId id="277" r:id="rId16"/>
    <p:sldId id="265" r:id="rId17"/>
    <p:sldId id="270" r:id="rId18"/>
    <p:sldId id="267" r:id="rId19"/>
    <p:sldId id="268" r:id="rId20"/>
    <p:sldId id="280" r:id="rId21"/>
    <p:sldId id="279" r:id="rId22"/>
    <p:sldId id="287" r:id="rId23"/>
    <p:sldId id="288" r:id="rId24"/>
    <p:sldId id="289" r:id="rId25"/>
    <p:sldId id="291" r:id="rId26"/>
    <p:sldId id="290" r:id="rId27"/>
    <p:sldId id="284" r:id="rId28"/>
    <p:sldId id="286" r:id="rId29"/>
    <p:sldId id="285" r:id="rId30"/>
    <p:sldId id="260" r:id="rId31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33"/>
    </p:embeddedFont>
    <p:embeddedFont>
      <p:font typeface="210 콤퓨타세탁 L" panose="02020603020101020101" pitchFamily="18" charset="-127"/>
      <p:regular r:id="rId34"/>
    </p:embeddedFont>
    <p:embeddedFont>
      <p:font typeface="a고딕10" panose="02020600000000000000" pitchFamily="18" charset="-127"/>
      <p:regular r:id="rId35"/>
    </p:embeddedFont>
    <p:embeddedFont>
      <p:font typeface="a고딕11" panose="02020600000000000000" pitchFamily="18" charset="-127"/>
      <p:regular r:id="rId36"/>
    </p:embeddedFont>
    <p:embeddedFont>
      <p:font typeface="a고딕12" panose="02020600000000000000" pitchFamily="18" charset="-127"/>
      <p:regular r:id="rId37"/>
    </p:embeddedFont>
    <p:embeddedFont>
      <p:font typeface="a고딕13" panose="02020600000000000000" pitchFamily="18" charset="-127"/>
      <p:regular r:id="rId38"/>
    </p:embeddedFont>
    <p:embeddedFont>
      <p:font typeface="a고딕15" panose="02020600000000000000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F9"/>
    <a:srgbClr val="C8FCBC"/>
    <a:srgbClr val="C9D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pPr>
            <a:r>
              <a:rPr lang="ko-KR" altLang="en-US" sz="20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 발생건수 추이 </a:t>
            </a:r>
          </a:p>
        </c:rich>
      </c:tx>
      <c:layout>
        <c:manualLayout>
          <c:xMode val="edge"/>
          <c:yMode val="edge"/>
          <c:x val="0.24862209660654899"/>
          <c:y val="1.7547785429786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42725859196215"/>
          <c:y val="0.1534172881207734"/>
          <c:w val="0.82549028346292075"/>
          <c:h val="0.654067025004659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발생건수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215354</c:v>
                </c:pt>
                <c:pt idx="1">
                  <c:v>223552</c:v>
                </c:pt>
                <c:pt idx="2">
                  <c:v>232035</c:v>
                </c:pt>
                <c:pt idx="3">
                  <c:v>220917</c:v>
                </c:pt>
                <c:pt idx="4">
                  <c:v>216335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0F-41D1-B3A1-E8E957BC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730752"/>
        <c:axId val="380728128"/>
      </c:lineChart>
      <c:catAx>
        <c:axId val="38073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endParaRPr lang="ko-KR"/>
          </a:p>
        </c:txPr>
        <c:crossAx val="380728128"/>
        <c:crosses val="autoZero"/>
        <c:auto val="1"/>
        <c:lblAlgn val="ctr"/>
        <c:lblOffset val="100"/>
        <c:noMultiLvlLbl val="0"/>
      </c:catAx>
      <c:valAx>
        <c:axId val="380728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endParaRPr lang="ko-KR"/>
          </a:p>
        </c:txPr>
        <c:crossAx val="380730752"/>
        <c:crosses val="autoZero"/>
        <c:crossBetween val="between"/>
      </c:valAx>
      <c:spPr>
        <a:solidFill>
          <a:schemeClr val="bg1">
            <a:lumMod val="95000"/>
          </a:schemeClr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0050577585364483"/>
          <c:y val="0.89452572900135552"/>
          <c:w val="0.19397412093807403"/>
          <c:h val="8.427363620378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r>
              <a:rPr lang="ko-KR" sz="13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사고유형별 어린이 사망자 수 구성비 추이</a:t>
            </a:r>
            <a:r>
              <a:rPr lang="en-US" sz="13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1996-2016</a:t>
            </a:r>
            <a:r>
              <a:rPr lang="ko-KR" sz="13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c:rich>
      </c:tx>
      <c:layout>
        <c:manualLayout>
          <c:xMode val="edge"/>
          <c:yMode val="edge"/>
          <c:x val="0.12797834994680676"/>
          <c:y val="5.9263699193159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1" panose="02020600000000000000" pitchFamily="18" charset="-127"/>
              <a:ea typeface="a고딕11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061853838629908"/>
          <c:y val="0.15050855952731571"/>
          <c:w val="0.88938137197214773"/>
          <c:h val="0.622570428658504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운수사고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32.200000000000003</c:v>
                </c:pt>
                <c:pt idx="1">
                  <c:v>42.8</c:v>
                </c:pt>
                <c:pt idx="2">
                  <c:v>51.3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D-4E67-80DB-FC200B19D9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질식사고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15.6</c:v>
                </c:pt>
                <c:pt idx="1">
                  <c:v>9.3000000000000007</c:v>
                </c:pt>
                <c:pt idx="2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D-4E67-80DB-FC200B19D9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익사사고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10.4</c:v>
                </c:pt>
                <c:pt idx="1">
                  <c:v>10.6</c:v>
                </c:pt>
                <c:pt idx="2">
                  <c:v>16.8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FD-4E67-80DB-FC200B19D9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추락사고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7</c:v>
                </c:pt>
                <c:pt idx="1">
                  <c:v>7.9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FD-4E67-80DB-FC200B19D9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기타사고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7.4</c:v>
                </c:pt>
                <c:pt idx="1">
                  <c:v>16.399999999999999</c:v>
                </c:pt>
                <c:pt idx="2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FD-4E67-80DB-FC200B19D9D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타살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Sheet1!$G$2:$G$4</c:f>
              <c:numCache>
                <c:formatCode>General</c:formatCode>
                <c:ptCount val="3"/>
                <c:pt idx="0">
                  <c:v>19.3</c:v>
                </c:pt>
                <c:pt idx="1">
                  <c:v>8.3000000000000007</c:v>
                </c:pt>
                <c:pt idx="2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FD-4E67-80DB-FC200B19D9D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자살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  <c:pt idx="0">
                  <c:v>8.1</c:v>
                </c:pt>
                <c:pt idx="1">
                  <c:v>4.7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FD-4E67-80DB-FC200B19D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791536"/>
        <c:axId val="354798096"/>
      </c:barChart>
      <c:catAx>
        <c:axId val="354791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endParaRPr lang="ko-KR"/>
          </a:p>
        </c:txPr>
        <c:crossAx val="354798096"/>
        <c:crosses val="autoZero"/>
        <c:auto val="1"/>
        <c:lblAlgn val="ctr"/>
        <c:lblOffset val="100"/>
        <c:noMultiLvlLbl val="0"/>
      </c:catAx>
      <c:valAx>
        <c:axId val="35479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7915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7.5058322659493901E-2"/>
          <c:y val="0.78366868967439518"/>
          <c:w val="0.85217228051528171"/>
          <c:h val="0.15627717211509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latin typeface="a고딕11" panose="02020600000000000000" pitchFamily="18" charset="-127"/>
          <a:ea typeface="a고딕11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604E-D5F4-430C-ACF1-9A7612776101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F78EB-EB48-4255-8BBD-82A4F424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9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빅데이터 기초분석과 정보활용 </a:t>
            </a:r>
            <a:r>
              <a:rPr lang="en-US" altLang="ko-KR" dirty="0"/>
              <a:t>3</a:t>
            </a:r>
            <a:r>
              <a:rPr lang="ko-KR" altLang="en-US" dirty="0"/>
              <a:t>조 기말과제 발표를 하게 된 </a:t>
            </a:r>
            <a:r>
              <a:rPr lang="ko-KR" altLang="en-US" dirty="0" err="1"/>
              <a:t>ㅇㅇㅇ입니다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도로 형태별</a:t>
            </a:r>
            <a:r>
              <a:rPr lang="en-US" altLang="ko-KR" dirty="0"/>
              <a:t>, </a:t>
            </a:r>
            <a:r>
              <a:rPr lang="ko-KR" altLang="en-US" dirty="0"/>
              <a:t>계절별 교통 사고에 대해서 분석해봤습니다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1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횡단보도 상 사고입니다</a:t>
            </a:r>
            <a:r>
              <a:rPr lang="en-US" altLang="ko-KR" dirty="0"/>
              <a:t>. </a:t>
            </a:r>
            <a:r>
              <a:rPr lang="ko-KR" altLang="en-US" dirty="0"/>
              <a:t>현재까지 본 다른 도로유형에 비해 높은 발생건수와 사망자 수를 보이며</a:t>
            </a:r>
            <a:endParaRPr lang="en-US" altLang="ko-KR" dirty="0"/>
          </a:p>
          <a:p>
            <a:r>
              <a:rPr lang="ko-KR" altLang="en-US" dirty="0"/>
              <a:t>연도별로 비슷한 패턴을 보이고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봄과 가을에 발생건수가 많고 가을에 사망자 수가 많음을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04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횡단보도 부근 교통사고 현황입니다</a:t>
            </a:r>
            <a:r>
              <a:rPr lang="en-US" altLang="ko-KR" dirty="0"/>
              <a:t>.  </a:t>
            </a:r>
            <a:r>
              <a:rPr lang="ko-KR" altLang="en-US" dirty="0"/>
              <a:t>발생건수는 봄에 가장 많았으며 사망자수는 연도별로 다른 패턴을 보였습니다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1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연도별로 다른 추이를 보이고 있어 지하차도는 사고 원인을 분석하기 힘들었습니다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20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고가도로와 마찬가지로 연도별로 다른 추이를 보이고 있어 지하차도는 사고 원인을 분석하기 힘들었습니다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0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교차로 내입니다</a:t>
            </a:r>
            <a:r>
              <a:rPr lang="en-US" altLang="ko-KR" dirty="0"/>
              <a:t>. Y</a:t>
            </a:r>
            <a:r>
              <a:rPr lang="ko-KR" altLang="en-US" dirty="0"/>
              <a:t>축을 보시면 지금까지 봤던 도로형태 중 가장 많은 사고 건수와 사망자수 수치를 띈다는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사고 발생건수와 사망자수 모두 연도별로 비슷한 패턴을 보이고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교차로 부근입니다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교차로 내와 유사한 패턴을 띄고 있으며 교차로 내 다음으로 많은 발생건수와 사망자수를 보이고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6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8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교차로는 두 길 이상이 교차된 도로형태로 신호체계가 복잡하고 교통량이 많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신호 교차로 보다는 회전 교차로가 사고 발생도 적도 교통량 처리에 효율적이라고 함</a:t>
            </a:r>
            <a:endParaRPr lang="en-US" altLang="ko-KR" dirty="0"/>
          </a:p>
          <a:p>
            <a:r>
              <a:rPr lang="ko-KR" altLang="en-US" dirty="0"/>
              <a:t>가을은 안개가 많이 껴 시야 확보가 어렵고 일교차가 크기 때문에 낙엽이 젖음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단체여행이 급증하는 행락철인 만큼 장거리 운전도 많아지고 전세 버스들이 대열운전을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1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해결하기 위해 정부는</a:t>
            </a:r>
            <a:endParaRPr lang="en-US" altLang="ko-KR" dirty="0"/>
          </a:p>
          <a:p>
            <a:r>
              <a:rPr lang="ko-KR" altLang="en-US" dirty="0"/>
              <a:t>신호 교차로를 회전 교차로로 </a:t>
            </a:r>
            <a:r>
              <a:rPr lang="ko-KR" altLang="en-US" dirty="0" err="1"/>
              <a:t>교체해야한다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신호 교차로는 신호체계가 복잡하여 발생하는 사고가 많고 맞은편 차량과 정면 충돌 우려도 있음</a:t>
            </a:r>
            <a:endParaRPr lang="en-US" altLang="ko-KR" dirty="0"/>
          </a:p>
          <a:p>
            <a:r>
              <a:rPr lang="ko-KR" altLang="en-US" dirty="0"/>
              <a:t>반면 회전 교차로는 둥글게 이동하기 때문에 정면 충돌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실제로 회전교차로가 신호교차로보다 사고 건수가 적다</a:t>
            </a:r>
            <a:endParaRPr lang="en-US" altLang="ko-KR" dirty="0"/>
          </a:p>
          <a:p>
            <a:r>
              <a:rPr lang="ko-KR" altLang="en-US" dirty="0"/>
              <a:t>두번째로 가을철 단풍관광지 위주로 음주단속을 확대</a:t>
            </a:r>
            <a:endParaRPr lang="en-US" altLang="ko-KR" dirty="0"/>
          </a:p>
          <a:p>
            <a:r>
              <a:rPr lang="ko-KR" altLang="en-US" dirty="0"/>
              <a:t>나들이 음주 후 운전으로 인해 일어나는 음주운전 사고가 많다고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음주운전 사고를 예방하기 위한 음주단속을 관광지 주변 교차로 위주로 확대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행락철엔 장거리 여행이 증가하기 때문에 과로운전</a:t>
            </a:r>
            <a:r>
              <a:rPr lang="en-US" altLang="ko-KR" dirty="0"/>
              <a:t>, </a:t>
            </a:r>
            <a:r>
              <a:rPr lang="ko-KR" altLang="en-US" dirty="0"/>
              <a:t>졸음운전으로 인한 사고가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피곤할 땐 쉬어 갈 수 있는 졸음 쉼터를 적극 활용할 수 있도록 권장하는 졸음쉼터 광고를 확대 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2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간 터널은 어두워 카메라 단속에 어려움이 있었지만 </a:t>
            </a:r>
            <a:r>
              <a:rPr lang="en-US" altLang="ko-KR" dirty="0"/>
              <a:t>2016</a:t>
            </a:r>
            <a:r>
              <a:rPr lang="ko-KR" altLang="en-US" dirty="0"/>
              <a:t>년 부터 단속 카메라가 설치됨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차선 변경 단속 카메라를 통해 과속 단속도 할 것을 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주제 선정 동기</a:t>
            </a:r>
            <a:r>
              <a:rPr lang="en-US" altLang="ko-KR" dirty="0"/>
              <a:t>, </a:t>
            </a:r>
            <a:r>
              <a:rPr lang="ko-KR" altLang="en-US" dirty="0"/>
              <a:t>데이터 탐색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결론 및 한계 순서로 발표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9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주제 선정 동기입니다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 자료를 보면 교통사고 발생건수와 사망자수는 감소하는 추세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사망자 수는 여전히 약 </a:t>
            </a:r>
            <a:r>
              <a:rPr lang="en-US" altLang="ko-KR" dirty="0"/>
              <a:t>4</a:t>
            </a:r>
            <a:r>
              <a:rPr lang="ko-KR" altLang="en-US" dirty="0"/>
              <a:t>천명이라는 적지 않은 수치를 띄고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7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교통사고는 다양한 위험성을 가지고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바깥으로 보이는 상처가 모두 치료된 후에도 남아있는 교통사고 후유증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어린이 사망 사고 원인은 </a:t>
            </a:r>
            <a:r>
              <a:rPr lang="en-US" altLang="ko-KR" dirty="0"/>
              <a:t>20</a:t>
            </a:r>
            <a:r>
              <a:rPr lang="ko-KR" altLang="en-US" dirty="0"/>
              <a:t>년 째 운수사고</a:t>
            </a:r>
            <a:r>
              <a:rPr lang="en-US" altLang="ko-KR" dirty="0"/>
              <a:t>, </a:t>
            </a:r>
            <a:r>
              <a:rPr lang="ko-KR" altLang="en-US" dirty="0"/>
              <a:t>즉 교통사고가 일위를 차지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어린이 교통사고는 사망에 이르지 않더라도 어린이에게 트라우마로 남아 평생의 상처로 남음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그에 따라 저희는 교통사고는 반드시 예방해야 한다고 생각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5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데이터 탐색입니다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사용한 데이터에서는 교통사고를 도로교통법 제</a:t>
            </a:r>
            <a:r>
              <a:rPr lang="en-US" altLang="ko-KR" dirty="0"/>
              <a:t>2</a:t>
            </a:r>
            <a:r>
              <a:rPr lang="ko-KR" altLang="en-US" dirty="0"/>
              <a:t>조의 규정에 의한 </a:t>
            </a:r>
            <a:r>
              <a:rPr lang="en-US" altLang="ko-KR" dirty="0"/>
              <a:t>~~~ </a:t>
            </a:r>
            <a:r>
              <a:rPr lang="ko-KR" altLang="en-US" dirty="0"/>
              <a:t>사고라고 정의합니다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사망사고는 사망자가 </a:t>
            </a:r>
            <a:r>
              <a:rPr lang="en-US" altLang="ko-KR" dirty="0"/>
              <a:t>1</a:t>
            </a:r>
            <a:r>
              <a:rPr lang="ko-KR" altLang="en-US" dirty="0"/>
              <a:t>명 이상인 사고이며 사망은 교통사고 발생시로부터 </a:t>
            </a:r>
            <a:r>
              <a:rPr lang="en-US" altLang="ko-KR" dirty="0"/>
              <a:t>30</a:t>
            </a:r>
            <a:r>
              <a:rPr lang="ko-KR" altLang="en-US" dirty="0"/>
              <a:t>일 이내에 사망한 경우를 뜻합니다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8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데이터는 </a:t>
            </a:r>
            <a:r>
              <a:rPr lang="en-US" altLang="ko-KR" dirty="0"/>
              <a:t>2013</a:t>
            </a:r>
            <a:r>
              <a:rPr lang="ko-KR" altLang="en-US" dirty="0"/>
              <a:t>년부터 </a:t>
            </a:r>
            <a:r>
              <a:rPr lang="en-US" altLang="ko-KR" dirty="0"/>
              <a:t>2017</a:t>
            </a:r>
            <a:r>
              <a:rPr lang="ko-KR" altLang="en-US" dirty="0"/>
              <a:t>까지의 교통사고 데이터가 담겨있고 월별로 분류되어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도로형태는 단일로</a:t>
            </a:r>
            <a:r>
              <a:rPr lang="en-US" altLang="ko-KR" dirty="0"/>
              <a:t>, </a:t>
            </a:r>
            <a:r>
              <a:rPr lang="ko-KR" altLang="en-US" dirty="0"/>
              <a:t>교차로</a:t>
            </a:r>
            <a:r>
              <a:rPr lang="en-US" altLang="ko-KR" dirty="0"/>
              <a:t>, </a:t>
            </a:r>
            <a:r>
              <a:rPr lang="ko-KR" altLang="en-US" dirty="0"/>
              <a:t>주차장 </a:t>
            </a:r>
            <a:r>
              <a:rPr lang="en-US" altLang="ko-KR" dirty="0"/>
              <a:t>~~~ </a:t>
            </a:r>
            <a:r>
              <a:rPr lang="ko-KR" altLang="en-US" dirty="0"/>
              <a:t>으로 </a:t>
            </a:r>
            <a:r>
              <a:rPr lang="ko-KR" altLang="en-US" dirty="0" err="1"/>
              <a:t>나뉘어있고</a:t>
            </a:r>
            <a:r>
              <a:rPr lang="ko-KR" altLang="en-US" dirty="0"/>
              <a:t> 형태별로 세부형태들이 나뉩니다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교통사고의 유형은 발생건수</a:t>
            </a:r>
            <a:r>
              <a:rPr lang="en-US" altLang="ko-KR" dirty="0"/>
              <a:t>, </a:t>
            </a:r>
            <a:r>
              <a:rPr lang="ko-KR" altLang="en-US" dirty="0"/>
              <a:t>사망자수</a:t>
            </a:r>
            <a:r>
              <a:rPr lang="en-US" altLang="ko-KR" dirty="0"/>
              <a:t>, </a:t>
            </a:r>
            <a:r>
              <a:rPr lang="ko-KR" altLang="en-US" dirty="0"/>
              <a:t>부상자수 </a:t>
            </a:r>
            <a:r>
              <a:rPr lang="en-US" altLang="ko-KR" dirty="0"/>
              <a:t>~~</a:t>
            </a:r>
            <a:r>
              <a:rPr lang="ko-KR" altLang="en-US" dirty="0"/>
              <a:t>로 나뉘어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중에서 저희는 다음과 같이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2017</a:t>
            </a:r>
            <a:r>
              <a:rPr lang="ko-KR" altLang="en-US" dirty="0"/>
              <a:t>년 자료는 등록되지 않은 데이터가 많이 있었기에 제외하였고 </a:t>
            </a:r>
            <a:endParaRPr lang="en-US" altLang="ko-KR" dirty="0"/>
          </a:p>
          <a:p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 err="1"/>
              <a:t>철길건널목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, </a:t>
            </a:r>
            <a:r>
              <a:rPr lang="ko-KR" altLang="en-US" dirty="0"/>
              <a:t>불명</a:t>
            </a:r>
            <a:r>
              <a:rPr lang="en-US" altLang="ko-KR" dirty="0"/>
              <a:t>, </a:t>
            </a:r>
            <a:r>
              <a:rPr lang="ko-KR" altLang="en-US" dirty="0"/>
              <a:t>기타불명 또한 같은 이유로 제외함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단일로와 교차로 중에서도 </a:t>
            </a:r>
            <a:r>
              <a:rPr lang="ko-KR" altLang="en-US" dirty="0" err="1"/>
              <a:t>기타단일로와</a:t>
            </a:r>
            <a:r>
              <a:rPr lang="ko-KR" altLang="en-US" dirty="0"/>
              <a:t> </a:t>
            </a:r>
            <a:r>
              <a:rPr lang="ko-KR" altLang="en-US" dirty="0" err="1"/>
              <a:t>차로횡단보도도</a:t>
            </a:r>
            <a:r>
              <a:rPr lang="ko-KR" altLang="en-US" dirty="0"/>
              <a:t> </a:t>
            </a:r>
            <a:r>
              <a:rPr lang="ko-KR" altLang="en-US" dirty="0" err="1"/>
              <a:t>결측치로</a:t>
            </a:r>
            <a:r>
              <a:rPr lang="ko-KR" altLang="en-US" dirty="0"/>
              <a:t> 인해 제외했습니다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주제 선정 동기에서 주목했던 발생건수와 사망자수 외의 다른 교통사고 유형은 제외했습니다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4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터널안</a:t>
            </a:r>
            <a:r>
              <a:rPr lang="ko-KR" altLang="en-US" dirty="0"/>
              <a:t> 사고 건수와 사망자수 추이입니다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발생건수는 가을이 가장 높은 것으로 나타나지만 사망자 수는 봄이 가장 높다는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0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교량 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가을이 발생건수가 가장 많으며 사망자수는 연도별로 다른 패턴을 보이고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0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7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0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163C-5EF3-4676-A374-F65B6338CC95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sdi.co.kr/acountm/2353" TargetMode="External"/><Relationship Id="rId13" Type="http://schemas.openxmlformats.org/officeDocument/2006/relationships/hyperlink" Target="http://reporter.korea.kr/newsPrint.do;JSESSIONID_REPORTER=5jqyRqBLFpCcjVt22y5qpCjMdQMg3hYxnB3GcMvrt2sjGLF4vf6z!1122023227!-771000040?nid=148758741" TargetMode="External"/><Relationship Id="rId18" Type="http://schemas.openxmlformats.org/officeDocument/2006/relationships/hyperlink" Target="http://www.carguy.kr/topic/14397/" TargetMode="External"/><Relationship Id="rId3" Type="http://schemas.openxmlformats.org/officeDocument/2006/relationships/hyperlink" Target="http://www.yonhapnews.co.kr/bulletin/2018/03/06/0200000000AKR20180306066300004.HTML" TargetMode="External"/><Relationship Id="rId7" Type="http://schemas.openxmlformats.org/officeDocument/2006/relationships/hyperlink" Target="http://news.joins.com/article/17308646" TargetMode="External"/><Relationship Id="rId12" Type="http://schemas.openxmlformats.org/officeDocument/2006/relationships/hyperlink" Target="http://www.gjnewsplaza.com/news/articleView.html?idxno=8664" TargetMode="External"/><Relationship Id="rId17" Type="http://schemas.openxmlformats.org/officeDocument/2006/relationships/hyperlink" Target="http://www.carlab.co.kr/news/9378" TargetMode="External"/><Relationship Id="rId2" Type="http://schemas.openxmlformats.org/officeDocument/2006/relationships/hyperlink" Target="http://taas.koroad.or.kr/sta/acs/exs/typical.do?menuId=WEB_KMP_OVT_UAS_ASA" TargetMode="External"/><Relationship Id="rId16" Type="http://schemas.openxmlformats.org/officeDocument/2006/relationships/hyperlink" Target="http://www.yctoday.net/news/view.php?idx=215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wangjin.com/sub_read.html?uid=9941" TargetMode="External"/><Relationship Id="rId11" Type="http://schemas.openxmlformats.org/officeDocument/2006/relationships/hyperlink" Target="http://safetyroad.tistory.com/" TargetMode="External"/><Relationship Id="rId5" Type="http://schemas.openxmlformats.org/officeDocument/2006/relationships/hyperlink" Target="https://brunch.co.kr/@hosslee/20" TargetMode="External"/><Relationship Id="rId15" Type="http://schemas.openxmlformats.org/officeDocument/2006/relationships/hyperlink" Target="http://m.ohmynews.com/NWS_Web/Mobile/at_pg.aspx?CNTN_CD=A0002330818#cb" TargetMode="External"/><Relationship Id="rId10" Type="http://schemas.openxmlformats.org/officeDocument/2006/relationships/hyperlink" Target="http://www.newspost.kr/news/articleView.html?idxno=18706" TargetMode="External"/><Relationship Id="rId4" Type="http://schemas.openxmlformats.org/officeDocument/2006/relationships/hyperlink" Target="http://o2clinic.tistory.com/178" TargetMode="External"/><Relationship Id="rId9" Type="http://schemas.openxmlformats.org/officeDocument/2006/relationships/hyperlink" Target="http://www.gimpojn.com/news/articleView.html?idxno=10195" TargetMode="External"/><Relationship Id="rId14" Type="http://schemas.openxmlformats.org/officeDocument/2006/relationships/hyperlink" Target="https://www.huffingtonpost.kr/2016/06/15/story_n_10471406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/>
          <p:cNvSpPr/>
          <p:nvPr/>
        </p:nvSpPr>
        <p:spPr>
          <a:xfrm>
            <a:off x="2898261" y="2454033"/>
            <a:ext cx="6395479" cy="250147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261" y="1740516"/>
            <a:ext cx="63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 형태별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계절별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교통 사고</a:t>
            </a:r>
            <a:endParaRPr lang="en-US" altLang="ko-KR" sz="3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09433" y="5396597"/>
            <a:ext cx="13113062" cy="324938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7874">
            <a:off x="404759" y="3930283"/>
            <a:ext cx="2900451" cy="29004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94" y="3232952"/>
            <a:ext cx="2613536" cy="26135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108">
            <a:off x="8428385" y="4008072"/>
            <a:ext cx="2612160" cy="2612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4BBBA-FB81-4308-A651-50AD1674268D}"/>
              </a:ext>
            </a:extLst>
          </p:cNvPr>
          <p:cNvSpPr txBox="1"/>
          <p:nvPr/>
        </p:nvSpPr>
        <p:spPr>
          <a:xfrm>
            <a:off x="10099343" y="0"/>
            <a:ext cx="2092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DT 20173228 </a:t>
            </a:r>
            <a:r>
              <a:rPr lang="ko-KR" altLang="en-US" sz="1600" dirty="0" err="1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남혜령</a:t>
            </a:r>
            <a:endParaRPr lang="en-US" altLang="ko-KR" sz="160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DT</a:t>
            </a:r>
            <a:r>
              <a:rPr lang="ko-KR" altLang="en-US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20173250</a:t>
            </a:r>
            <a:r>
              <a:rPr lang="ko-KR" altLang="en-US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정경현</a:t>
            </a:r>
            <a:endParaRPr lang="en-US" altLang="ko-KR" sz="160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DT 20172628 </a:t>
            </a:r>
            <a:r>
              <a:rPr lang="ko-KR" altLang="en-US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이지윤</a:t>
            </a:r>
          </a:p>
        </p:txBody>
      </p:sp>
    </p:spTree>
    <p:extLst>
      <p:ext uri="{BB962C8B-B14F-4D97-AF65-F5344CB8AC3E}">
        <p14:creationId xmlns:p14="http://schemas.microsoft.com/office/powerpoint/2010/main" val="64651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EAEDA6-AC31-429D-A9F4-1050FFA4E7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1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9269C-BFC1-47EB-BB21-552FF1B906D6}"/>
              </a:ext>
            </a:extLst>
          </p:cNvPr>
          <p:cNvSpPr txBox="1"/>
          <p:nvPr/>
        </p:nvSpPr>
        <p:spPr>
          <a:xfrm>
            <a:off x="1052961" y="5008358"/>
            <a:ext cx="43200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고가도로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공중에 구조물을 설치하여 그 위에 입체적으로 조성한 도로이다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일반 도로 위에 설치되어 사고시 추락 위험이 있다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0A06D-2E19-47ED-99FD-B8B3D9CDF0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41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7A7CE-1008-4E31-8456-5BAEF52E9205}"/>
              </a:ext>
            </a:extLst>
          </p:cNvPr>
          <p:cNvSpPr txBox="1"/>
          <p:nvPr/>
        </p:nvSpPr>
        <p:spPr>
          <a:xfrm>
            <a:off x="6846871" y="5008358"/>
            <a:ext cx="44750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지하차도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일반 도로 아래에 개통된 도로로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일반 도로에서 하차도 입구로 추락하는 사고가 발생한다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04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7DB017-201A-4F5B-B51C-6FCEBC27D73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78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FAD06-6E94-4FF5-94EA-57FC8EE820E4}"/>
              </a:ext>
            </a:extLst>
          </p:cNvPr>
          <p:cNvSpPr txBox="1"/>
          <p:nvPr/>
        </p:nvSpPr>
        <p:spPr>
          <a:xfrm>
            <a:off x="970473" y="4982277"/>
            <a:ext cx="450520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교차로내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두 길 이상 교차된 곳으로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 발생건수가 가장 많은 도로형태다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03D199-FBDF-4BD0-A325-20B0C15FCB9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24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D2424-7E71-4090-8272-9464CFF27D3B}"/>
              </a:ext>
            </a:extLst>
          </p:cNvPr>
          <p:cNvSpPr txBox="1"/>
          <p:nvPr/>
        </p:nvSpPr>
        <p:spPr>
          <a:xfrm>
            <a:off x="6836755" y="4982277"/>
            <a:ext cx="426433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교차로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부근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교차로 부근에서 무단횡단으로 인해 발생한 사고가 많이 발생한다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16E116-0D20-4E27-8317-1DE03DD7F7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06E39-D19C-4B20-B97B-DCB42AAAB618}"/>
              </a:ext>
            </a:extLst>
          </p:cNvPr>
          <p:cNvSpPr txBox="1"/>
          <p:nvPr/>
        </p:nvSpPr>
        <p:spPr>
          <a:xfrm>
            <a:off x="304800" y="215900"/>
            <a:ext cx="653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C80C7-97DE-4074-B016-2A7B1750110D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EEC91CB-0E17-41A6-9872-0E8E93A0187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06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9070-88F6-4C2F-AB53-C9B9E0F750C7}"/>
              </a:ext>
            </a:extLst>
          </p:cNvPr>
          <p:cNvSpPr txBox="1"/>
          <p:nvPr/>
        </p:nvSpPr>
        <p:spPr>
          <a:xfrm>
            <a:off x="304800" y="215900"/>
            <a:ext cx="632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9E47C7-4716-4133-8321-B57F27FF18F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BFE7D47-D4AA-47E9-B16D-04C25C00EC4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2CF76B-AFBB-4BE1-A189-2982BAD4325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37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5911B96-8A96-4332-BB00-C4B4823B6B6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633678-F1E5-4E8C-BA4A-24EB47853FE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733E9A-E6FB-4A84-9079-EA82BB3F716E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EACEE7-9C22-4DC0-BD18-83A1B32C1487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6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5DA10F-5CC2-47B9-A6BE-8220FE88EC73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0272E37-E696-4563-A849-53E972E919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427347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4D69F1-1EF6-4997-B96D-DB8713547D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99" y="1427347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E05C5-C419-4F3C-88C0-FA31B358C084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25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726BB-9E24-4FEB-B4E2-5AAD14CCC95B}"/>
              </a:ext>
            </a:extLst>
          </p:cNvPr>
          <p:cNvSpPr txBox="1"/>
          <p:nvPr/>
        </p:nvSpPr>
        <p:spPr>
          <a:xfrm>
            <a:off x="304799" y="215900"/>
            <a:ext cx="705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6A608D-75DA-4EF9-839C-21A62F5B2276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A897EB6D-92CB-4AB7-8EC2-EEE74EB8B56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1" y="1432079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FA2611F-A15E-42DC-86AF-53473A058F3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32079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99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F97157-1B9F-4CCA-8D3A-61EBBBE78FC3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A2D6F28-44F3-437B-BBC5-6D02F490FE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6BCC6-C417-42C2-9C26-13D7784AF23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9BD72A-B8D8-4C70-87A6-245958DCAFD4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5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EA6081-8848-4EB7-A35E-BFCEC54B9E01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C0EA82B-32F9-4DBC-A8FC-BF485FBC639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0402A7-B209-4713-8F21-43B8432B3FF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05933F-73C4-47B3-A604-336CAAC43CF5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96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116E6D-1C91-4E24-801B-1590BFC79AC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B0906C-084B-4E70-B942-A7747F5C48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0E07E5-F669-484B-AECB-004E000C21E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A1C29-C884-4518-84CA-EB173791F3BA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7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26835" y="6489700"/>
            <a:ext cx="13163549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78">
            <a:off x="9397663" y="5630671"/>
            <a:ext cx="1482852" cy="1482852"/>
          </a:xfrm>
          <a:prstGeom prst="rect">
            <a:avLst/>
          </a:prstGeom>
        </p:spPr>
      </p:pic>
      <p:sp>
        <p:nvSpPr>
          <p:cNvPr id="2" name="순서도: 수행의 시작/종료 1"/>
          <p:cNvSpPr/>
          <p:nvPr/>
        </p:nvSpPr>
        <p:spPr>
          <a:xfrm>
            <a:off x="-292099" y="817264"/>
            <a:ext cx="2971800" cy="3241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2664" y="363350"/>
            <a:ext cx="130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0548" y="1946341"/>
            <a:ext cx="22219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4" y="5461136"/>
            <a:ext cx="1437882" cy="1437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305">
            <a:off x="908953" y="5687296"/>
            <a:ext cx="1437882" cy="143788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DB32C3-59E5-4413-9452-FFE1EF4F1446}"/>
              </a:ext>
            </a:extLst>
          </p:cNvPr>
          <p:cNvSpPr/>
          <p:nvPr/>
        </p:nvSpPr>
        <p:spPr>
          <a:xfrm>
            <a:off x="301565" y="1903965"/>
            <a:ext cx="2438488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주제 선정 동기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3D5C8F-E6FB-4B39-8670-87FDEC77CD30}"/>
              </a:ext>
            </a:extLst>
          </p:cNvPr>
          <p:cNvSpPr/>
          <p:nvPr/>
        </p:nvSpPr>
        <p:spPr>
          <a:xfrm>
            <a:off x="3507158" y="3952478"/>
            <a:ext cx="2116285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D5382C-06FB-45DC-9A46-F5CC08EE58F6}"/>
              </a:ext>
            </a:extLst>
          </p:cNvPr>
          <p:cNvGrpSpPr/>
          <p:nvPr/>
        </p:nvGrpSpPr>
        <p:grpSpPr>
          <a:xfrm>
            <a:off x="1804212" y="2975265"/>
            <a:ext cx="1203345" cy="939800"/>
            <a:chOff x="529921" y="3636374"/>
            <a:chExt cx="1791993" cy="1374584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177FB03-C543-4F48-A34E-814EE7521A8D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8B3531-89BE-4FAC-94B8-A2E4CCD1B532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57F6909-5774-4E79-B147-44BDFAEE27F9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F28E7F9-B3DA-4B68-9753-D6C4844011AA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9DBC94A-1FE4-49E9-A906-D11163D46540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9E106F6-276A-4144-9CE9-8C47300C15D5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8A5143B-1D77-4D43-AB10-E048647E8FC8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4BB01CE-ED7C-417D-91C9-7B6B62AC9720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67335C9-55CE-471D-B70D-1891C737E6FC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BCA8CB-BF1C-45A8-A2EF-36A8AE52CBBB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EBF94DC0-AAA8-4C51-BEA0-E83229928324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59657F4-0A97-495A-AC8C-BD65C4F183AA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9D16C55-2BA7-4A41-9295-F890FA8C9A70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239255-6F47-46BE-89A7-76A10D0FFB6F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2A3DF3E-92D1-425F-A790-E16BB14C4357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D9D289-DDFB-4053-86FD-47448E1D3352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2F9BD33C-157A-45B5-AD57-5ED8E3E6670A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B91176-89B7-44A6-B08A-D86418580498}"/>
              </a:ext>
            </a:extLst>
          </p:cNvPr>
          <p:cNvGrpSpPr/>
          <p:nvPr/>
        </p:nvGrpSpPr>
        <p:grpSpPr>
          <a:xfrm>
            <a:off x="2994022" y="2975265"/>
            <a:ext cx="1203345" cy="939800"/>
            <a:chOff x="529921" y="3636374"/>
            <a:chExt cx="1791993" cy="1374584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014A18E-D5B7-48B4-B9EB-DEFBAAD821BE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B6814DD6-339C-401A-8A25-6C59825053FB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30CFB2F-5962-4838-A187-C9A3BC73CBA7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19F4147-4643-40D2-BC89-7C22C48D5B9D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B775E63-9A0A-4D77-AC77-B6FA41AED7A5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C801E41-08A3-4136-8A96-B30292E0FA97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8FF1D3C-828D-4363-AB23-DC970259A06F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451CB9E4-84EB-4C31-9A72-AF31190BCDF7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FBE10A79-F256-4CD1-B115-F8F47B76B7B0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5963119A-FFD2-4FF9-943F-AAFBD6DE7816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A98CC51-E843-4DA3-A20F-2BCBA3B91541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ADBB39B-7BDE-4304-94DA-933A117FFB1F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94067EB5-5ABF-4582-BBA1-5EA80AADF620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8E3D11D-B0FA-4868-8786-7EE3D5B4D6A5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961A14-BB60-4336-9F4A-D8AF38A8FFE6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ED6E474-A696-41FE-A483-74620E22E2E5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2BCF68D3-A81F-46FB-B9B6-CD929D7C9A0F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D0699EC-DF5A-44C3-AEC7-013CA15FCB76}"/>
              </a:ext>
            </a:extLst>
          </p:cNvPr>
          <p:cNvGrpSpPr/>
          <p:nvPr/>
        </p:nvGrpSpPr>
        <p:grpSpPr>
          <a:xfrm>
            <a:off x="4156552" y="2975265"/>
            <a:ext cx="1203345" cy="939800"/>
            <a:chOff x="529921" y="3636374"/>
            <a:chExt cx="1791993" cy="1374584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2C112D0-236D-4D79-B8AA-DD32E9290A44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7B5B942-E61E-4942-8B84-793DBA0E1775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10B269-4C06-4394-AC8D-D5CAB335565E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B484C58-DF1C-4D6F-BDC8-E0AB8D0438B1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2374DC9-1462-458B-8408-0E1444906182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4E878DB-5900-4912-937B-94658273513D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A7D1A24-C6AF-4E8F-9087-8859A4D07182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4975A18-58E5-41DD-88DE-600DE26F9BED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F0C0AB99-2486-4C59-A998-42185E518DDA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5F941C3-C9EE-4138-8F82-378302541F91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8C4BDB4-043D-4488-A166-8C1F2395C94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E3CB7A4F-6935-45F2-B22D-EED4D67DFF45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544E17F-F939-48D3-AC7D-E38E45A75E04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F506F2C-7EA8-44BC-959C-5C6A6186C9E4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218524E-905F-464F-A8B1-0AEE2BD9893D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A6F49B7-111E-4750-A137-D97ECD12655C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EDC93A4-27E4-461A-BADD-0EABE5CD8A0F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3B164-A68E-4A7B-85D3-2CB02AD6A7E0}"/>
              </a:ext>
            </a:extLst>
          </p:cNvPr>
          <p:cNvGrpSpPr/>
          <p:nvPr/>
        </p:nvGrpSpPr>
        <p:grpSpPr>
          <a:xfrm>
            <a:off x="5358963" y="2975265"/>
            <a:ext cx="1203345" cy="939800"/>
            <a:chOff x="529921" y="3636374"/>
            <a:chExt cx="1791993" cy="1374584"/>
          </a:xfrm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C870844-7C03-49F8-8D2B-9E4AEB805CC3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F551AD6-679F-4A2F-AB4A-2044083DE887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91650CD-BF65-41B0-B516-4D803818B7A6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836C663-0532-4886-B935-9FD6627137D9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B422B22-419E-4558-89FD-5B9698080363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2C5F6AA-C93E-4539-B66B-9D0705D0CECC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F29F6EE-17D1-4210-8980-AA528464C04D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1453A831-BEFC-442A-84B2-2B4C82D65F81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F45D156-7A0F-4C80-A129-1080571621DB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E67FFA2-66B7-45B3-B239-D04CEB3F6F4C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24A80284-9B23-4BBD-BC00-13C105534759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736B78DA-24F1-4574-8356-A94501421F10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5743086-C1E7-4CE7-BD9D-5F8035A26BEA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657317C-E74B-47DC-93A1-B6CFD98A57C6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6B817DF-A99F-4400-9FC6-1663F1667520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48AD792C-869D-4DB8-9979-B8BC3E15D71E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0ECAF85-314E-4B65-9E43-C3DCE5F3BC52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B3D5C6A-D186-427B-8799-F40D63A8F1C2}"/>
              </a:ext>
            </a:extLst>
          </p:cNvPr>
          <p:cNvGrpSpPr/>
          <p:nvPr/>
        </p:nvGrpSpPr>
        <p:grpSpPr>
          <a:xfrm>
            <a:off x="6533836" y="2975265"/>
            <a:ext cx="1203345" cy="939800"/>
            <a:chOff x="529921" y="3636374"/>
            <a:chExt cx="1791993" cy="1374584"/>
          </a:xfrm>
        </p:grpSpPr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1013428-611A-4A12-9640-812A46ACFF59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F53C974-CB27-4485-B9C9-BEB9623C45D6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9473-A249-4F43-8EF7-93A78137BC3F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F6F8615-8F79-4794-BA64-7A6E99D0E010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489D8BE-D191-41E2-8364-636C46173A34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61CB50A-1E75-4384-9613-1520EDC6B4B6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2A0BD12-3B90-4B15-9DF4-BA343A9D6D35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B15A20A-9B71-4AFD-AF78-C12F20E481CB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6DB4A7A0-2DE8-4EA3-A7CF-6497702BC727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C0B50AE4-6D20-4377-A3DE-E6E254403CE6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3A464670-FF78-4229-B600-B45D8532952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9E25CEC-3872-4E70-99D1-E9D9C4C4D195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0CD25A3-292E-434F-951C-692A725A0A28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5F2D69C-2569-498F-A105-4932E6CAB1B9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735FB4EC-CD2C-4218-86E2-A8AEADD97C65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8E3933F8-ACDF-41CB-AEDE-BD49191FB2B6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EC2B176B-61A3-4EB8-BC0B-4405B589B244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32CC49E-A684-4741-8DEE-2C979EDC8F25}"/>
              </a:ext>
            </a:extLst>
          </p:cNvPr>
          <p:cNvGrpSpPr/>
          <p:nvPr/>
        </p:nvGrpSpPr>
        <p:grpSpPr>
          <a:xfrm>
            <a:off x="7735924" y="2975265"/>
            <a:ext cx="1203345" cy="939800"/>
            <a:chOff x="529921" y="3636374"/>
            <a:chExt cx="1791993" cy="1374584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A7056EF-8B47-473F-9FA9-FC8ACA64ED3E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78335165-AC0B-4B1D-B255-27E033E3D930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AE5E8F48-28C7-4424-9B49-B706909DFAA8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6BF23B1-1816-48F6-ABB8-DAE20B3B8AD5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FE2AFC31-B3FD-40E9-82EB-BBCDBBF015EC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BF130577-1A64-40EB-ABA3-E4F0F719F4FF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9913582A-0771-48ED-8F0A-BA50C00E277C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2C40DAB1-C6E7-4E97-8CD8-220B2AC09073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B2B136C-2470-405C-BF13-6C18DC11204A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5D4F6E8-5D59-4624-8DA5-717083EBC9A2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8F36F77-3311-4EED-B006-2F08DC697B15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D1E8CE74-69DA-4F38-99B0-0CD239E39D73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117FD14-471D-4DC3-BFF4-3F0DFC92F818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AD46786-494F-436E-9BDA-13E2966EE1B0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BED9D3C3-2413-4B05-A9ED-7C8BC70A4A4C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28BBAB5B-FBFA-4278-AA7A-5F1746166348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0E3AE698-4E2D-4681-B57D-4A918A0AB2B6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C2ADF35-BC47-4697-967B-07695E29E7B3}"/>
              </a:ext>
            </a:extLst>
          </p:cNvPr>
          <p:cNvGrpSpPr/>
          <p:nvPr/>
        </p:nvGrpSpPr>
        <p:grpSpPr>
          <a:xfrm>
            <a:off x="8940946" y="2975265"/>
            <a:ext cx="1203345" cy="939800"/>
            <a:chOff x="529921" y="3636374"/>
            <a:chExt cx="1791993" cy="1374584"/>
          </a:xfrm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004560C-5B9E-4EDA-8460-668A313A817B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EB4F571-38ED-420A-8C4A-3CCD084BC5A3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1AA05C0-1063-4BD9-B1BB-1861DFBC3A00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CF129C1-B67F-4F0D-B8CE-4EAF4F98134D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E0D1781F-1B14-48D1-9621-4E6C3C87FA69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597C8D3-996C-4821-8CC7-172794BC1364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66E0C00-638D-4928-85F2-F8878BA82DBD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B73A9839-3C5E-4CC5-A7CB-6D673BCC0069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7962E0A-E4D0-4339-96AF-599A48DB2CA1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EC8DA366-81AD-439A-8A06-98C23C624272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8664912-9E0E-4E84-8FA9-E13631403B26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3B78B8F-3569-47E4-B1AD-F40BD54EDCB0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E1F0CF7-9673-426F-872F-C60D4009BF88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284ACB70-8430-4933-AD39-381073CEC3D0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F72D0BB3-AC0B-48E3-8091-B4E272129690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CA9315D-79C9-4F5A-B8D3-CF3E90161807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BE91D76C-C206-459B-AFE6-83DAA5F3696B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B3D7A310-00C8-455F-B31D-9A277116B276}"/>
              </a:ext>
            </a:extLst>
          </p:cNvPr>
          <p:cNvGrpSpPr/>
          <p:nvPr/>
        </p:nvGrpSpPr>
        <p:grpSpPr>
          <a:xfrm>
            <a:off x="605233" y="2975265"/>
            <a:ext cx="1203345" cy="939800"/>
            <a:chOff x="529921" y="3636374"/>
            <a:chExt cx="1791993" cy="1374584"/>
          </a:xfrm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14BEDB6-0C08-45C3-80B5-C1504E0B1E3A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83A2DF37-72D9-490F-A90A-5423B6E174CF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1D37657-1AFE-4AA2-948C-5184C60E0D06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E816B850-9185-4DEA-8DB9-0B1C58B4E76F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4A8833E8-EF66-4E52-8B23-2539A13EC711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FBAAC6F8-79F5-4285-A5F6-CF97B4ED9B57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498AD728-431A-4191-9BE8-B4675EEF616B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635C8F99-A6E4-4A98-9265-29DA5C4A1AC4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95258B3C-C904-4D77-85B6-2775EED09544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BEE416C-22C9-4A58-B687-B1D5E43C96F7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FB865C4-F935-4148-90EB-21C0921E5E6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3D9FF1CB-7C41-4DFB-9CB5-558C68108ACF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1CB6742-7AC0-4EE3-B163-5263ED5AB12C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5834CF6C-4BFA-4E01-B4B6-C08CE2B8B76C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81CFA12-5B80-4A53-B3DB-F2B0BFC2723F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82C7DFF-C136-4AFF-91D9-CA4D8ECEA9D0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52BBB0A6-2A74-4202-A3D2-A1B489B58F8A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F373198-8342-4C37-921F-09CBFE1595AE}"/>
              </a:ext>
            </a:extLst>
          </p:cNvPr>
          <p:cNvGrpSpPr/>
          <p:nvPr/>
        </p:nvGrpSpPr>
        <p:grpSpPr>
          <a:xfrm>
            <a:off x="10087457" y="2975265"/>
            <a:ext cx="1203345" cy="939800"/>
            <a:chOff x="529921" y="3636374"/>
            <a:chExt cx="1791993" cy="1374584"/>
          </a:xfrm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F96326ED-EBE7-4C6B-8BCC-01FD6B1B6B05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95ADB1F5-37BF-42E5-AE3D-96DAA3D641C3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BBA31D5-6410-4B4A-AC0B-448AA4E958FF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63B2A12C-BAAE-4981-873D-DCA43AABB51C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87F54C4D-D5B9-4C5D-B9E8-8E005C914C26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4F8C4C96-DBE4-4974-87BB-7A375A11A628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174E871C-E945-4FC1-AF08-932EBCE4F753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3532497-1A4F-4E60-9E26-45C8DD4AAF74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A9F0618-CB8A-4ED6-AF16-021295DF27FF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69A100F-899A-4017-89E8-06DBD6E7D454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F5AFEE4B-B244-4070-AAE9-E8F349B604D5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66E48765-5966-4E23-99D2-92B06DEE99D3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1099B2B0-E87F-48A3-8692-ADD03BB213F4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01323041-4946-495C-8942-3CB9B80A2805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616732A7-1B16-42CB-A912-80FD209965DE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9A8D7E0-6189-41F3-A6FC-1A27DEEDC858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513C2D-1947-47E6-9258-0E261F3EC092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60611703-27F0-4A31-B69C-E5032D3867AD}"/>
              </a:ext>
            </a:extLst>
          </p:cNvPr>
          <p:cNvGrpSpPr/>
          <p:nvPr/>
        </p:nvGrpSpPr>
        <p:grpSpPr>
          <a:xfrm>
            <a:off x="8940946" y="2971598"/>
            <a:ext cx="1203345" cy="939800"/>
            <a:chOff x="529921" y="3636374"/>
            <a:chExt cx="1791993" cy="1374584"/>
          </a:xfrm>
        </p:grpSpPr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14AEE40F-9B57-4663-A84F-6BF3EFBB558C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BAB945FD-B5E1-438B-8FDB-859830ABC8AF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A4718465-0D30-4930-B717-8E903DCCFB46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0725A2C-71E5-4970-8012-6F034A03127F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C388802-8393-48AB-BC53-2DCDD16EF7B0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FB37D1E-41D2-4A1B-91DE-7B1FD99B2A48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9410209E-9772-4699-9843-20D2030D93BA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9560763-C5A3-488A-9AD9-22FE24170D9C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5C35459-8C61-4830-98BD-61EF75C7B906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E55EB28B-512F-440E-BF70-50F394DDFEE4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E5700C8-4092-4821-B067-F3AACD08D41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A189D04-E74A-421E-B703-49F3245555F1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F5B9A4C-6B74-4C0C-B63D-CB74327F17ED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EF08D7D6-4FD2-4643-AF3B-DF9F8CFBEF96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54C4CFC-1C37-490B-9A59-D77FECC33B41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8A75C0A-BF08-4156-842F-AD9FAD69BD30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FC8F896-0583-40B8-B931-A6D1B486E11F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1BA9405D-AE4A-488C-B45B-A0415B7792EE}"/>
              </a:ext>
            </a:extLst>
          </p:cNvPr>
          <p:cNvSpPr/>
          <p:nvPr/>
        </p:nvSpPr>
        <p:spPr>
          <a:xfrm>
            <a:off x="9379566" y="3983059"/>
            <a:ext cx="275428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31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8FC007-2A0D-4124-92D9-13AB3BDF50B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7" y="82546"/>
            <a:ext cx="4860000" cy="334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98956-2876-40D1-9F3E-6C6204835AA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7" y="82546"/>
            <a:ext cx="4860000" cy="334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57A806-B226-4B13-BFB2-EA255EFDFA0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7" y="3427454"/>
            <a:ext cx="4860000" cy="334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5A50E7-A122-4F22-AD64-A479262D675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7" y="3430546"/>
            <a:ext cx="4860000" cy="334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808D6-2D1D-479F-81C3-37AE903D0EC7}"/>
              </a:ext>
            </a:extLst>
          </p:cNvPr>
          <p:cNvSpPr txBox="1"/>
          <p:nvPr/>
        </p:nvSpPr>
        <p:spPr>
          <a:xfrm>
            <a:off x="136773" y="130875"/>
            <a:ext cx="2056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연도별 발생건수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2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B6B1A-541E-415F-9271-20B785E01DD3}"/>
              </a:ext>
            </a:extLst>
          </p:cNvPr>
          <p:cNvSpPr txBox="1"/>
          <p:nvPr/>
        </p:nvSpPr>
        <p:spPr>
          <a:xfrm>
            <a:off x="136773" y="130875"/>
            <a:ext cx="2140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연도별 사망자 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3FF0D-306D-49AD-9938-03E333D22F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20" y="3427454"/>
            <a:ext cx="4860000" cy="334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9665AC-7BD0-4416-B569-9B28F89221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92" y="82546"/>
            <a:ext cx="4860000" cy="334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B160D1-69B2-481E-9250-640417543AA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20" y="82546"/>
            <a:ext cx="4860000" cy="33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9323BB-069C-45D1-AF2E-4F92B81D74E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92" y="3429000"/>
            <a:ext cx="4860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1EF406-6033-482E-A85A-4D2604157F0B}"/>
              </a:ext>
            </a:extLst>
          </p:cNvPr>
          <p:cNvSpPr/>
          <p:nvPr/>
        </p:nvSpPr>
        <p:spPr>
          <a:xfrm>
            <a:off x="379306" y="992350"/>
            <a:ext cx="1135799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799" y="215900"/>
            <a:ext cx="532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06C2E8-9C14-473D-A7D8-FCADB3F4120C}"/>
              </a:ext>
            </a:extLst>
          </p:cNvPr>
          <p:cNvSpPr/>
          <p:nvPr/>
        </p:nvSpPr>
        <p:spPr>
          <a:xfrm>
            <a:off x="970293" y="3386629"/>
            <a:ext cx="355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도로형태별 발생건수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사망자수 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위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AD9E9-2ABE-4B90-8D4C-E85381F6F10E}"/>
              </a:ext>
            </a:extLst>
          </p:cNvPr>
          <p:cNvSpPr/>
          <p:nvPr/>
        </p:nvSpPr>
        <p:spPr>
          <a:xfrm>
            <a:off x="766799" y="5837272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교차로 내 계절별 발생건수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사망자수 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위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BDEC0-3968-4252-AEE2-0E0FE2F62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8" y="1206232"/>
            <a:ext cx="1932939" cy="1686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B65C9-FEAA-4BD4-AABC-B65D14E0033C}"/>
              </a:ext>
            </a:extLst>
          </p:cNvPr>
          <p:cNvSpPr txBox="1"/>
          <p:nvPr/>
        </p:nvSpPr>
        <p:spPr>
          <a:xfrm>
            <a:off x="1814365" y="2906020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교차로 내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0317C-90A8-4FAA-A30B-770A1E940AE3}"/>
              </a:ext>
            </a:extLst>
          </p:cNvPr>
          <p:cNvSpPr txBox="1"/>
          <p:nvPr/>
        </p:nvSpPr>
        <p:spPr>
          <a:xfrm>
            <a:off x="2183050" y="5314052"/>
            <a:ext cx="1133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가을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770A23-2C2F-4A9D-86C2-6B056B82C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59" y="4004254"/>
            <a:ext cx="1400431" cy="14004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AA3E009-5AB3-4C67-B8CB-847D4C72FAC2}"/>
              </a:ext>
            </a:extLst>
          </p:cNvPr>
          <p:cNvSpPr/>
          <p:nvPr/>
        </p:nvSpPr>
        <p:spPr>
          <a:xfrm rot="16200000">
            <a:off x="4818364" y="1718317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1CBE9FA-0A82-4B00-A06F-ADDCC7D3E67E}"/>
              </a:ext>
            </a:extLst>
          </p:cNvPr>
          <p:cNvSpPr/>
          <p:nvPr/>
        </p:nvSpPr>
        <p:spPr>
          <a:xfrm rot="16200000">
            <a:off x="4818364" y="4483399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16F02-B8EB-423B-9FA9-441EDDCCC504}"/>
              </a:ext>
            </a:extLst>
          </p:cNvPr>
          <p:cNvSpPr txBox="1"/>
          <p:nvPr/>
        </p:nvSpPr>
        <p:spPr>
          <a:xfrm>
            <a:off x="5773750" y="1219272"/>
            <a:ext cx="5033750" cy="212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신호체계가 복잡하고 교통량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교차로에 접하는 갈래 수가 적을 수록 안전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신호 교차로보다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회전 교차로가 사고 발생도 적고 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교통량 처리에 효율적임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 진입 및 통행위반으로 인한 사고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E329-C686-4AA1-9766-54AF6678E953}"/>
              </a:ext>
            </a:extLst>
          </p:cNvPr>
          <p:cNvSpPr txBox="1"/>
          <p:nvPr/>
        </p:nvSpPr>
        <p:spPr>
          <a:xfrm>
            <a:off x="5744180" y="3876352"/>
            <a:ext cx="6030818" cy="253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안개가 많이 끼고 일교차가 큼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안개 때문에 시야 확보 어려움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떨어진 낙엽이 일교차에 의해 젖어 미끄러움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단풍관광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수학여행 급증하는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행락철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따라서 장거리 운전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전세 버스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대열운전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을 하면서 적정거리 유지를 하지 못해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추돌 위험성 高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3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 제시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정부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5AF29F-807A-4338-91EB-5266BF46507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 t="693" r="17717" b="-1"/>
          <a:stretch/>
        </p:blipFill>
        <p:spPr>
          <a:xfrm>
            <a:off x="304800" y="1552455"/>
            <a:ext cx="3456000" cy="324000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0D781-2E31-4683-ACA0-959B0FED52E7}"/>
              </a:ext>
            </a:extLst>
          </p:cNvPr>
          <p:cNvSpPr txBox="1"/>
          <p:nvPr/>
        </p:nvSpPr>
        <p:spPr>
          <a:xfrm>
            <a:off x="1116523" y="4995671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회전 교차로 교체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B88F91-AC7D-4294-B444-EF798596F3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8"/>
          <a:stretch/>
        </p:blipFill>
        <p:spPr>
          <a:xfrm>
            <a:off x="4368000" y="1552455"/>
            <a:ext cx="3456000" cy="3238299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1F0C4-E176-4E8B-BD55-6D4DE6431A8E}"/>
              </a:ext>
            </a:extLst>
          </p:cNvPr>
          <p:cNvSpPr txBox="1"/>
          <p:nvPr/>
        </p:nvSpPr>
        <p:spPr>
          <a:xfrm>
            <a:off x="4368000" y="4990724"/>
            <a:ext cx="366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가을철 관광지 위주 음주단속 확대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A426CB-5CCC-4AD4-902E-E5332D56B8B5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32"/>
          <a:stretch/>
        </p:blipFill>
        <p:spPr>
          <a:xfrm>
            <a:off x="8431200" y="1550754"/>
            <a:ext cx="3456000" cy="3240000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04D14A-9961-44C7-A704-433104E1529F}"/>
              </a:ext>
            </a:extLst>
          </p:cNvPr>
          <p:cNvSpPr txBox="1"/>
          <p:nvPr/>
        </p:nvSpPr>
        <p:spPr>
          <a:xfrm>
            <a:off x="9087433" y="4993970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졸음쉼터 광고 확대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24EA-AD0E-48D0-9FEA-D3ACB022BB70}"/>
              </a:ext>
            </a:extLst>
          </p:cNvPr>
          <p:cNvSpPr txBox="1"/>
          <p:nvPr/>
        </p:nvSpPr>
        <p:spPr>
          <a:xfrm>
            <a:off x="304800" y="5399057"/>
            <a:ext cx="353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신호교차로는 신호체계가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복잡하여 발생하는 사고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회전교차로는 수용 교통량이 더 많고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사고 발생율이 더 낮음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37A61-AE6B-4A7E-95F3-68F660A4C607}"/>
              </a:ext>
            </a:extLst>
          </p:cNvPr>
          <p:cNvSpPr txBox="1"/>
          <p:nvPr/>
        </p:nvSpPr>
        <p:spPr>
          <a:xfrm>
            <a:off x="4229360" y="5547111"/>
            <a:ext cx="394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나들이 음주 후 운전으로 인한 사고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단풍 관광 여행지 위주로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음주 단속을 확대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9B6227-EB12-4B8C-95E4-BED2FDE619B5}"/>
              </a:ext>
            </a:extLst>
          </p:cNvPr>
          <p:cNvSpPr txBox="1"/>
          <p:nvPr/>
        </p:nvSpPr>
        <p:spPr>
          <a:xfrm>
            <a:off x="8189016" y="5547111"/>
            <a:ext cx="394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장거리 여행 증가로 인한 과로운전 多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피곤할 때 쉬어 갈 수 있는 졸음 쉼터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적극 활용 권장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8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1EF406-6033-482E-A85A-4D2604157F0B}"/>
              </a:ext>
            </a:extLst>
          </p:cNvPr>
          <p:cNvSpPr/>
          <p:nvPr/>
        </p:nvSpPr>
        <p:spPr>
          <a:xfrm>
            <a:off x="379306" y="992350"/>
            <a:ext cx="1135799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447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AD9E9-2ABE-4B90-8D4C-E85381F6F10E}"/>
              </a:ext>
            </a:extLst>
          </p:cNvPr>
          <p:cNvSpPr/>
          <p:nvPr/>
        </p:nvSpPr>
        <p:spPr>
          <a:xfrm>
            <a:off x="1348605" y="1235864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사고 발생 시 치사율이 높은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B65C9-FEAA-4BD4-AABC-B65D14E0033C}"/>
              </a:ext>
            </a:extLst>
          </p:cNvPr>
          <p:cNvSpPr txBox="1"/>
          <p:nvPr/>
        </p:nvSpPr>
        <p:spPr>
          <a:xfrm>
            <a:off x="1835782" y="3448329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터널 안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0317C-90A8-4FAA-A30B-770A1E940AE3}"/>
              </a:ext>
            </a:extLst>
          </p:cNvPr>
          <p:cNvSpPr txBox="1"/>
          <p:nvPr/>
        </p:nvSpPr>
        <p:spPr>
          <a:xfrm>
            <a:off x="2204472" y="597109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봄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AA3E009-5AB3-4C67-B8CB-847D4C72FAC2}"/>
              </a:ext>
            </a:extLst>
          </p:cNvPr>
          <p:cNvSpPr/>
          <p:nvPr/>
        </p:nvSpPr>
        <p:spPr>
          <a:xfrm rot="16200000">
            <a:off x="4559057" y="2214315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1CBE9FA-0A82-4B00-A06F-ADDCC7D3E67E}"/>
              </a:ext>
            </a:extLst>
          </p:cNvPr>
          <p:cNvSpPr/>
          <p:nvPr/>
        </p:nvSpPr>
        <p:spPr>
          <a:xfrm rot="16200000">
            <a:off x="4559057" y="4992502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16F02-B8EB-423B-9FA9-441EDDCCC504}"/>
              </a:ext>
            </a:extLst>
          </p:cNvPr>
          <p:cNvSpPr txBox="1"/>
          <p:nvPr/>
        </p:nvSpPr>
        <p:spPr>
          <a:xfrm>
            <a:off x="5568388" y="1373504"/>
            <a:ext cx="6141425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최근 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년 발생한 교통사고 분석 결과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 761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건의 사고가 봄에 터널 내에서 발생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[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출처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: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한국교통안전공단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암순응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명순응으로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 인해 진입과 진출 시 시야가 제한 되면서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속도감이 낮아짐에 따른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과속운전 多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과속운전으로 인해 일반 교통사고 대비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치사율 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2.3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배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봄에 날씨가 따뜻해지면서 눈이나 얼음이 녹지만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터널은 그늘지고 기온이 낮아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블랙아이스 발생구간 多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E329-C686-4AA1-9766-54AF6678E953}"/>
              </a:ext>
            </a:extLst>
          </p:cNvPr>
          <p:cNvSpPr txBox="1"/>
          <p:nvPr/>
        </p:nvSpPr>
        <p:spPr>
          <a:xfrm>
            <a:off x="5568388" y="4761294"/>
            <a:ext cx="605326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따뜻한 날씨로 인한 춘곤증 유발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가을과 마찬가지로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행락철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터널 내 교통사고 사망자 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146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명 중 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38%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인 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56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명이 봄에 발생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B06B7-A2CE-4383-9D9E-545C1B55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7" y="1791361"/>
            <a:ext cx="1637639" cy="16376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8B297E-D207-4E31-9DF4-05176ED94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62" y="4865081"/>
            <a:ext cx="1028288" cy="1028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E5B9B8-A130-4846-94EB-6D1756FCF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50" y="4761294"/>
            <a:ext cx="627073" cy="627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99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 제시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정부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0D781-2E31-4683-ACA0-959B0FED52E7}"/>
              </a:ext>
            </a:extLst>
          </p:cNvPr>
          <p:cNvSpPr txBox="1"/>
          <p:nvPr/>
        </p:nvSpPr>
        <p:spPr>
          <a:xfrm>
            <a:off x="446805" y="1173515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1. 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터널 안 과속 단속 카메라 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24EA-AD0E-48D0-9FEA-D3ACB022BB70}"/>
              </a:ext>
            </a:extLst>
          </p:cNvPr>
          <p:cNvSpPr txBox="1"/>
          <p:nvPr/>
        </p:nvSpPr>
        <p:spPr>
          <a:xfrm>
            <a:off x="-30687" y="5219545"/>
            <a:ext cx="604124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2016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년부터 시행된 터널 내 차선 변경 단속 시스템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CCTV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를 두 대를 설치하여 두 개의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차로를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한번에 볼 수 있고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인공지능을 통해 자동차의 번호판을 자동으로 인식한다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9AD2C-170A-4F3E-9E11-581951642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2" y="1884909"/>
            <a:ext cx="4971686" cy="3153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0E390E-199E-464D-957C-ACD80E514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55" y="2056410"/>
            <a:ext cx="2745180" cy="2745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01536-7417-4F5C-909D-436EF4132871}"/>
              </a:ext>
            </a:extLst>
          </p:cNvPr>
          <p:cNvSpPr txBox="1"/>
          <p:nvPr/>
        </p:nvSpPr>
        <p:spPr>
          <a:xfrm>
            <a:off x="6428096" y="5219545"/>
            <a:ext cx="5522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어두운 터널 속</a:t>
            </a:r>
            <a:r>
              <a:rPr lang="en-US" altLang="ko-KR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단속 카메라 표지판을 본 운전자들은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급하게 속도를 줄일 것이고 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그에 따라 추돌 사고가 발생할 것이다</a:t>
            </a:r>
            <a:r>
              <a:rPr lang="en-US" altLang="ko-KR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!</a:t>
            </a:r>
            <a:endParaRPr lang="ko-KR" altLang="en-US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BB219-BBCB-4A4A-98D7-C7A12AAC0E24}"/>
              </a:ext>
            </a:extLst>
          </p:cNvPr>
          <p:cNvSpPr txBox="1"/>
          <p:nvPr/>
        </p:nvSpPr>
        <p:spPr>
          <a:xfrm>
            <a:off x="11388748" y="5979680"/>
            <a:ext cx="590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a고딕11" panose="02020600000000000000" pitchFamily="18" charset="-127"/>
                <a:ea typeface="a고딕11" panose="02020600000000000000" pitchFamily="18" charset="-127"/>
              </a:rPr>
              <a:t>”</a:t>
            </a:r>
            <a:endParaRPr lang="ko-KR" altLang="en-US" sz="72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06B4AD-4025-4A44-A385-53A63E9346F2}"/>
              </a:ext>
            </a:extLst>
          </p:cNvPr>
          <p:cNvSpPr/>
          <p:nvPr/>
        </p:nvSpPr>
        <p:spPr>
          <a:xfrm>
            <a:off x="6080000" y="4825218"/>
            <a:ext cx="532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>
                <a:latin typeface="a고딕11" panose="02020600000000000000" pitchFamily="18" charset="-127"/>
                <a:ea typeface="a고딕11" panose="02020600000000000000" pitchFamily="18" charset="-127"/>
              </a:rPr>
              <a:t>“</a:t>
            </a:r>
            <a:endParaRPr lang="ko-KR" altLang="en-US" sz="72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70347-EF80-4261-B247-1A05D7B5B282}"/>
              </a:ext>
            </a:extLst>
          </p:cNvPr>
          <p:cNvSpPr txBox="1"/>
          <p:nvPr/>
        </p:nvSpPr>
        <p:spPr>
          <a:xfrm>
            <a:off x="6612089" y="1471635"/>
            <a:ext cx="127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BUT,</a:t>
            </a:r>
            <a:endParaRPr lang="ko-KR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46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 제시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정부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0D781-2E31-4683-ACA0-959B0FED52E7}"/>
              </a:ext>
            </a:extLst>
          </p:cNvPr>
          <p:cNvSpPr txBox="1"/>
          <p:nvPr/>
        </p:nvSpPr>
        <p:spPr>
          <a:xfrm>
            <a:off x="304800" y="1135043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2. 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터널 진입 전 단속 카메라 여부 공지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24EA-AD0E-48D0-9FEA-D3ACB022BB70}"/>
              </a:ext>
            </a:extLst>
          </p:cNvPr>
          <p:cNvSpPr txBox="1"/>
          <p:nvPr/>
        </p:nvSpPr>
        <p:spPr>
          <a:xfrm>
            <a:off x="446805" y="5312973"/>
            <a:ext cx="513578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터널 앞에서 흔히 볼 수 있는 경고 문구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이를 활용한다면 운전자들이 터널에 진입하기 전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미리 속도를 줄일 수 있어 추돌 사고 예방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652164-2F13-4FC8-BC1E-78B3345A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" y="1807965"/>
            <a:ext cx="5135788" cy="33318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FA3B86-F07B-4063-A3BF-A230217E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09" y="1805133"/>
            <a:ext cx="4574275" cy="3247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A047CD-8BDA-44FF-AAD1-AFBD0488D6F5}"/>
              </a:ext>
            </a:extLst>
          </p:cNvPr>
          <p:cNvSpPr txBox="1"/>
          <p:nvPr/>
        </p:nvSpPr>
        <p:spPr>
          <a:xfrm>
            <a:off x="6609409" y="5312973"/>
            <a:ext cx="4574276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일반 고속도로에 설치된 표지판 문구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터널 내 과속 금지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과속 단속 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CCTV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구동 중‘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이라는 문구를 터널 앞에 설치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90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E7324-8CA5-490D-AE7E-AC0FAD36084B}"/>
              </a:ext>
            </a:extLst>
          </p:cNvPr>
          <p:cNvSpPr txBox="1"/>
          <p:nvPr/>
        </p:nvSpPr>
        <p:spPr>
          <a:xfrm>
            <a:off x="304800" y="215900"/>
            <a:ext cx="7882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해결방안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경우에 대한 해결방안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개인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F1C1B5-4280-40AE-9E5E-1892F82DBF05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68EF76-DDF8-4679-BAF6-FF7547AD7E15}"/>
              </a:ext>
            </a:extLst>
          </p:cNvPr>
          <p:cNvGrpSpPr/>
          <p:nvPr/>
        </p:nvGrpSpPr>
        <p:grpSpPr>
          <a:xfrm>
            <a:off x="1879268" y="1481084"/>
            <a:ext cx="2974360" cy="2974359"/>
            <a:chOff x="827313" y="1559171"/>
            <a:chExt cx="3017158" cy="301715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732F3ED-D6BE-4207-A0BB-29C622C2FDF2}"/>
                </a:ext>
              </a:extLst>
            </p:cNvPr>
            <p:cNvSpPr/>
            <p:nvPr/>
          </p:nvSpPr>
          <p:spPr>
            <a:xfrm>
              <a:off x="827314" y="1559171"/>
              <a:ext cx="3017157" cy="30171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A8C3500-E2A7-4A94-8311-EB54D68E9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313" y="1559171"/>
              <a:ext cx="3017157" cy="3017157"/>
            </a:xfrm>
            <a:prstGeom prst="ellipse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67807F-1604-4C3F-9E63-2E1A74A6550F}"/>
              </a:ext>
            </a:extLst>
          </p:cNvPr>
          <p:cNvSpPr txBox="1"/>
          <p:nvPr/>
        </p:nvSpPr>
        <p:spPr>
          <a:xfrm>
            <a:off x="1447067" y="4612633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장거리 운전 전 충분한 컨디션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C9111-587F-4157-896C-7B5E5E1AB14A}"/>
              </a:ext>
            </a:extLst>
          </p:cNvPr>
          <p:cNvSpPr txBox="1"/>
          <p:nvPr/>
        </p:nvSpPr>
        <p:spPr>
          <a:xfrm>
            <a:off x="1447067" y="5209429"/>
            <a:ext cx="372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행락철 여행은 주로 장거리 여행이기 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때문에 과로운전하기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쉽상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운전 전 충분한 수면을 취하고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운전 중간중간 휴식을 가져야 함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C6226F-538A-4CF8-923A-311720AB5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328" r="20064" b="-328"/>
          <a:stretch/>
        </p:blipFill>
        <p:spPr>
          <a:xfrm>
            <a:off x="7496502" y="1481084"/>
            <a:ext cx="2974359" cy="2974359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B9BF0-1102-43F5-90A1-6DA277A7DFEB}"/>
              </a:ext>
            </a:extLst>
          </p:cNvPr>
          <p:cNvSpPr txBox="1"/>
          <p:nvPr/>
        </p:nvSpPr>
        <p:spPr>
          <a:xfrm>
            <a:off x="8288620" y="4612633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안개등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63E6D-8EB9-4EDD-AFAF-CFA2C994036D}"/>
              </a:ext>
            </a:extLst>
          </p:cNvPr>
          <p:cNvSpPr txBox="1"/>
          <p:nvPr/>
        </p:nvSpPr>
        <p:spPr>
          <a:xfrm>
            <a:off x="6801075" y="5169933"/>
            <a:ext cx="436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봄과 가을은 안개가 잦고 봄엔 장마도 있음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비가 많이 오는 날이나 안개가 끼는 날엔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안개등을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사용하는 것이 도로 위에 있는 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모든 사람들을 지키는 방법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39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0499F-F58C-44E8-A07D-46F0E63760AF}"/>
              </a:ext>
            </a:extLst>
          </p:cNvPr>
          <p:cNvSpPr txBox="1"/>
          <p:nvPr/>
        </p:nvSpPr>
        <p:spPr>
          <a:xfrm>
            <a:off x="3850943" y="2613392"/>
            <a:ext cx="4490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00206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Q&amp;A</a:t>
            </a:r>
            <a:endParaRPr lang="ko-KR" altLang="en-US" sz="10000" dirty="0">
              <a:solidFill>
                <a:srgbClr val="002060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712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D3A73-C878-492F-9E65-5A8FF4509CB4}"/>
              </a:ext>
            </a:extLst>
          </p:cNvPr>
          <p:cNvSpPr txBox="1"/>
          <p:nvPr/>
        </p:nvSpPr>
        <p:spPr>
          <a:xfrm>
            <a:off x="1538785" y="2767280"/>
            <a:ext cx="911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00206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THANK YOU</a:t>
            </a:r>
            <a:endParaRPr lang="ko-KR" altLang="en-US" sz="8000" dirty="0">
              <a:solidFill>
                <a:srgbClr val="002060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5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주제 선정 동기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4800" y="5850908"/>
            <a:ext cx="11641540" cy="952500"/>
          </a:xfrm>
          <a:prstGeom prst="roundRect">
            <a:avLst>
              <a:gd name="adj" fmla="val 113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연간 약 </a:t>
            </a:r>
            <a:r>
              <a:rPr lang="en-US" altLang="ko-KR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4</a:t>
            </a:r>
            <a:r>
              <a:rPr lang="ko-KR" altLang="en-US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천명이라는 적지 않은 사망자를 배출하는 교통사고</a:t>
            </a:r>
            <a:r>
              <a:rPr lang="en-US" altLang="ko-KR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F039C-67C5-426B-9419-8900904C51D7}"/>
              </a:ext>
            </a:extLst>
          </p:cNvPr>
          <p:cNvSpPr/>
          <p:nvPr/>
        </p:nvSpPr>
        <p:spPr>
          <a:xfrm>
            <a:off x="7132440" y="4978912"/>
            <a:ext cx="422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하지만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교통사고 사망자 수는</a:t>
            </a:r>
            <a:r>
              <a:rPr lang="ko-KR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 여전히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천명대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E36A7E-132F-476D-9A58-6FAA730E08AF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7F716D-C593-4E81-B7BB-42F58AB498D8}"/>
              </a:ext>
            </a:extLst>
          </p:cNvPr>
          <p:cNvSpPr/>
          <p:nvPr/>
        </p:nvSpPr>
        <p:spPr>
          <a:xfrm>
            <a:off x="1708181" y="4978912"/>
            <a:ext cx="2970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2017</a:t>
            </a:r>
            <a:r>
              <a:rPr lang="ko-KR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년 기준 교통사고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발생건수 </a:t>
            </a:r>
            <a:r>
              <a:rPr lang="ko-KR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감소하는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추세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0B0CD-298E-4DC9-BA46-8E809F341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35" y="1248887"/>
            <a:ext cx="4221899" cy="3476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FD04C98-2086-4DB6-947B-6E3A0DC70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452756"/>
              </p:ext>
            </p:extLst>
          </p:nvPr>
        </p:nvGraphicFramePr>
        <p:xfrm>
          <a:off x="837662" y="1248887"/>
          <a:ext cx="4711700" cy="347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15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BFDDF-E9B7-49DD-9589-7F2094AA7674}"/>
              </a:ext>
            </a:extLst>
          </p:cNvPr>
          <p:cNvSpPr txBox="1"/>
          <p:nvPr/>
        </p:nvSpPr>
        <p:spPr>
          <a:xfrm>
            <a:off x="740995" y="1471937"/>
            <a:ext cx="1047778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RAW DATA - 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도로교통공단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2"/>
              </a:rPr>
              <a:t>http://taas.koroad.or.kr/sta/acs/exs/typical.do?menuId=WEB_KMP_OVT_UAS_ASA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교통사고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년 내리 줄고 있지만 여전히 연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4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천 명대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3"/>
              </a:rPr>
              <a:t>http://www.yonhapnews.co.kr/bulletin/2018/03/06/0200000000AKR20180306066300004.HTML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교통사고 후유증 자료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4"/>
              </a:rPr>
              <a:t>http://o2clinic.tistory.com/178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터널 안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5"/>
              </a:rPr>
              <a:t>https://brunch.co.kr/@hosslee/20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횡단보도상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6"/>
              </a:rPr>
              <a:t>http://www.gwangjin.com/sub_read.html?uid=9941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횡단보도 부근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7"/>
              </a:rPr>
              <a:t>http://news.joins.com/article/17308646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교량 위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8"/>
              </a:rPr>
              <a:t>http://www.kasdi.co.kr/acountm/2353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지하차도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9"/>
              </a:rPr>
              <a:t>http://www.gimpojn.com/news/articleView.html?idxno=10195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교차로내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0"/>
              </a:rPr>
              <a:t>http://www.newspost.kr/news/articleView.html?idxno=18706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 사고 발생 원인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1"/>
              </a:rPr>
              <a:t>http://safetyroad.tistory.com/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가을철 교통사고 발생 원인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2"/>
              </a:rPr>
              <a:t>http://www.gjnewsplaza.com/news/articleView.html?idxno=8664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회전교차로 사진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3"/>
              </a:rPr>
              <a:t>reporter.korea.kr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음주 단속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4"/>
              </a:rPr>
              <a:t>https://www.huffingtonpost.kr/2016/06/15/story_n_10471406.html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졸음쉼터 광고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5"/>
              </a:rPr>
              <a:t>http://m.ohmynews.com/NWS_Web/Mobile/at_pg.aspx?CNTN_CD=A0002330818#cb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과속 단속 카메라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6"/>
              </a:rPr>
              <a:t>http://www.yctoday.net/news/view.php?idx=2155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터널 내 단속 카메라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7"/>
              </a:rPr>
              <a:t>http://www.carlab.co.kr/news/9378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안개등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8"/>
              </a:rPr>
              <a:t>http://www.carguy.kr/topic/14397/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5959E-5CFB-4FA5-B77D-180EFB504A19}"/>
              </a:ext>
            </a:extLst>
          </p:cNvPr>
          <p:cNvSpPr txBox="1"/>
          <p:nvPr/>
        </p:nvSpPr>
        <p:spPr>
          <a:xfrm>
            <a:off x="1187356" y="294044"/>
            <a:ext cx="145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>
                <a:solidFill>
                  <a:srgbClr val="00206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출처</a:t>
            </a:r>
            <a:endParaRPr lang="ko-KR" altLang="en-US" sz="2800" dirty="0">
              <a:solidFill>
                <a:srgbClr val="00206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C5C39A8-62D3-4387-ABD8-10B6C4A53E0E}"/>
              </a:ext>
            </a:extLst>
          </p:cNvPr>
          <p:cNvSpPr/>
          <p:nvPr/>
        </p:nvSpPr>
        <p:spPr>
          <a:xfrm>
            <a:off x="-292099" y="817264"/>
            <a:ext cx="2971800" cy="3241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6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주제 선정 동기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4800" y="5850908"/>
            <a:ext cx="11641540" cy="952500"/>
          </a:xfrm>
          <a:prstGeom prst="roundRect">
            <a:avLst>
              <a:gd name="adj" fmla="val 113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교통사고의 위험성과 심각성은 다방면으로 뻗어 있다</a:t>
            </a:r>
            <a:r>
              <a:rPr lang="en-US" altLang="ko-KR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E36A7E-132F-476D-9A58-6FAA730E08AF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16FCA-14D4-47B2-9C0E-93C418C31F76}"/>
              </a:ext>
            </a:extLst>
          </p:cNvPr>
          <p:cNvSpPr txBox="1"/>
          <p:nvPr/>
        </p:nvSpPr>
        <p:spPr>
          <a:xfrm>
            <a:off x="6882647" y="4771762"/>
            <a:ext cx="420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어린이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(14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세 이하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사망 사고 원인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20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년째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위 운수사고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어린이 트라우마 유발</a:t>
            </a:r>
            <a:r>
              <a:rPr lang="en-US" altLang="ko-KR" dirty="0">
                <a:solidFill>
                  <a:srgbClr val="00206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E6C011-0E9F-4F59-96C9-5A2BAC76F3CC}"/>
              </a:ext>
            </a:extLst>
          </p:cNvPr>
          <p:cNvGrpSpPr/>
          <p:nvPr/>
        </p:nvGrpSpPr>
        <p:grpSpPr>
          <a:xfrm>
            <a:off x="1623190" y="1281311"/>
            <a:ext cx="2432536" cy="2436484"/>
            <a:chOff x="303330" y="1485201"/>
            <a:chExt cx="2214061" cy="22176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E836EC5-445A-4773-9AC8-621A7CB4D62F}"/>
                </a:ext>
              </a:extLst>
            </p:cNvPr>
            <p:cNvSpPr/>
            <p:nvPr/>
          </p:nvSpPr>
          <p:spPr>
            <a:xfrm>
              <a:off x="303330" y="1485201"/>
              <a:ext cx="2214061" cy="2214061"/>
            </a:xfrm>
            <a:custGeom>
              <a:avLst/>
              <a:gdLst>
                <a:gd name="connsiteX0" fmla="*/ 2215531 w 2214061"/>
                <a:gd name="connsiteY0" fmla="*/ 1108500 h 2214061"/>
                <a:gd name="connsiteX1" fmla="*/ 1108500 w 2214061"/>
                <a:gd name="connsiteY1" fmla="*/ 2215531 h 2214061"/>
                <a:gd name="connsiteX2" fmla="*/ 1470 w 2214061"/>
                <a:gd name="connsiteY2" fmla="*/ 1108500 h 2214061"/>
                <a:gd name="connsiteX3" fmla="*/ 1108500 w 2214061"/>
                <a:gd name="connsiteY3" fmla="*/ 1470 h 2214061"/>
                <a:gd name="connsiteX4" fmla="*/ 2215531 w 2214061"/>
                <a:gd name="connsiteY4" fmla="*/ 1108500 h 2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061" h="2214061">
                  <a:moveTo>
                    <a:pt x="2215531" y="1108500"/>
                  </a:moveTo>
                  <a:cubicBezTo>
                    <a:pt x="2215531" y="1719896"/>
                    <a:pt x="1719896" y="2215531"/>
                    <a:pt x="1108500" y="2215531"/>
                  </a:cubicBezTo>
                  <a:cubicBezTo>
                    <a:pt x="497104" y="2215531"/>
                    <a:pt x="1470" y="1719896"/>
                    <a:pt x="1470" y="1108500"/>
                  </a:cubicBezTo>
                  <a:cubicBezTo>
                    <a:pt x="1470" y="497104"/>
                    <a:pt x="497104" y="1470"/>
                    <a:pt x="1108500" y="1470"/>
                  </a:cubicBezTo>
                  <a:cubicBezTo>
                    <a:pt x="1719896" y="1470"/>
                    <a:pt x="2215531" y="497104"/>
                    <a:pt x="2215531" y="1108500"/>
                  </a:cubicBezTo>
                  <a:close/>
                </a:path>
              </a:pathLst>
            </a:custGeom>
            <a:solidFill>
              <a:srgbClr val="21D0C3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1056500-97A3-4874-BD16-0BA29B6D7C25}"/>
                </a:ext>
              </a:extLst>
            </p:cNvPr>
            <p:cNvSpPr/>
            <p:nvPr/>
          </p:nvSpPr>
          <p:spPr>
            <a:xfrm>
              <a:off x="926456" y="1560899"/>
              <a:ext cx="981625" cy="2140547"/>
            </a:xfrm>
            <a:custGeom>
              <a:avLst/>
              <a:gdLst>
                <a:gd name="connsiteX0" fmla="*/ 162017 w 981624"/>
                <a:gd name="connsiteY0" fmla="*/ 1662093 h 2140547"/>
                <a:gd name="connsiteX1" fmla="*/ 74982 w 981624"/>
                <a:gd name="connsiteY1" fmla="*/ 2061195 h 2140547"/>
                <a:gd name="connsiteX2" fmla="*/ 485374 w 981624"/>
                <a:gd name="connsiteY2" fmla="*/ 2139833 h 2140547"/>
                <a:gd name="connsiteX3" fmla="*/ 838980 w 981624"/>
                <a:gd name="connsiteY3" fmla="*/ 2082073 h 2140547"/>
                <a:gd name="connsiteX4" fmla="*/ 834599 w 981624"/>
                <a:gd name="connsiteY4" fmla="*/ 2058661 h 2140547"/>
                <a:gd name="connsiteX5" fmla="*/ 795434 w 981624"/>
                <a:gd name="connsiteY5" fmla="*/ 1862855 h 2140547"/>
                <a:gd name="connsiteX6" fmla="*/ 805228 w 981624"/>
                <a:gd name="connsiteY6" fmla="*/ 1692052 h 2140547"/>
                <a:gd name="connsiteX7" fmla="*/ 822634 w 981624"/>
                <a:gd name="connsiteY7" fmla="*/ 1436401 h 2140547"/>
                <a:gd name="connsiteX8" fmla="*/ 894426 w 981624"/>
                <a:gd name="connsiteY8" fmla="*/ 1062190 h 2140547"/>
                <a:gd name="connsiteX9" fmla="*/ 977108 w 981624"/>
                <a:gd name="connsiteY9" fmla="*/ 781515 h 2140547"/>
                <a:gd name="connsiteX10" fmla="*/ 706616 w 981624"/>
                <a:gd name="connsiteY10" fmla="*/ 645692 h 2140547"/>
                <a:gd name="connsiteX11" fmla="*/ 600588 w 981624"/>
                <a:gd name="connsiteY11" fmla="*/ 619889 h 2140547"/>
                <a:gd name="connsiteX12" fmla="*/ 561746 w 981624"/>
                <a:gd name="connsiteY12" fmla="*/ 589787 h 2140547"/>
                <a:gd name="connsiteX13" fmla="*/ 520042 w 981624"/>
                <a:gd name="connsiteY13" fmla="*/ 455309 h 2140547"/>
                <a:gd name="connsiteX14" fmla="*/ 555939 w 981624"/>
                <a:gd name="connsiteY14" fmla="*/ 392437 h 2140547"/>
                <a:gd name="connsiteX15" fmla="*/ 586175 w 981624"/>
                <a:gd name="connsiteY15" fmla="*/ 376805 h 2140547"/>
                <a:gd name="connsiteX16" fmla="*/ 610659 w 981624"/>
                <a:gd name="connsiteY16" fmla="*/ 262581 h 2140547"/>
                <a:gd name="connsiteX17" fmla="*/ 580094 w 981624"/>
                <a:gd name="connsiteY17" fmla="*/ 255995 h 2140547"/>
                <a:gd name="connsiteX18" fmla="*/ 462507 w 981624"/>
                <a:gd name="connsiteY18" fmla="*/ 18914 h 2140547"/>
                <a:gd name="connsiteX19" fmla="*/ 233477 w 981624"/>
                <a:gd name="connsiteY19" fmla="*/ 68605 h 2140547"/>
                <a:gd name="connsiteX20" fmla="*/ 197036 w 981624"/>
                <a:gd name="connsiteY20" fmla="*/ 204052 h 2140547"/>
                <a:gd name="connsiteX21" fmla="*/ 206826 w 981624"/>
                <a:gd name="connsiteY21" fmla="*/ 299775 h 2140547"/>
                <a:gd name="connsiteX22" fmla="*/ 172067 w 981624"/>
                <a:gd name="connsiteY22" fmla="*/ 313635 h 2140547"/>
                <a:gd name="connsiteX23" fmla="*/ 214294 w 981624"/>
                <a:gd name="connsiteY23" fmla="*/ 418223 h 2140547"/>
                <a:gd name="connsiteX24" fmla="*/ 236318 w 981624"/>
                <a:gd name="connsiteY24" fmla="*/ 414681 h 2140547"/>
                <a:gd name="connsiteX25" fmla="*/ 260530 w 981624"/>
                <a:gd name="connsiteY25" fmla="*/ 472338 h 2140547"/>
                <a:gd name="connsiteX26" fmla="*/ 273854 w 981624"/>
                <a:gd name="connsiteY26" fmla="*/ 485393 h 2140547"/>
                <a:gd name="connsiteX27" fmla="*/ 307043 w 981624"/>
                <a:gd name="connsiteY27" fmla="*/ 614025 h 2140547"/>
                <a:gd name="connsiteX28" fmla="*/ 156910 w 981624"/>
                <a:gd name="connsiteY28" fmla="*/ 713013 h 2140547"/>
                <a:gd name="connsiteX29" fmla="*/ 36413 w 981624"/>
                <a:gd name="connsiteY29" fmla="*/ 730951 h 2140547"/>
                <a:gd name="connsiteX30" fmla="*/ 10475 w 981624"/>
                <a:gd name="connsiteY30" fmla="*/ 803305 h 2140547"/>
                <a:gd name="connsiteX31" fmla="*/ 56988 w 981624"/>
                <a:gd name="connsiteY31" fmla="*/ 1011626 h 2140547"/>
                <a:gd name="connsiteX32" fmla="*/ 197317 w 981624"/>
                <a:gd name="connsiteY32" fmla="*/ 1284673 h 2140547"/>
                <a:gd name="connsiteX33" fmla="*/ 224041 w 981624"/>
                <a:gd name="connsiteY33" fmla="*/ 1466027 h 2140547"/>
                <a:gd name="connsiteX34" fmla="*/ 162017 w 981624"/>
                <a:gd name="connsiteY34" fmla="*/ 1662093 h 2140547"/>
                <a:gd name="connsiteX35" fmla="*/ 162017 w 981624"/>
                <a:gd name="connsiteY35" fmla="*/ 1662093 h 214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81624" h="2140547">
                  <a:moveTo>
                    <a:pt x="162017" y="1662093"/>
                  </a:moveTo>
                  <a:cubicBezTo>
                    <a:pt x="162017" y="1662093"/>
                    <a:pt x="78463" y="1864995"/>
                    <a:pt x="74982" y="2061195"/>
                  </a:cubicBezTo>
                  <a:cubicBezTo>
                    <a:pt x="201897" y="2111889"/>
                    <a:pt x="340362" y="2139833"/>
                    <a:pt x="485374" y="2139833"/>
                  </a:cubicBezTo>
                  <a:cubicBezTo>
                    <a:pt x="609033" y="2139833"/>
                    <a:pt x="727935" y="2119483"/>
                    <a:pt x="838980" y="2082073"/>
                  </a:cubicBezTo>
                  <a:cubicBezTo>
                    <a:pt x="837458" y="2073165"/>
                    <a:pt x="835991" y="2065268"/>
                    <a:pt x="834599" y="2058661"/>
                  </a:cubicBezTo>
                  <a:cubicBezTo>
                    <a:pt x="808497" y="1934647"/>
                    <a:pt x="795434" y="1862855"/>
                    <a:pt x="795434" y="1862855"/>
                  </a:cubicBezTo>
                  <a:cubicBezTo>
                    <a:pt x="795434" y="1862855"/>
                    <a:pt x="812835" y="1747524"/>
                    <a:pt x="805228" y="1692052"/>
                  </a:cubicBezTo>
                  <a:cubicBezTo>
                    <a:pt x="797609" y="1636575"/>
                    <a:pt x="798698" y="1499502"/>
                    <a:pt x="822634" y="1436401"/>
                  </a:cubicBezTo>
                  <a:cubicBezTo>
                    <a:pt x="846565" y="1373309"/>
                    <a:pt x="881362" y="1197084"/>
                    <a:pt x="894426" y="1062190"/>
                  </a:cubicBezTo>
                  <a:cubicBezTo>
                    <a:pt x="907477" y="927297"/>
                    <a:pt x="940109" y="835907"/>
                    <a:pt x="977108" y="781515"/>
                  </a:cubicBezTo>
                  <a:cubicBezTo>
                    <a:pt x="1014098" y="727136"/>
                    <a:pt x="741418" y="636983"/>
                    <a:pt x="706616" y="645692"/>
                  </a:cubicBezTo>
                  <a:cubicBezTo>
                    <a:pt x="671801" y="654388"/>
                    <a:pt x="600588" y="619889"/>
                    <a:pt x="600588" y="619889"/>
                  </a:cubicBezTo>
                  <a:lnTo>
                    <a:pt x="561746" y="589787"/>
                  </a:lnTo>
                  <a:lnTo>
                    <a:pt x="520042" y="455309"/>
                  </a:lnTo>
                  <a:cubicBezTo>
                    <a:pt x="520042" y="455309"/>
                    <a:pt x="539770" y="429855"/>
                    <a:pt x="555939" y="392437"/>
                  </a:cubicBezTo>
                  <a:cubicBezTo>
                    <a:pt x="555939" y="392437"/>
                    <a:pt x="578027" y="389306"/>
                    <a:pt x="586175" y="376805"/>
                  </a:cubicBezTo>
                  <a:cubicBezTo>
                    <a:pt x="594335" y="364290"/>
                    <a:pt x="613924" y="287598"/>
                    <a:pt x="610659" y="262581"/>
                  </a:cubicBezTo>
                  <a:cubicBezTo>
                    <a:pt x="609020" y="250002"/>
                    <a:pt x="594317" y="251455"/>
                    <a:pt x="580094" y="255995"/>
                  </a:cubicBezTo>
                  <a:cubicBezTo>
                    <a:pt x="580479" y="181777"/>
                    <a:pt x="564786" y="58944"/>
                    <a:pt x="462507" y="18914"/>
                  </a:cubicBezTo>
                  <a:cubicBezTo>
                    <a:pt x="312366" y="-39824"/>
                    <a:pt x="233477" y="68605"/>
                    <a:pt x="233477" y="68605"/>
                  </a:cubicBezTo>
                  <a:cubicBezTo>
                    <a:pt x="233477" y="68605"/>
                    <a:pt x="189421" y="130079"/>
                    <a:pt x="197036" y="204052"/>
                  </a:cubicBezTo>
                  <a:cubicBezTo>
                    <a:pt x="204647" y="278032"/>
                    <a:pt x="206826" y="299775"/>
                    <a:pt x="206826" y="299775"/>
                  </a:cubicBezTo>
                  <a:cubicBezTo>
                    <a:pt x="206826" y="299775"/>
                    <a:pt x="174787" y="280994"/>
                    <a:pt x="172067" y="313635"/>
                  </a:cubicBezTo>
                  <a:cubicBezTo>
                    <a:pt x="169347" y="346275"/>
                    <a:pt x="211030" y="412783"/>
                    <a:pt x="214294" y="418223"/>
                  </a:cubicBezTo>
                  <a:cubicBezTo>
                    <a:pt x="217559" y="423663"/>
                    <a:pt x="236318" y="414681"/>
                    <a:pt x="236318" y="414681"/>
                  </a:cubicBezTo>
                  <a:cubicBezTo>
                    <a:pt x="236318" y="414681"/>
                    <a:pt x="251834" y="461453"/>
                    <a:pt x="260530" y="472338"/>
                  </a:cubicBezTo>
                  <a:cubicBezTo>
                    <a:pt x="269235" y="483209"/>
                    <a:pt x="273854" y="485393"/>
                    <a:pt x="273854" y="485393"/>
                  </a:cubicBezTo>
                  <a:cubicBezTo>
                    <a:pt x="273854" y="485393"/>
                    <a:pt x="307043" y="602051"/>
                    <a:pt x="307043" y="614025"/>
                  </a:cubicBezTo>
                  <a:cubicBezTo>
                    <a:pt x="307043" y="625990"/>
                    <a:pt x="183025" y="706479"/>
                    <a:pt x="156910" y="713013"/>
                  </a:cubicBezTo>
                  <a:cubicBezTo>
                    <a:pt x="144097" y="716222"/>
                    <a:pt x="94830" y="716282"/>
                    <a:pt x="36413" y="730951"/>
                  </a:cubicBezTo>
                  <a:cubicBezTo>
                    <a:pt x="-22009" y="745623"/>
                    <a:pt x="10475" y="803305"/>
                    <a:pt x="10475" y="803305"/>
                  </a:cubicBezTo>
                  <a:cubicBezTo>
                    <a:pt x="10475" y="803305"/>
                    <a:pt x="31963" y="953970"/>
                    <a:pt x="56988" y="1011626"/>
                  </a:cubicBezTo>
                  <a:cubicBezTo>
                    <a:pt x="82009" y="1069282"/>
                    <a:pt x="147276" y="1222662"/>
                    <a:pt x="197317" y="1284673"/>
                  </a:cubicBezTo>
                  <a:cubicBezTo>
                    <a:pt x="247350" y="1346684"/>
                    <a:pt x="224041" y="1466027"/>
                    <a:pt x="224041" y="1466027"/>
                  </a:cubicBezTo>
                  <a:lnTo>
                    <a:pt x="162017" y="1662093"/>
                  </a:lnTo>
                  <a:lnTo>
                    <a:pt x="162017" y="166209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95AC124-42C1-4879-8257-2ECDD97047E7}"/>
                </a:ext>
              </a:extLst>
            </p:cNvPr>
            <p:cNvSpPr/>
            <p:nvPr/>
          </p:nvSpPr>
          <p:spPr>
            <a:xfrm>
              <a:off x="1326493" y="3516909"/>
              <a:ext cx="47568" cy="185947"/>
            </a:xfrm>
            <a:custGeom>
              <a:avLst/>
              <a:gdLst>
                <a:gd name="connsiteX0" fmla="*/ 47508 w 47567"/>
                <a:gd name="connsiteY0" fmla="*/ 183183 h 185946"/>
                <a:gd name="connsiteX1" fmla="*/ 47915 w 47567"/>
                <a:gd name="connsiteY1" fmla="*/ 183192 h 185946"/>
                <a:gd name="connsiteX2" fmla="*/ 21952 w 47567"/>
                <a:gd name="connsiteY2" fmla="*/ 3243 h 185946"/>
                <a:gd name="connsiteX3" fmla="*/ 20140 w 47567"/>
                <a:gd name="connsiteY3" fmla="*/ 166526 h 185946"/>
                <a:gd name="connsiteX4" fmla="*/ 12957 w 47567"/>
                <a:gd name="connsiteY4" fmla="*/ 181475 h 185946"/>
                <a:gd name="connsiteX5" fmla="*/ 47508 w 47567"/>
                <a:gd name="connsiteY5" fmla="*/ 183183 h 18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67" h="185946">
                  <a:moveTo>
                    <a:pt x="47508" y="183183"/>
                  </a:moveTo>
                  <a:lnTo>
                    <a:pt x="47915" y="183192"/>
                  </a:lnTo>
                  <a:cubicBezTo>
                    <a:pt x="4767" y="144532"/>
                    <a:pt x="11885" y="27987"/>
                    <a:pt x="21952" y="3243"/>
                  </a:cubicBezTo>
                  <a:cubicBezTo>
                    <a:pt x="-4254" y="54465"/>
                    <a:pt x="-1119" y="123062"/>
                    <a:pt x="20140" y="166526"/>
                  </a:cubicBezTo>
                  <a:cubicBezTo>
                    <a:pt x="22527" y="171404"/>
                    <a:pt x="17926" y="177315"/>
                    <a:pt x="12957" y="181475"/>
                  </a:cubicBezTo>
                  <a:cubicBezTo>
                    <a:pt x="24429" y="182228"/>
                    <a:pt x="35941" y="182794"/>
                    <a:pt x="47508" y="18318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E64824B-2F26-4EE4-AC93-4EA384EF73D0}"/>
                </a:ext>
              </a:extLst>
            </p:cNvPr>
            <p:cNvSpPr/>
            <p:nvPr/>
          </p:nvSpPr>
          <p:spPr>
            <a:xfrm>
              <a:off x="1262114" y="2178928"/>
              <a:ext cx="250812" cy="964327"/>
            </a:xfrm>
            <a:custGeom>
              <a:avLst/>
              <a:gdLst>
                <a:gd name="connsiteX0" fmla="*/ 66101 w 250811"/>
                <a:gd name="connsiteY0" fmla="*/ 256944 h 964327"/>
                <a:gd name="connsiteX1" fmla="*/ 11684 w 250811"/>
                <a:gd name="connsiteY1" fmla="*/ 244368 h 964327"/>
                <a:gd name="connsiteX2" fmla="*/ 24782 w 250811"/>
                <a:gd name="connsiteY2" fmla="*/ 272818 h 964327"/>
                <a:gd name="connsiteX3" fmla="*/ 66983 w 250811"/>
                <a:gd name="connsiteY3" fmla="*/ 294617 h 964327"/>
                <a:gd name="connsiteX4" fmla="*/ 107338 w 250811"/>
                <a:gd name="connsiteY4" fmla="*/ 292974 h 964327"/>
                <a:gd name="connsiteX5" fmla="*/ 143490 w 250811"/>
                <a:gd name="connsiteY5" fmla="*/ 272369 h 964327"/>
                <a:gd name="connsiteX6" fmla="*/ 156489 w 250811"/>
                <a:gd name="connsiteY6" fmla="*/ 243884 h 964327"/>
                <a:gd name="connsiteX7" fmla="*/ 104013 w 250811"/>
                <a:gd name="connsiteY7" fmla="*/ 255028 h 964327"/>
                <a:gd name="connsiteX8" fmla="*/ 66101 w 250811"/>
                <a:gd name="connsiteY8" fmla="*/ 256944 h 964327"/>
                <a:gd name="connsiteX9" fmla="*/ 16428 w 250811"/>
                <a:gd name="connsiteY9" fmla="*/ 6539 h 964327"/>
                <a:gd name="connsiteX10" fmla="*/ 29323 w 250811"/>
                <a:gd name="connsiteY10" fmla="*/ 27334 h 964327"/>
                <a:gd name="connsiteX11" fmla="*/ 64069 w 250811"/>
                <a:gd name="connsiteY11" fmla="*/ 40333 h 964327"/>
                <a:gd name="connsiteX12" fmla="*/ 91459 w 250811"/>
                <a:gd name="connsiteY12" fmla="*/ 40999 h 964327"/>
                <a:gd name="connsiteX13" fmla="*/ 126958 w 250811"/>
                <a:gd name="connsiteY13" fmla="*/ 23438 h 964327"/>
                <a:gd name="connsiteX14" fmla="*/ 135399 w 250811"/>
                <a:gd name="connsiteY14" fmla="*/ 6244 h 964327"/>
                <a:gd name="connsiteX15" fmla="*/ 98962 w 250811"/>
                <a:gd name="connsiteY15" fmla="*/ 15053 h 964327"/>
                <a:gd name="connsiteX16" fmla="*/ 16428 w 250811"/>
                <a:gd name="connsiteY16" fmla="*/ 6539 h 964327"/>
                <a:gd name="connsiteX17" fmla="*/ 16428 w 250811"/>
                <a:gd name="connsiteY17" fmla="*/ 6539 h 964327"/>
                <a:gd name="connsiteX18" fmla="*/ 61133 w 250811"/>
                <a:gd name="connsiteY18" fmla="*/ 65341 h 964327"/>
                <a:gd name="connsiteX19" fmla="*/ 11870 w 250811"/>
                <a:gd name="connsiteY19" fmla="*/ 54478 h 964327"/>
                <a:gd name="connsiteX20" fmla="*/ 23973 w 250811"/>
                <a:gd name="connsiteY20" fmla="*/ 80057 h 964327"/>
                <a:gd name="connsiteX21" fmla="*/ 62313 w 250811"/>
                <a:gd name="connsiteY21" fmla="*/ 99369 h 964327"/>
                <a:gd name="connsiteX22" fmla="*/ 98750 w 250811"/>
                <a:gd name="connsiteY22" fmla="*/ 97518 h 964327"/>
                <a:gd name="connsiteX23" fmla="*/ 131204 w 250811"/>
                <a:gd name="connsiteY23" fmla="*/ 78565 h 964327"/>
                <a:gd name="connsiteX24" fmla="*/ 142672 w 250811"/>
                <a:gd name="connsiteY24" fmla="*/ 52722 h 964327"/>
                <a:gd name="connsiteX25" fmla="*/ 95381 w 250811"/>
                <a:gd name="connsiteY25" fmla="*/ 63274 h 964327"/>
                <a:gd name="connsiteX26" fmla="*/ 61133 w 250811"/>
                <a:gd name="connsiteY26" fmla="*/ 65341 h 964327"/>
                <a:gd name="connsiteX27" fmla="*/ 61133 w 250811"/>
                <a:gd name="connsiteY27" fmla="*/ 65341 h 964327"/>
                <a:gd name="connsiteX28" fmla="*/ 63909 w 250811"/>
                <a:gd name="connsiteY28" fmla="*/ 124104 h 964327"/>
                <a:gd name="connsiteX29" fmla="*/ 9509 w 250811"/>
                <a:gd name="connsiteY29" fmla="*/ 111555 h 964327"/>
                <a:gd name="connsiteX30" fmla="*/ 22616 w 250811"/>
                <a:gd name="connsiteY30" fmla="*/ 139979 h 964327"/>
                <a:gd name="connsiteX31" fmla="*/ 64817 w 250811"/>
                <a:gd name="connsiteY31" fmla="*/ 161800 h 964327"/>
                <a:gd name="connsiteX32" fmla="*/ 105167 w 250811"/>
                <a:gd name="connsiteY32" fmla="*/ 160143 h 964327"/>
                <a:gd name="connsiteX33" fmla="*/ 141310 w 250811"/>
                <a:gd name="connsiteY33" fmla="*/ 139542 h 964327"/>
                <a:gd name="connsiteX34" fmla="*/ 154318 w 250811"/>
                <a:gd name="connsiteY34" fmla="*/ 111058 h 964327"/>
                <a:gd name="connsiteX35" fmla="*/ 101846 w 250811"/>
                <a:gd name="connsiteY35" fmla="*/ 122197 h 964327"/>
                <a:gd name="connsiteX36" fmla="*/ 63909 w 250811"/>
                <a:gd name="connsiteY36" fmla="*/ 124104 h 964327"/>
                <a:gd name="connsiteX37" fmla="*/ 63909 w 250811"/>
                <a:gd name="connsiteY37" fmla="*/ 124104 h 964327"/>
                <a:gd name="connsiteX38" fmla="*/ 67182 w 250811"/>
                <a:gd name="connsiteY38" fmla="*/ 193696 h 964327"/>
                <a:gd name="connsiteX39" fmla="*/ 12782 w 250811"/>
                <a:gd name="connsiteY39" fmla="*/ 181138 h 964327"/>
                <a:gd name="connsiteX40" fmla="*/ 25876 w 250811"/>
                <a:gd name="connsiteY40" fmla="*/ 209571 h 964327"/>
                <a:gd name="connsiteX41" fmla="*/ 68077 w 250811"/>
                <a:gd name="connsiteY41" fmla="*/ 231378 h 964327"/>
                <a:gd name="connsiteX42" fmla="*/ 108428 w 250811"/>
                <a:gd name="connsiteY42" fmla="*/ 229726 h 964327"/>
                <a:gd name="connsiteX43" fmla="*/ 144571 w 250811"/>
                <a:gd name="connsiteY43" fmla="*/ 209116 h 964327"/>
                <a:gd name="connsiteX44" fmla="*/ 157578 w 250811"/>
                <a:gd name="connsiteY44" fmla="*/ 180645 h 964327"/>
                <a:gd name="connsiteX45" fmla="*/ 105102 w 250811"/>
                <a:gd name="connsiteY45" fmla="*/ 191785 h 964327"/>
                <a:gd name="connsiteX46" fmla="*/ 67182 w 250811"/>
                <a:gd name="connsiteY46" fmla="*/ 193696 h 964327"/>
                <a:gd name="connsiteX47" fmla="*/ 151507 w 250811"/>
                <a:gd name="connsiteY47" fmla="*/ 919644 h 964327"/>
                <a:gd name="connsiteX48" fmla="*/ 97812 w 250811"/>
                <a:gd name="connsiteY48" fmla="*/ 904453 h 964327"/>
                <a:gd name="connsiteX49" fmla="*/ 109418 w 250811"/>
                <a:gd name="connsiteY49" fmla="*/ 933499 h 964327"/>
                <a:gd name="connsiteX50" fmla="*/ 170115 w 250811"/>
                <a:gd name="connsiteY50" fmla="*/ 962464 h 964327"/>
                <a:gd name="connsiteX51" fmla="*/ 227992 w 250811"/>
                <a:gd name="connsiteY51" fmla="*/ 938818 h 964327"/>
                <a:gd name="connsiteX52" fmla="*/ 242443 w 250811"/>
                <a:gd name="connsiteY52" fmla="*/ 911000 h 964327"/>
                <a:gd name="connsiteX53" fmla="*/ 189479 w 250811"/>
                <a:gd name="connsiteY53" fmla="*/ 919588 h 964327"/>
                <a:gd name="connsiteX54" fmla="*/ 151507 w 250811"/>
                <a:gd name="connsiteY54" fmla="*/ 919644 h 964327"/>
                <a:gd name="connsiteX55" fmla="*/ 151507 w 250811"/>
                <a:gd name="connsiteY55" fmla="*/ 919644 h 964327"/>
                <a:gd name="connsiteX56" fmla="*/ 152052 w 250811"/>
                <a:gd name="connsiteY56" fmla="*/ 859030 h 964327"/>
                <a:gd name="connsiteX57" fmla="*/ 98369 w 250811"/>
                <a:gd name="connsiteY57" fmla="*/ 843834 h 964327"/>
                <a:gd name="connsiteX58" fmla="*/ 109972 w 250811"/>
                <a:gd name="connsiteY58" fmla="*/ 872876 h 964327"/>
                <a:gd name="connsiteX59" fmla="*/ 150979 w 250811"/>
                <a:gd name="connsiteY59" fmla="*/ 896704 h 964327"/>
                <a:gd name="connsiteX60" fmla="*/ 191373 w 250811"/>
                <a:gd name="connsiteY60" fmla="*/ 897019 h 964327"/>
                <a:gd name="connsiteX61" fmla="*/ 228541 w 250811"/>
                <a:gd name="connsiteY61" fmla="*/ 878200 h 964327"/>
                <a:gd name="connsiteX62" fmla="*/ 242993 w 250811"/>
                <a:gd name="connsiteY62" fmla="*/ 850377 h 964327"/>
                <a:gd name="connsiteX63" fmla="*/ 190019 w 250811"/>
                <a:gd name="connsiteY63" fmla="*/ 858965 h 964327"/>
                <a:gd name="connsiteX64" fmla="*/ 152052 w 250811"/>
                <a:gd name="connsiteY64" fmla="*/ 859030 h 964327"/>
                <a:gd name="connsiteX65" fmla="*/ 152052 w 250811"/>
                <a:gd name="connsiteY65" fmla="*/ 859030 h 964327"/>
                <a:gd name="connsiteX66" fmla="*/ 153790 w 250811"/>
                <a:gd name="connsiteY66" fmla="*/ 791955 h 964327"/>
                <a:gd name="connsiteX67" fmla="*/ 97963 w 250811"/>
                <a:gd name="connsiteY67" fmla="*/ 788560 h 964327"/>
                <a:gd name="connsiteX68" fmla="*/ 115874 w 250811"/>
                <a:gd name="connsiteY68" fmla="*/ 814420 h 964327"/>
                <a:gd name="connsiteX69" fmla="*/ 161284 w 250811"/>
                <a:gd name="connsiteY69" fmla="*/ 828928 h 964327"/>
                <a:gd name="connsiteX70" fmla="*/ 200761 w 250811"/>
                <a:gd name="connsiteY70" fmla="*/ 820634 h 964327"/>
                <a:gd name="connsiteX71" fmla="*/ 232748 w 250811"/>
                <a:gd name="connsiteY71" fmla="*/ 794359 h 964327"/>
                <a:gd name="connsiteX72" fmla="*/ 240541 w 250811"/>
                <a:gd name="connsiteY72" fmla="*/ 764145 h 964327"/>
                <a:gd name="connsiteX73" fmla="*/ 190798 w 250811"/>
                <a:gd name="connsiteY73" fmla="*/ 783812 h 964327"/>
                <a:gd name="connsiteX74" fmla="*/ 153790 w 250811"/>
                <a:gd name="connsiteY74" fmla="*/ 791955 h 964327"/>
                <a:gd name="connsiteX75" fmla="*/ 136813 w 250811"/>
                <a:gd name="connsiteY75" fmla="*/ 721836 h 964327"/>
                <a:gd name="connsiteX76" fmla="*/ 82400 w 250811"/>
                <a:gd name="connsiteY76" fmla="*/ 709265 h 964327"/>
                <a:gd name="connsiteX77" fmla="*/ 95498 w 250811"/>
                <a:gd name="connsiteY77" fmla="*/ 737715 h 964327"/>
                <a:gd name="connsiteX78" fmla="*/ 137699 w 250811"/>
                <a:gd name="connsiteY78" fmla="*/ 759514 h 964327"/>
                <a:gd name="connsiteX79" fmla="*/ 178050 w 250811"/>
                <a:gd name="connsiteY79" fmla="*/ 757871 h 964327"/>
                <a:gd name="connsiteX80" fmla="*/ 214201 w 250811"/>
                <a:gd name="connsiteY80" fmla="*/ 737257 h 964327"/>
                <a:gd name="connsiteX81" fmla="*/ 227196 w 250811"/>
                <a:gd name="connsiteY81" fmla="*/ 708785 h 964327"/>
                <a:gd name="connsiteX82" fmla="*/ 174729 w 250811"/>
                <a:gd name="connsiteY82" fmla="*/ 719938 h 964327"/>
                <a:gd name="connsiteX83" fmla="*/ 136813 w 250811"/>
                <a:gd name="connsiteY83" fmla="*/ 721836 h 964327"/>
                <a:gd name="connsiteX84" fmla="*/ 136813 w 250811"/>
                <a:gd name="connsiteY84" fmla="*/ 721836 h 964327"/>
                <a:gd name="connsiteX85" fmla="*/ 117223 w 250811"/>
                <a:gd name="connsiteY85" fmla="*/ 657005 h 964327"/>
                <a:gd name="connsiteX86" fmla="*/ 62828 w 250811"/>
                <a:gd name="connsiteY86" fmla="*/ 644435 h 964327"/>
                <a:gd name="connsiteX87" fmla="*/ 75922 w 250811"/>
                <a:gd name="connsiteY87" fmla="*/ 672876 h 964327"/>
                <a:gd name="connsiteX88" fmla="*/ 118123 w 250811"/>
                <a:gd name="connsiteY88" fmla="*/ 694688 h 964327"/>
                <a:gd name="connsiteX89" fmla="*/ 158465 w 250811"/>
                <a:gd name="connsiteY89" fmla="*/ 693036 h 964327"/>
                <a:gd name="connsiteX90" fmla="*/ 194616 w 250811"/>
                <a:gd name="connsiteY90" fmla="*/ 672426 h 964327"/>
                <a:gd name="connsiteX91" fmla="*/ 207611 w 250811"/>
                <a:gd name="connsiteY91" fmla="*/ 643946 h 964327"/>
                <a:gd name="connsiteX92" fmla="*/ 155157 w 250811"/>
                <a:gd name="connsiteY92" fmla="*/ 655085 h 964327"/>
                <a:gd name="connsiteX93" fmla="*/ 117223 w 250811"/>
                <a:gd name="connsiteY93" fmla="*/ 657005 h 964327"/>
                <a:gd name="connsiteX94" fmla="*/ 117223 w 250811"/>
                <a:gd name="connsiteY94" fmla="*/ 657005 h 964327"/>
                <a:gd name="connsiteX95" fmla="*/ 102538 w 250811"/>
                <a:gd name="connsiteY95" fmla="*/ 587431 h 964327"/>
                <a:gd name="connsiteX96" fmla="*/ 48129 w 250811"/>
                <a:gd name="connsiteY96" fmla="*/ 574865 h 964327"/>
                <a:gd name="connsiteX97" fmla="*/ 61236 w 250811"/>
                <a:gd name="connsiteY97" fmla="*/ 603310 h 964327"/>
                <a:gd name="connsiteX98" fmla="*/ 103433 w 250811"/>
                <a:gd name="connsiteY98" fmla="*/ 625118 h 964327"/>
                <a:gd name="connsiteX99" fmla="*/ 143779 w 250811"/>
                <a:gd name="connsiteY99" fmla="*/ 623462 h 964327"/>
                <a:gd name="connsiteX100" fmla="*/ 179922 w 250811"/>
                <a:gd name="connsiteY100" fmla="*/ 602856 h 964327"/>
                <a:gd name="connsiteX101" fmla="*/ 192930 w 250811"/>
                <a:gd name="connsiteY101" fmla="*/ 574372 h 964327"/>
                <a:gd name="connsiteX102" fmla="*/ 140467 w 250811"/>
                <a:gd name="connsiteY102" fmla="*/ 585524 h 964327"/>
                <a:gd name="connsiteX103" fmla="*/ 102538 w 250811"/>
                <a:gd name="connsiteY103" fmla="*/ 587431 h 964327"/>
                <a:gd name="connsiteX104" fmla="*/ 102538 w 250811"/>
                <a:gd name="connsiteY104" fmla="*/ 587431 h 964327"/>
                <a:gd name="connsiteX105" fmla="*/ 92212 w 250811"/>
                <a:gd name="connsiteY105" fmla="*/ 517848 h 964327"/>
                <a:gd name="connsiteX106" fmla="*/ 37798 w 250811"/>
                <a:gd name="connsiteY106" fmla="*/ 505277 h 964327"/>
                <a:gd name="connsiteX107" fmla="*/ 50897 w 250811"/>
                <a:gd name="connsiteY107" fmla="*/ 533727 h 964327"/>
                <a:gd name="connsiteX108" fmla="*/ 93094 w 250811"/>
                <a:gd name="connsiteY108" fmla="*/ 555522 h 964327"/>
                <a:gd name="connsiteX109" fmla="*/ 133457 w 250811"/>
                <a:gd name="connsiteY109" fmla="*/ 553883 h 964327"/>
                <a:gd name="connsiteX110" fmla="*/ 169600 w 250811"/>
                <a:gd name="connsiteY110" fmla="*/ 533277 h 964327"/>
                <a:gd name="connsiteX111" fmla="*/ 182607 w 250811"/>
                <a:gd name="connsiteY111" fmla="*/ 504793 h 964327"/>
                <a:gd name="connsiteX112" fmla="*/ 130132 w 250811"/>
                <a:gd name="connsiteY112" fmla="*/ 515941 h 964327"/>
                <a:gd name="connsiteX113" fmla="*/ 92212 w 250811"/>
                <a:gd name="connsiteY113" fmla="*/ 517848 h 964327"/>
                <a:gd name="connsiteX114" fmla="*/ 92212 w 250811"/>
                <a:gd name="connsiteY114" fmla="*/ 517848 h 964327"/>
                <a:gd name="connsiteX115" fmla="*/ 82417 w 250811"/>
                <a:gd name="connsiteY115" fmla="*/ 450384 h 964327"/>
                <a:gd name="connsiteX116" fmla="*/ 27999 w 250811"/>
                <a:gd name="connsiteY116" fmla="*/ 437826 h 964327"/>
                <a:gd name="connsiteX117" fmla="*/ 41107 w 250811"/>
                <a:gd name="connsiteY117" fmla="*/ 466263 h 964327"/>
                <a:gd name="connsiteX118" fmla="*/ 83312 w 250811"/>
                <a:gd name="connsiteY118" fmla="*/ 488062 h 964327"/>
                <a:gd name="connsiteX119" fmla="*/ 123662 w 250811"/>
                <a:gd name="connsiteY119" fmla="*/ 486423 h 964327"/>
                <a:gd name="connsiteX120" fmla="*/ 159805 w 250811"/>
                <a:gd name="connsiteY120" fmla="*/ 465818 h 964327"/>
                <a:gd name="connsiteX121" fmla="*/ 172809 w 250811"/>
                <a:gd name="connsiteY121" fmla="*/ 437333 h 964327"/>
                <a:gd name="connsiteX122" fmla="*/ 120346 w 250811"/>
                <a:gd name="connsiteY122" fmla="*/ 448482 h 964327"/>
                <a:gd name="connsiteX123" fmla="*/ 82417 w 250811"/>
                <a:gd name="connsiteY123" fmla="*/ 450384 h 964327"/>
                <a:gd name="connsiteX124" fmla="*/ 82417 w 250811"/>
                <a:gd name="connsiteY124" fmla="*/ 450384 h 964327"/>
                <a:gd name="connsiteX125" fmla="*/ 79156 w 250811"/>
                <a:gd name="connsiteY125" fmla="*/ 386068 h 964327"/>
                <a:gd name="connsiteX126" fmla="*/ 24748 w 250811"/>
                <a:gd name="connsiteY126" fmla="*/ 373515 h 964327"/>
                <a:gd name="connsiteX127" fmla="*/ 37846 w 250811"/>
                <a:gd name="connsiteY127" fmla="*/ 401952 h 964327"/>
                <a:gd name="connsiteX128" fmla="*/ 80043 w 250811"/>
                <a:gd name="connsiteY128" fmla="*/ 423768 h 964327"/>
                <a:gd name="connsiteX129" fmla="*/ 120393 w 250811"/>
                <a:gd name="connsiteY129" fmla="*/ 422112 h 964327"/>
                <a:gd name="connsiteX130" fmla="*/ 156540 w 250811"/>
                <a:gd name="connsiteY130" fmla="*/ 401502 h 964327"/>
                <a:gd name="connsiteX131" fmla="*/ 169544 w 250811"/>
                <a:gd name="connsiteY131" fmla="*/ 373022 h 964327"/>
                <a:gd name="connsiteX132" fmla="*/ 117072 w 250811"/>
                <a:gd name="connsiteY132" fmla="*/ 384166 h 964327"/>
                <a:gd name="connsiteX133" fmla="*/ 79156 w 250811"/>
                <a:gd name="connsiteY133" fmla="*/ 386068 h 964327"/>
                <a:gd name="connsiteX134" fmla="*/ 68821 w 250811"/>
                <a:gd name="connsiteY134" fmla="*/ 321783 h 964327"/>
                <a:gd name="connsiteX135" fmla="*/ 14421 w 250811"/>
                <a:gd name="connsiteY135" fmla="*/ 309212 h 964327"/>
                <a:gd name="connsiteX136" fmla="*/ 27515 w 250811"/>
                <a:gd name="connsiteY136" fmla="*/ 337649 h 964327"/>
                <a:gd name="connsiteX137" fmla="*/ 69708 w 250811"/>
                <a:gd name="connsiteY137" fmla="*/ 359456 h 964327"/>
                <a:gd name="connsiteX138" fmla="*/ 110062 w 250811"/>
                <a:gd name="connsiteY138" fmla="*/ 357813 h 964327"/>
                <a:gd name="connsiteX139" fmla="*/ 146210 w 250811"/>
                <a:gd name="connsiteY139" fmla="*/ 337199 h 964327"/>
                <a:gd name="connsiteX140" fmla="*/ 159213 w 250811"/>
                <a:gd name="connsiteY140" fmla="*/ 308732 h 964327"/>
                <a:gd name="connsiteX141" fmla="*/ 106750 w 250811"/>
                <a:gd name="connsiteY141" fmla="*/ 319876 h 964327"/>
                <a:gd name="connsiteX142" fmla="*/ 68821 w 250811"/>
                <a:gd name="connsiteY142" fmla="*/ 321783 h 964327"/>
                <a:gd name="connsiteX143" fmla="*/ 68821 w 250811"/>
                <a:gd name="connsiteY143" fmla="*/ 321783 h 9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50811" h="964327">
                  <a:moveTo>
                    <a:pt x="66101" y="256944"/>
                  </a:moveTo>
                  <a:cubicBezTo>
                    <a:pt x="66101" y="256944"/>
                    <a:pt x="24730" y="235391"/>
                    <a:pt x="11684" y="244368"/>
                  </a:cubicBezTo>
                  <a:cubicBezTo>
                    <a:pt x="-1354" y="253354"/>
                    <a:pt x="7372" y="266526"/>
                    <a:pt x="24782" y="272818"/>
                  </a:cubicBezTo>
                  <a:cubicBezTo>
                    <a:pt x="42205" y="279119"/>
                    <a:pt x="49020" y="284109"/>
                    <a:pt x="66983" y="294617"/>
                  </a:cubicBezTo>
                  <a:cubicBezTo>
                    <a:pt x="77703" y="300888"/>
                    <a:pt x="96648" y="299275"/>
                    <a:pt x="107338" y="292974"/>
                  </a:cubicBezTo>
                  <a:cubicBezTo>
                    <a:pt x="125254" y="282418"/>
                    <a:pt x="126093" y="278721"/>
                    <a:pt x="143490" y="272369"/>
                  </a:cubicBezTo>
                  <a:cubicBezTo>
                    <a:pt x="160882" y="266008"/>
                    <a:pt x="169548" y="252827"/>
                    <a:pt x="156489" y="243884"/>
                  </a:cubicBezTo>
                  <a:cubicBezTo>
                    <a:pt x="143407" y="234941"/>
                    <a:pt x="104013" y="255028"/>
                    <a:pt x="104013" y="255028"/>
                  </a:cubicBezTo>
                  <a:cubicBezTo>
                    <a:pt x="93172" y="259543"/>
                    <a:pt x="76955" y="260805"/>
                    <a:pt x="66101" y="256944"/>
                  </a:cubicBezTo>
                  <a:close/>
                  <a:moveTo>
                    <a:pt x="16428" y="6539"/>
                  </a:moveTo>
                  <a:cubicBezTo>
                    <a:pt x="6607" y="13942"/>
                    <a:pt x="15243" y="24052"/>
                    <a:pt x="29323" y="27334"/>
                  </a:cubicBezTo>
                  <a:cubicBezTo>
                    <a:pt x="43398" y="30608"/>
                    <a:pt x="49167" y="33855"/>
                    <a:pt x="64069" y="40333"/>
                  </a:cubicBezTo>
                  <a:cubicBezTo>
                    <a:pt x="72960" y="44195"/>
                    <a:pt x="83809" y="46841"/>
                    <a:pt x="91459" y="40999"/>
                  </a:cubicBezTo>
                  <a:cubicBezTo>
                    <a:pt x="104289" y="31196"/>
                    <a:pt x="114127" y="29938"/>
                    <a:pt x="126958" y="23438"/>
                  </a:cubicBezTo>
                  <a:cubicBezTo>
                    <a:pt x="140251" y="16709"/>
                    <a:pt x="140017" y="10379"/>
                    <a:pt x="135399" y="6244"/>
                  </a:cubicBezTo>
                  <a:cubicBezTo>
                    <a:pt x="130659" y="2011"/>
                    <a:pt x="121068" y="216"/>
                    <a:pt x="98962" y="15053"/>
                  </a:cubicBezTo>
                  <a:cubicBezTo>
                    <a:pt x="72194" y="33380"/>
                    <a:pt x="29275" y="-3139"/>
                    <a:pt x="16428" y="6539"/>
                  </a:cubicBezTo>
                  <a:lnTo>
                    <a:pt x="16428" y="6539"/>
                  </a:lnTo>
                  <a:close/>
                  <a:moveTo>
                    <a:pt x="61133" y="65341"/>
                  </a:moveTo>
                  <a:cubicBezTo>
                    <a:pt x="61133" y="65341"/>
                    <a:pt x="23558" y="46262"/>
                    <a:pt x="11870" y="54478"/>
                  </a:cubicBezTo>
                  <a:cubicBezTo>
                    <a:pt x="164" y="62707"/>
                    <a:pt x="8185" y="74526"/>
                    <a:pt x="23973" y="80057"/>
                  </a:cubicBezTo>
                  <a:cubicBezTo>
                    <a:pt x="39779" y="85579"/>
                    <a:pt x="45984" y="90037"/>
                    <a:pt x="62313" y="99369"/>
                  </a:cubicBezTo>
                  <a:cubicBezTo>
                    <a:pt x="72051" y="104917"/>
                    <a:pt x="89154" y="103300"/>
                    <a:pt x="98750" y="97518"/>
                  </a:cubicBezTo>
                  <a:cubicBezTo>
                    <a:pt x="114849" y="87810"/>
                    <a:pt x="115546" y="84463"/>
                    <a:pt x="131204" y="78565"/>
                  </a:cubicBezTo>
                  <a:cubicBezTo>
                    <a:pt x="146854" y="72675"/>
                    <a:pt x="154569" y="60679"/>
                    <a:pt x="142672" y="52722"/>
                  </a:cubicBezTo>
                  <a:cubicBezTo>
                    <a:pt x="130780" y="44757"/>
                    <a:pt x="95381" y="63274"/>
                    <a:pt x="95381" y="63274"/>
                  </a:cubicBezTo>
                  <a:cubicBezTo>
                    <a:pt x="85630" y="67434"/>
                    <a:pt x="70983" y="68718"/>
                    <a:pt x="61133" y="65341"/>
                  </a:cubicBezTo>
                  <a:lnTo>
                    <a:pt x="61133" y="65341"/>
                  </a:lnTo>
                  <a:close/>
                  <a:moveTo>
                    <a:pt x="63909" y="124104"/>
                  </a:moveTo>
                  <a:cubicBezTo>
                    <a:pt x="63909" y="124104"/>
                    <a:pt x="22559" y="102565"/>
                    <a:pt x="9509" y="111555"/>
                  </a:cubicBezTo>
                  <a:cubicBezTo>
                    <a:pt x="-3525" y="120541"/>
                    <a:pt x="5197" y="133691"/>
                    <a:pt x="22616" y="139979"/>
                  </a:cubicBezTo>
                  <a:cubicBezTo>
                    <a:pt x="40021" y="146288"/>
                    <a:pt x="46854" y="151291"/>
                    <a:pt x="64817" y="161800"/>
                  </a:cubicBezTo>
                  <a:cubicBezTo>
                    <a:pt x="75515" y="168066"/>
                    <a:pt x="94486" y="166457"/>
                    <a:pt x="105167" y="160143"/>
                  </a:cubicBezTo>
                  <a:cubicBezTo>
                    <a:pt x="123096" y="149588"/>
                    <a:pt x="123918" y="145899"/>
                    <a:pt x="141310" y="139542"/>
                  </a:cubicBezTo>
                  <a:cubicBezTo>
                    <a:pt x="158707" y="133185"/>
                    <a:pt x="167395" y="119983"/>
                    <a:pt x="154318" y="111058"/>
                  </a:cubicBezTo>
                  <a:cubicBezTo>
                    <a:pt x="141245" y="102111"/>
                    <a:pt x="101846" y="122197"/>
                    <a:pt x="101846" y="122197"/>
                  </a:cubicBezTo>
                  <a:cubicBezTo>
                    <a:pt x="90992" y="126725"/>
                    <a:pt x="74776" y="127975"/>
                    <a:pt x="63909" y="124104"/>
                  </a:cubicBezTo>
                  <a:lnTo>
                    <a:pt x="63909" y="124104"/>
                  </a:lnTo>
                  <a:close/>
                  <a:moveTo>
                    <a:pt x="67182" y="193696"/>
                  </a:moveTo>
                  <a:cubicBezTo>
                    <a:pt x="67182" y="193696"/>
                    <a:pt x="25803" y="172152"/>
                    <a:pt x="12782" y="181138"/>
                  </a:cubicBezTo>
                  <a:cubicBezTo>
                    <a:pt x="-269" y="190115"/>
                    <a:pt x="8458" y="203266"/>
                    <a:pt x="25876" y="209571"/>
                  </a:cubicBezTo>
                  <a:cubicBezTo>
                    <a:pt x="43290" y="215867"/>
                    <a:pt x="50110" y="220870"/>
                    <a:pt x="68077" y="231378"/>
                  </a:cubicBezTo>
                  <a:cubicBezTo>
                    <a:pt x="78784" y="237636"/>
                    <a:pt x="97742" y="236031"/>
                    <a:pt x="108428" y="229726"/>
                  </a:cubicBezTo>
                  <a:cubicBezTo>
                    <a:pt x="126357" y="219171"/>
                    <a:pt x="127187" y="215469"/>
                    <a:pt x="144571" y="209116"/>
                  </a:cubicBezTo>
                  <a:cubicBezTo>
                    <a:pt x="161967" y="202760"/>
                    <a:pt x="170638" y="189570"/>
                    <a:pt x="157578" y="180645"/>
                  </a:cubicBezTo>
                  <a:cubicBezTo>
                    <a:pt x="144493" y="171702"/>
                    <a:pt x="105102" y="191785"/>
                    <a:pt x="105102" y="191785"/>
                  </a:cubicBezTo>
                  <a:cubicBezTo>
                    <a:pt x="94257" y="196295"/>
                    <a:pt x="78036" y="197549"/>
                    <a:pt x="67182" y="193696"/>
                  </a:cubicBezTo>
                  <a:close/>
                  <a:moveTo>
                    <a:pt x="151507" y="919644"/>
                  </a:moveTo>
                  <a:cubicBezTo>
                    <a:pt x="151507" y="919644"/>
                    <a:pt x="111304" y="896111"/>
                    <a:pt x="97812" y="904453"/>
                  </a:cubicBezTo>
                  <a:cubicBezTo>
                    <a:pt x="84328" y="912790"/>
                    <a:pt x="92354" y="926356"/>
                    <a:pt x="109418" y="933499"/>
                  </a:cubicBezTo>
                  <a:cubicBezTo>
                    <a:pt x="159926" y="954585"/>
                    <a:pt x="164316" y="963195"/>
                    <a:pt x="170115" y="962464"/>
                  </a:cubicBezTo>
                  <a:cubicBezTo>
                    <a:pt x="175503" y="961789"/>
                    <a:pt x="182110" y="953058"/>
                    <a:pt x="227992" y="938818"/>
                  </a:cubicBezTo>
                  <a:cubicBezTo>
                    <a:pt x="245700" y="933322"/>
                    <a:pt x="255040" y="920557"/>
                    <a:pt x="242443" y="911000"/>
                  </a:cubicBezTo>
                  <a:cubicBezTo>
                    <a:pt x="229851" y="901434"/>
                    <a:pt x="189479" y="919588"/>
                    <a:pt x="189479" y="919588"/>
                  </a:cubicBezTo>
                  <a:cubicBezTo>
                    <a:pt x="178422" y="923562"/>
                    <a:pt x="162149" y="924033"/>
                    <a:pt x="151507" y="919644"/>
                  </a:cubicBezTo>
                  <a:lnTo>
                    <a:pt x="151507" y="919644"/>
                  </a:lnTo>
                  <a:close/>
                  <a:moveTo>
                    <a:pt x="152052" y="859030"/>
                  </a:moveTo>
                  <a:cubicBezTo>
                    <a:pt x="152052" y="859030"/>
                    <a:pt x="111848" y="835506"/>
                    <a:pt x="98369" y="843834"/>
                  </a:cubicBezTo>
                  <a:cubicBezTo>
                    <a:pt x="84865" y="852172"/>
                    <a:pt x="92899" y="865754"/>
                    <a:pt x="109972" y="872876"/>
                  </a:cubicBezTo>
                  <a:cubicBezTo>
                    <a:pt x="127027" y="880020"/>
                    <a:pt x="133587" y="885339"/>
                    <a:pt x="150979" y="896704"/>
                  </a:cubicBezTo>
                  <a:cubicBezTo>
                    <a:pt x="161349" y="903480"/>
                    <a:pt x="180376" y="902792"/>
                    <a:pt x="191373" y="897019"/>
                  </a:cubicBezTo>
                  <a:cubicBezTo>
                    <a:pt x="209834" y="887341"/>
                    <a:pt x="210837" y="883683"/>
                    <a:pt x="228541" y="878200"/>
                  </a:cubicBezTo>
                  <a:cubicBezTo>
                    <a:pt x="246244" y="872686"/>
                    <a:pt x="255589" y="859929"/>
                    <a:pt x="242993" y="850377"/>
                  </a:cubicBezTo>
                  <a:cubicBezTo>
                    <a:pt x="230404" y="840824"/>
                    <a:pt x="190019" y="858965"/>
                    <a:pt x="190019" y="858965"/>
                  </a:cubicBezTo>
                  <a:cubicBezTo>
                    <a:pt x="178953" y="862948"/>
                    <a:pt x="162707" y="863415"/>
                    <a:pt x="152052" y="859030"/>
                  </a:cubicBezTo>
                  <a:lnTo>
                    <a:pt x="152052" y="859030"/>
                  </a:lnTo>
                  <a:close/>
                  <a:moveTo>
                    <a:pt x="153790" y="791955"/>
                  </a:moveTo>
                  <a:cubicBezTo>
                    <a:pt x="153790" y="791955"/>
                    <a:pt x="109232" y="777564"/>
                    <a:pt x="97963" y="788560"/>
                  </a:cubicBezTo>
                  <a:cubicBezTo>
                    <a:pt x="86698" y="799566"/>
                    <a:pt x="97604" y="811095"/>
                    <a:pt x="115874" y="814420"/>
                  </a:cubicBezTo>
                  <a:cubicBezTo>
                    <a:pt x="134140" y="817754"/>
                    <a:pt x="141738" y="821547"/>
                    <a:pt x="161284" y="828928"/>
                  </a:cubicBezTo>
                  <a:cubicBezTo>
                    <a:pt x="172947" y="833326"/>
                    <a:pt x="191343" y="828621"/>
                    <a:pt x="200761" y="820634"/>
                  </a:cubicBezTo>
                  <a:cubicBezTo>
                    <a:pt x="216562" y="807263"/>
                    <a:pt x="216722" y="803492"/>
                    <a:pt x="232748" y="794359"/>
                  </a:cubicBezTo>
                  <a:cubicBezTo>
                    <a:pt x="248774" y="785218"/>
                    <a:pt x="254997" y="770787"/>
                    <a:pt x="240541" y="764145"/>
                  </a:cubicBezTo>
                  <a:cubicBezTo>
                    <a:pt x="226080" y="757499"/>
                    <a:pt x="190798" y="783812"/>
                    <a:pt x="190798" y="783812"/>
                  </a:cubicBezTo>
                  <a:cubicBezTo>
                    <a:pt x="180921" y="790026"/>
                    <a:pt x="165163" y="793966"/>
                    <a:pt x="153790" y="791955"/>
                  </a:cubicBezTo>
                  <a:close/>
                  <a:moveTo>
                    <a:pt x="136813" y="721836"/>
                  </a:moveTo>
                  <a:cubicBezTo>
                    <a:pt x="136813" y="721836"/>
                    <a:pt x="95438" y="700296"/>
                    <a:pt x="82400" y="709265"/>
                  </a:cubicBezTo>
                  <a:cubicBezTo>
                    <a:pt x="69362" y="718264"/>
                    <a:pt x="78084" y="731423"/>
                    <a:pt x="95498" y="737715"/>
                  </a:cubicBezTo>
                  <a:cubicBezTo>
                    <a:pt x="112917" y="744015"/>
                    <a:pt x="119736" y="749001"/>
                    <a:pt x="137699" y="759514"/>
                  </a:cubicBezTo>
                  <a:cubicBezTo>
                    <a:pt x="148406" y="765789"/>
                    <a:pt x="167351" y="764171"/>
                    <a:pt x="178050" y="757871"/>
                  </a:cubicBezTo>
                  <a:cubicBezTo>
                    <a:pt x="195978" y="747319"/>
                    <a:pt x="196796" y="743618"/>
                    <a:pt x="214201" y="737257"/>
                  </a:cubicBezTo>
                  <a:cubicBezTo>
                    <a:pt x="231594" y="730913"/>
                    <a:pt x="240264" y="717719"/>
                    <a:pt x="227196" y="708785"/>
                  </a:cubicBezTo>
                  <a:cubicBezTo>
                    <a:pt x="214115" y="699842"/>
                    <a:pt x="174729" y="719938"/>
                    <a:pt x="174729" y="719938"/>
                  </a:cubicBezTo>
                  <a:cubicBezTo>
                    <a:pt x="163883" y="724435"/>
                    <a:pt x="147658" y="725702"/>
                    <a:pt x="136813" y="721836"/>
                  </a:cubicBezTo>
                  <a:lnTo>
                    <a:pt x="136813" y="721836"/>
                  </a:lnTo>
                  <a:close/>
                  <a:moveTo>
                    <a:pt x="117223" y="657005"/>
                  </a:moveTo>
                  <a:cubicBezTo>
                    <a:pt x="117223" y="657005"/>
                    <a:pt x="75861" y="635466"/>
                    <a:pt x="62828" y="644435"/>
                  </a:cubicBezTo>
                  <a:cubicBezTo>
                    <a:pt x="49773" y="653421"/>
                    <a:pt x="58495" y="666584"/>
                    <a:pt x="75922" y="672876"/>
                  </a:cubicBezTo>
                  <a:cubicBezTo>
                    <a:pt x="93336" y="679185"/>
                    <a:pt x="100155" y="684175"/>
                    <a:pt x="118123" y="694688"/>
                  </a:cubicBezTo>
                  <a:cubicBezTo>
                    <a:pt x="128821" y="700954"/>
                    <a:pt x="147788" y="699345"/>
                    <a:pt x="158465" y="693036"/>
                  </a:cubicBezTo>
                  <a:cubicBezTo>
                    <a:pt x="176398" y="682476"/>
                    <a:pt x="177219" y="678779"/>
                    <a:pt x="194616" y="672426"/>
                  </a:cubicBezTo>
                  <a:cubicBezTo>
                    <a:pt x="212009" y="666065"/>
                    <a:pt x="220688" y="652884"/>
                    <a:pt x="207611" y="643946"/>
                  </a:cubicBezTo>
                  <a:cubicBezTo>
                    <a:pt x="194547" y="634999"/>
                    <a:pt x="155157" y="655085"/>
                    <a:pt x="155157" y="655085"/>
                  </a:cubicBezTo>
                  <a:cubicBezTo>
                    <a:pt x="144303" y="659600"/>
                    <a:pt x="128073" y="660867"/>
                    <a:pt x="117223" y="657005"/>
                  </a:cubicBezTo>
                  <a:lnTo>
                    <a:pt x="117223" y="657005"/>
                  </a:lnTo>
                  <a:close/>
                  <a:moveTo>
                    <a:pt x="102538" y="587431"/>
                  </a:moveTo>
                  <a:cubicBezTo>
                    <a:pt x="102538" y="587431"/>
                    <a:pt x="61176" y="565892"/>
                    <a:pt x="48129" y="574865"/>
                  </a:cubicBezTo>
                  <a:cubicBezTo>
                    <a:pt x="35087" y="583855"/>
                    <a:pt x="43805" y="597014"/>
                    <a:pt x="61236" y="603310"/>
                  </a:cubicBezTo>
                  <a:cubicBezTo>
                    <a:pt x="78642" y="609611"/>
                    <a:pt x="85466" y="614605"/>
                    <a:pt x="103433" y="625118"/>
                  </a:cubicBezTo>
                  <a:cubicBezTo>
                    <a:pt x="114136" y="631375"/>
                    <a:pt x="133090" y="629771"/>
                    <a:pt x="143779" y="623462"/>
                  </a:cubicBezTo>
                  <a:cubicBezTo>
                    <a:pt x="161708" y="612906"/>
                    <a:pt x="162530" y="609213"/>
                    <a:pt x="179922" y="602856"/>
                  </a:cubicBezTo>
                  <a:cubicBezTo>
                    <a:pt x="197323" y="596504"/>
                    <a:pt x="205994" y="583310"/>
                    <a:pt x="192930" y="574372"/>
                  </a:cubicBezTo>
                  <a:cubicBezTo>
                    <a:pt x="179862" y="565429"/>
                    <a:pt x="140467" y="585524"/>
                    <a:pt x="140467" y="585524"/>
                  </a:cubicBezTo>
                  <a:cubicBezTo>
                    <a:pt x="129613" y="590039"/>
                    <a:pt x="113401" y="591276"/>
                    <a:pt x="102538" y="587431"/>
                  </a:cubicBezTo>
                  <a:lnTo>
                    <a:pt x="102538" y="587431"/>
                  </a:lnTo>
                  <a:close/>
                  <a:moveTo>
                    <a:pt x="92212" y="517848"/>
                  </a:moveTo>
                  <a:cubicBezTo>
                    <a:pt x="92212" y="517848"/>
                    <a:pt x="50845" y="496309"/>
                    <a:pt x="37798" y="505277"/>
                  </a:cubicBezTo>
                  <a:cubicBezTo>
                    <a:pt x="24761" y="514268"/>
                    <a:pt x="33474" y="527431"/>
                    <a:pt x="50897" y="533727"/>
                  </a:cubicBezTo>
                  <a:cubicBezTo>
                    <a:pt x="68311" y="540023"/>
                    <a:pt x="75135" y="545022"/>
                    <a:pt x="93094" y="555522"/>
                  </a:cubicBezTo>
                  <a:cubicBezTo>
                    <a:pt x="103801" y="561792"/>
                    <a:pt x="122767" y="560192"/>
                    <a:pt x="133457" y="553883"/>
                  </a:cubicBezTo>
                  <a:cubicBezTo>
                    <a:pt x="151386" y="543327"/>
                    <a:pt x="152203" y="539630"/>
                    <a:pt x="169600" y="533277"/>
                  </a:cubicBezTo>
                  <a:cubicBezTo>
                    <a:pt x="186997" y="526916"/>
                    <a:pt x="195663" y="513719"/>
                    <a:pt x="182607" y="504793"/>
                  </a:cubicBezTo>
                  <a:cubicBezTo>
                    <a:pt x="169526" y="495846"/>
                    <a:pt x="130132" y="515941"/>
                    <a:pt x="130132" y="515941"/>
                  </a:cubicBezTo>
                  <a:cubicBezTo>
                    <a:pt x="119282" y="520456"/>
                    <a:pt x="103066" y="521710"/>
                    <a:pt x="92212" y="517848"/>
                  </a:cubicBezTo>
                  <a:lnTo>
                    <a:pt x="92212" y="517848"/>
                  </a:lnTo>
                  <a:close/>
                  <a:moveTo>
                    <a:pt x="82417" y="450384"/>
                  </a:moveTo>
                  <a:cubicBezTo>
                    <a:pt x="82417" y="450384"/>
                    <a:pt x="41046" y="428853"/>
                    <a:pt x="27999" y="437826"/>
                  </a:cubicBezTo>
                  <a:cubicBezTo>
                    <a:pt x="14970" y="446808"/>
                    <a:pt x="23688" y="459971"/>
                    <a:pt x="41107" y="466263"/>
                  </a:cubicBezTo>
                  <a:cubicBezTo>
                    <a:pt x="58525" y="472564"/>
                    <a:pt x="65344" y="477550"/>
                    <a:pt x="83312" y="488062"/>
                  </a:cubicBezTo>
                  <a:cubicBezTo>
                    <a:pt x="94015" y="494333"/>
                    <a:pt x="112981" y="492720"/>
                    <a:pt x="123662" y="486423"/>
                  </a:cubicBezTo>
                  <a:cubicBezTo>
                    <a:pt x="141591" y="475863"/>
                    <a:pt x="142408" y="472166"/>
                    <a:pt x="159805" y="465818"/>
                  </a:cubicBezTo>
                  <a:cubicBezTo>
                    <a:pt x="177202" y="459461"/>
                    <a:pt x="185881" y="446263"/>
                    <a:pt x="172809" y="437333"/>
                  </a:cubicBezTo>
                  <a:cubicBezTo>
                    <a:pt x="159736" y="428386"/>
                    <a:pt x="120346" y="448482"/>
                    <a:pt x="120346" y="448482"/>
                  </a:cubicBezTo>
                  <a:cubicBezTo>
                    <a:pt x="109487" y="452988"/>
                    <a:pt x="93271" y="454246"/>
                    <a:pt x="82417" y="450384"/>
                  </a:cubicBezTo>
                  <a:lnTo>
                    <a:pt x="82417" y="450384"/>
                  </a:lnTo>
                  <a:close/>
                  <a:moveTo>
                    <a:pt x="79156" y="386068"/>
                  </a:moveTo>
                  <a:cubicBezTo>
                    <a:pt x="79156" y="386068"/>
                    <a:pt x="37785" y="364538"/>
                    <a:pt x="24748" y="373515"/>
                  </a:cubicBezTo>
                  <a:cubicBezTo>
                    <a:pt x="11705" y="382492"/>
                    <a:pt x="20436" y="395660"/>
                    <a:pt x="37846" y="401952"/>
                  </a:cubicBezTo>
                  <a:cubicBezTo>
                    <a:pt x="55256" y="408244"/>
                    <a:pt x="62075" y="413247"/>
                    <a:pt x="80043" y="423768"/>
                  </a:cubicBezTo>
                  <a:cubicBezTo>
                    <a:pt x="90763" y="430012"/>
                    <a:pt x="109708" y="428408"/>
                    <a:pt x="120393" y="422112"/>
                  </a:cubicBezTo>
                  <a:cubicBezTo>
                    <a:pt x="138322" y="411552"/>
                    <a:pt x="139152" y="407846"/>
                    <a:pt x="156540" y="401502"/>
                  </a:cubicBezTo>
                  <a:cubicBezTo>
                    <a:pt x="173942" y="395145"/>
                    <a:pt x="182612" y="381956"/>
                    <a:pt x="169544" y="373022"/>
                  </a:cubicBezTo>
                  <a:cubicBezTo>
                    <a:pt x="156475" y="364075"/>
                    <a:pt x="117072" y="384166"/>
                    <a:pt x="117072" y="384166"/>
                  </a:cubicBezTo>
                  <a:cubicBezTo>
                    <a:pt x="106235" y="388676"/>
                    <a:pt x="90010" y="389930"/>
                    <a:pt x="79156" y="386068"/>
                  </a:cubicBezTo>
                  <a:close/>
                  <a:moveTo>
                    <a:pt x="68821" y="321783"/>
                  </a:moveTo>
                  <a:cubicBezTo>
                    <a:pt x="68821" y="321783"/>
                    <a:pt x="27442" y="300243"/>
                    <a:pt x="14421" y="309212"/>
                  </a:cubicBezTo>
                  <a:cubicBezTo>
                    <a:pt x="1383" y="318194"/>
                    <a:pt x="10097" y="331361"/>
                    <a:pt x="27515" y="337649"/>
                  </a:cubicBezTo>
                  <a:cubicBezTo>
                    <a:pt x="44929" y="343949"/>
                    <a:pt x="51753" y="348940"/>
                    <a:pt x="69708" y="359456"/>
                  </a:cubicBezTo>
                  <a:cubicBezTo>
                    <a:pt x="80428" y="365722"/>
                    <a:pt x="99386" y="364109"/>
                    <a:pt x="110062" y="357813"/>
                  </a:cubicBezTo>
                  <a:cubicBezTo>
                    <a:pt x="128000" y="347257"/>
                    <a:pt x="128817" y="343556"/>
                    <a:pt x="146210" y="337199"/>
                  </a:cubicBezTo>
                  <a:cubicBezTo>
                    <a:pt x="163602" y="330847"/>
                    <a:pt x="172272" y="317653"/>
                    <a:pt x="159213" y="308732"/>
                  </a:cubicBezTo>
                  <a:cubicBezTo>
                    <a:pt x="146149" y="299785"/>
                    <a:pt x="106750" y="319876"/>
                    <a:pt x="106750" y="319876"/>
                  </a:cubicBezTo>
                  <a:cubicBezTo>
                    <a:pt x="95896" y="324369"/>
                    <a:pt x="79684" y="325640"/>
                    <a:pt x="68821" y="321783"/>
                  </a:cubicBezTo>
                  <a:lnTo>
                    <a:pt x="68821" y="32178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9438CD5-7827-45EE-AB33-18D46E78A070}"/>
                </a:ext>
              </a:extLst>
            </p:cNvPr>
            <p:cNvSpPr/>
            <p:nvPr/>
          </p:nvSpPr>
          <p:spPr>
            <a:xfrm>
              <a:off x="1093966" y="3023670"/>
              <a:ext cx="328650" cy="307028"/>
            </a:xfrm>
            <a:custGeom>
              <a:avLst/>
              <a:gdLst>
                <a:gd name="connsiteX0" fmla="*/ 3243 w 328649"/>
                <a:gd name="connsiteY0" fmla="*/ 207326 h 307027"/>
                <a:gd name="connsiteX1" fmla="*/ 117466 w 328649"/>
                <a:gd name="connsiteY1" fmla="*/ 273683 h 307027"/>
                <a:gd name="connsiteX2" fmla="*/ 253445 w 328649"/>
                <a:gd name="connsiteY2" fmla="*/ 306319 h 307027"/>
                <a:gd name="connsiteX3" fmla="*/ 244740 w 328649"/>
                <a:gd name="connsiteY3" fmla="*/ 280758 h 307027"/>
                <a:gd name="connsiteX4" fmla="*/ 135417 w 328649"/>
                <a:gd name="connsiteY4" fmla="*/ 227456 h 307027"/>
                <a:gd name="connsiteX5" fmla="*/ 104415 w 328649"/>
                <a:gd name="connsiteY5" fmla="*/ 205700 h 307027"/>
                <a:gd name="connsiteX6" fmla="*/ 184368 w 328649"/>
                <a:gd name="connsiteY6" fmla="*/ 235075 h 307027"/>
                <a:gd name="connsiteX7" fmla="*/ 320905 w 328649"/>
                <a:gd name="connsiteY7" fmla="*/ 249765 h 307027"/>
                <a:gd name="connsiteX8" fmla="*/ 323616 w 328649"/>
                <a:gd name="connsiteY8" fmla="*/ 227452 h 307027"/>
                <a:gd name="connsiteX9" fmla="*/ 218647 w 328649"/>
                <a:gd name="connsiteY9" fmla="*/ 198089 h 307027"/>
                <a:gd name="connsiteX10" fmla="*/ 127261 w 328649"/>
                <a:gd name="connsiteY10" fmla="*/ 162729 h 307027"/>
                <a:gd name="connsiteX11" fmla="*/ 116926 w 328649"/>
                <a:gd name="connsiteY11" fmla="*/ 149670 h 307027"/>
                <a:gd name="connsiteX12" fmla="*/ 208844 w 328649"/>
                <a:gd name="connsiteY12" fmla="*/ 180688 h 307027"/>
                <a:gd name="connsiteX13" fmla="*/ 302950 w 328649"/>
                <a:gd name="connsiteY13" fmla="*/ 188831 h 307027"/>
                <a:gd name="connsiteX14" fmla="*/ 304027 w 328649"/>
                <a:gd name="connsiteY14" fmla="*/ 166539 h 307027"/>
                <a:gd name="connsiteX15" fmla="*/ 203391 w 328649"/>
                <a:gd name="connsiteY15" fmla="*/ 129553 h 307027"/>
                <a:gd name="connsiteX16" fmla="*/ 129683 w 328649"/>
                <a:gd name="connsiteY16" fmla="*/ 101544 h 307027"/>
                <a:gd name="connsiteX17" fmla="*/ 129683 w 328649"/>
                <a:gd name="connsiteY17" fmla="*/ 90932 h 307027"/>
                <a:gd name="connsiteX18" fmla="*/ 171845 w 328649"/>
                <a:gd name="connsiteY18" fmla="*/ 105903 h 307027"/>
                <a:gd name="connsiteX19" fmla="*/ 267313 w 328649"/>
                <a:gd name="connsiteY19" fmla="*/ 118945 h 307027"/>
                <a:gd name="connsiteX20" fmla="*/ 271655 w 328649"/>
                <a:gd name="connsiteY20" fmla="*/ 98275 h 307027"/>
                <a:gd name="connsiteX21" fmla="*/ 169125 w 328649"/>
                <a:gd name="connsiteY21" fmla="*/ 59667 h 307027"/>
                <a:gd name="connsiteX22" fmla="*/ 97873 w 328649"/>
                <a:gd name="connsiteY22" fmla="*/ 18322 h 307027"/>
                <a:gd name="connsiteX23" fmla="*/ 56528 w 328649"/>
                <a:gd name="connsiteY23" fmla="*/ 3243 h 307027"/>
                <a:gd name="connsiteX24" fmla="*/ 3243 w 328649"/>
                <a:gd name="connsiteY24" fmla="*/ 207326 h 307027"/>
                <a:gd name="connsiteX25" fmla="*/ 3243 w 328649"/>
                <a:gd name="connsiteY25" fmla="*/ 207326 h 30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8649" h="307027">
                  <a:moveTo>
                    <a:pt x="3243" y="207326"/>
                  </a:moveTo>
                  <a:lnTo>
                    <a:pt x="117466" y="273683"/>
                  </a:lnTo>
                  <a:lnTo>
                    <a:pt x="253445" y="306319"/>
                  </a:lnTo>
                  <a:cubicBezTo>
                    <a:pt x="253445" y="306319"/>
                    <a:pt x="253445" y="289999"/>
                    <a:pt x="244740" y="280758"/>
                  </a:cubicBezTo>
                  <a:cubicBezTo>
                    <a:pt x="236040" y="271512"/>
                    <a:pt x="135417" y="227456"/>
                    <a:pt x="135417" y="227456"/>
                  </a:cubicBezTo>
                  <a:lnTo>
                    <a:pt x="104415" y="205700"/>
                  </a:lnTo>
                  <a:lnTo>
                    <a:pt x="184368" y="235075"/>
                  </a:lnTo>
                  <a:lnTo>
                    <a:pt x="320905" y="249765"/>
                  </a:lnTo>
                  <a:cubicBezTo>
                    <a:pt x="320905" y="249765"/>
                    <a:pt x="330686" y="238889"/>
                    <a:pt x="323616" y="227452"/>
                  </a:cubicBezTo>
                  <a:cubicBezTo>
                    <a:pt x="316550" y="216040"/>
                    <a:pt x="218647" y="198089"/>
                    <a:pt x="218647" y="198089"/>
                  </a:cubicBezTo>
                  <a:lnTo>
                    <a:pt x="127261" y="162729"/>
                  </a:lnTo>
                  <a:lnTo>
                    <a:pt x="116926" y="149670"/>
                  </a:lnTo>
                  <a:lnTo>
                    <a:pt x="208844" y="180688"/>
                  </a:lnTo>
                  <a:cubicBezTo>
                    <a:pt x="208844" y="180688"/>
                    <a:pt x="294790" y="192096"/>
                    <a:pt x="302950" y="188831"/>
                  </a:cubicBezTo>
                  <a:cubicBezTo>
                    <a:pt x="311106" y="185566"/>
                    <a:pt x="304027" y="166539"/>
                    <a:pt x="304027" y="166539"/>
                  </a:cubicBezTo>
                  <a:lnTo>
                    <a:pt x="203391" y="129553"/>
                  </a:lnTo>
                  <a:lnTo>
                    <a:pt x="129683" y="101544"/>
                  </a:lnTo>
                  <a:lnTo>
                    <a:pt x="129683" y="90932"/>
                  </a:lnTo>
                  <a:lnTo>
                    <a:pt x="171845" y="105903"/>
                  </a:lnTo>
                  <a:lnTo>
                    <a:pt x="267313" y="118945"/>
                  </a:lnTo>
                  <a:cubicBezTo>
                    <a:pt x="267313" y="118945"/>
                    <a:pt x="283084" y="113510"/>
                    <a:pt x="271655" y="98275"/>
                  </a:cubicBezTo>
                  <a:cubicBezTo>
                    <a:pt x="260234" y="83045"/>
                    <a:pt x="169125" y="59667"/>
                    <a:pt x="169125" y="59667"/>
                  </a:cubicBezTo>
                  <a:cubicBezTo>
                    <a:pt x="169125" y="59667"/>
                    <a:pt x="157700" y="49332"/>
                    <a:pt x="97873" y="18322"/>
                  </a:cubicBezTo>
                  <a:cubicBezTo>
                    <a:pt x="85112" y="11706"/>
                    <a:pt x="70932" y="6833"/>
                    <a:pt x="56528" y="3243"/>
                  </a:cubicBezTo>
                  <a:lnTo>
                    <a:pt x="3243" y="207326"/>
                  </a:lnTo>
                  <a:lnTo>
                    <a:pt x="3243" y="2073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8B26E33-CEAB-4CA7-A255-0A1F0580DB9B}"/>
                </a:ext>
              </a:extLst>
            </p:cNvPr>
            <p:cNvSpPr/>
            <p:nvPr/>
          </p:nvSpPr>
          <p:spPr>
            <a:xfrm>
              <a:off x="434041" y="2289424"/>
              <a:ext cx="717840" cy="942706"/>
            </a:xfrm>
            <a:custGeom>
              <a:avLst/>
              <a:gdLst>
                <a:gd name="connsiteX0" fmla="*/ 525610 w 717840"/>
                <a:gd name="connsiteY0" fmla="*/ 3243 h 942705"/>
                <a:gd name="connsiteX1" fmla="*/ 347971 w 717840"/>
                <a:gd name="connsiteY1" fmla="*/ 115032 h 942705"/>
                <a:gd name="connsiteX2" fmla="*/ 97756 w 717840"/>
                <a:gd name="connsiteY2" fmla="*/ 352183 h 942705"/>
                <a:gd name="connsiteX3" fmla="*/ 23788 w 717840"/>
                <a:gd name="connsiteY3" fmla="*/ 595863 h 942705"/>
                <a:gd name="connsiteX4" fmla="*/ 512222 w 717840"/>
                <a:gd name="connsiteY4" fmla="*/ 804742 h 942705"/>
                <a:gd name="connsiteX5" fmla="*/ 580586 w 717840"/>
                <a:gd name="connsiteY5" fmla="*/ 865884 h 942705"/>
                <a:gd name="connsiteX6" fmla="*/ 663159 w 717840"/>
                <a:gd name="connsiteY6" fmla="*/ 941581 h 942705"/>
                <a:gd name="connsiteX7" fmla="*/ 716452 w 717840"/>
                <a:gd name="connsiteY7" fmla="*/ 737507 h 942705"/>
                <a:gd name="connsiteX8" fmla="*/ 607124 w 717840"/>
                <a:gd name="connsiteY8" fmla="*/ 728660 h 942705"/>
                <a:gd name="connsiteX9" fmla="*/ 539686 w 717840"/>
                <a:gd name="connsiteY9" fmla="*/ 688404 h 942705"/>
                <a:gd name="connsiteX10" fmla="*/ 219854 w 717840"/>
                <a:gd name="connsiteY10" fmla="*/ 495859 h 942705"/>
                <a:gd name="connsiteX11" fmla="*/ 325376 w 717840"/>
                <a:gd name="connsiteY11" fmla="*/ 439292 h 942705"/>
                <a:gd name="connsiteX12" fmla="*/ 549394 w 717840"/>
                <a:gd name="connsiteY12" fmla="*/ 283119 h 942705"/>
                <a:gd name="connsiteX13" fmla="*/ 615842 w 717840"/>
                <a:gd name="connsiteY13" fmla="*/ 134703 h 942705"/>
                <a:gd name="connsiteX14" fmla="*/ 525610 w 717840"/>
                <a:gd name="connsiteY14" fmla="*/ 3243 h 942705"/>
                <a:gd name="connsiteX15" fmla="*/ 525610 w 717840"/>
                <a:gd name="connsiteY15" fmla="*/ 3243 h 9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840" h="942705">
                  <a:moveTo>
                    <a:pt x="525610" y="3243"/>
                  </a:moveTo>
                  <a:cubicBezTo>
                    <a:pt x="465757" y="18737"/>
                    <a:pt x="396944" y="49743"/>
                    <a:pt x="347971" y="115032"/>
                  </a:cubicBezTo>
                  <a:cubicBezTo>
                    <a:pt x="347971" y="115032"/>
                    <a:pt x="173921" y="217281"/>
                    <a:pt x="97756" y="352183"/>
                  </a:cubicBezTo>
                  <a:cubicBezTo>
                    <a:pt x="21604" y="487085"/>
                    <a:pt x="-26262" y="530588"/>
                    <a:pt x="23788" y="595863"/>
                  </a:cubicBezTo>
                  <a:cubicBezTo>
                    <a:pt x="73825" y="661144"/>
                    <a:pt x="486116" y="789512"/>
                    <a:pt x="512222" y="804742"/>
                  </a:cubicBezTo>
                  <a:cubicBezTo>
                    <a:pt x="534973" y="818009"/>
                    <a:pt x="571556" y="856267"/>
                    <a:pt x="580586" y="865884"/>
                  </a:cubicBezTo>
                  <a:lnTo>
                    <a:pt x="663159" y="941581"/>
                  </a:lnTo>
                  <a:lnTo>
                    <a:pt x="716452" y="737507"/>
                  </a:lnTo>
                  <a:cubicBezTo>
                    <a:pt x="663336" y="724283"/>
                    <a:pt x="607124" y="728660"/>
                    <a:pt x="607124" y="728660"/>
                  </a:cubicBezTo>
                  <a:cubicBezTo>
                    <a:pt x="607124" y="728660"/>
                    <a:pt x="592984" y="730839"/>
                    <a:pt x="539686" y="688404"/>
                  </a:cubicBezTo>
                  <a:cubicBezTo>
                    <a:pt x="486371" y="645983"/>
                    <a:pt x="219854" y="495859"/>
                    <a:pt x="219854" y="495859"/>
                  </a:cubicBezTo>
                  <a:cubicBezTo>
                    <a:pt x="219854" y="495859"/>
                    <a:pt x="273168" y="470830"/>
                    <a:pt x="325376" y="439292"/>
                  </a:cubicBezTo>
                  <a:cubicBezTo>
                    <a:pt x="377593" y="407751"/>
                    <a:pt x="549394" y="283119"/>
                    <a:pt x="549394" y="283119"/>
                  </a:cubicBezTo>
                  <a:cubicBezTo>
                    <a:pt x="549394" y="283119"/>
                    <a:pt x="583211" y="220641"/>
                    <a:pt x="615842" y="134703"/>
                  </a:cubicBezTo>
                  <a:cubicBezTo>
                    <a:pt x="648499" y="48740"/>
                    <a:pt x="525610" y="3243"/>
                    <a:pt x="525610" y="3243"/>
                  </a:cubicBezTo>
                  <a:lnTo>
                    <a:pt x="525610" y="324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68739A1-C8EC-401B-B98B-6D290EA49B73}"/>
                </a:ext>
              </a:extLst>
            </p:cNvPr>
            <p:cNvSpPr/>
            <p:nvPr/>
          </p:nvSpPr>
          <p:spPr>
            <a:xfrm>
              <a:off x="1273150" y="1649472"/>
              <a:ext cx="1011895" cy="1094057"/>
            </a:xfrm>
            <a:custGeom>
              <a:avLst/>
              <a:gdLst>
                <a:gd name="connsiteX0" fmla="*/ 562284 w 1011895"/>
                <a:gd name="connsiteY0" fmla="*/ 873817 h 1094057"/>
                <a:gd name="connsiteX1" fmla="*/ 630414 w 1011895"/>
                <a:gd name="connsiteY1" fmla="*/ 692956 h 1094057"/>
                <a:gd name="connsiteX2" fmla="*/ 905637 w 1011895"/>
                <a:gd name="connsiteY2" fmla="*/ 362248 h 1094057"/>
                <a:gd name="connsiteX3" fmla="*/ 1002454 w 1011895"/>
                <a:gd name="connsiteY3" fmla="*/ 141417 h 1094057"/>
                <a:gd name="connsiteX4" fmla="*/ 930666 w 1011895"/>
                <a:gd name="connsiteY4" fmla="*/ 3263 h 1094057"/>
                <a:gd name="connsiteX5" fmla="*/ 357358 w 1011895"/>
                <a:gd name="connsiteY5" fmla="*/ 182749 h 1094057"/>
                <a:gd name="connsiteX6" fmla="*/ 288826 w 1011895"/>
                <a:gd name="connsiteY6" fmla="*/ 200163 h 1094057"/>
                <a:gd name="connsiteX7" fmla="*/ 233613 w 1011895"/>
                <a:gd name="connsiteY7" fmla="*/ 221469 h 1094057"/>
                <a:gd name="connsiteX8" fmla="*/ 229514 w 1011895"/>
                <a:gd name="connsiteY8" fmla="*/ 226260 h 1094057"/>
                <a:gd name="connsiteX9" fmla="*/ 164739 w 1011895"/>
                <a:gd name="connsiteY9" fmla="*/ 299661 h 1094057"/>
                <a:gd name="connsiteX10" fmla="*/ 78780 w 1011895"/>
                <a:gd name="connsiteY10" fmla="*/ 346364 h 1094057"/>
                <a:gd name="connsiteX11" fmla="*/ 33102 w 1011895"/>
                <a:gd name="connsiteY11" fmla="*/ 366018 h 1094057"/>
                <a:gd name="connsiteX12" fmla="*/ 87130 w 1011895"/>
                <a:gd name="connsiteY12" fmla="*/ 374243 h 1094057"/>
                <a:gd name="connsiteX13" fmla="*/ 160657 w 1011895"/>
                <a:gd name="connsiteY13" fmla="*/ 349417 h 1094057"/>
                <a:gd name="connsiteX14" fmla="*/ 93029 w 1011895"/>
                <a:gd name="connsiteY14" fmla="*/ 383260 h 1094057"/>
                <a:gd name="connsiteX15" fmla="*/ 15156 w 1011895"/>
                <a:gd name="connsiteY15" fmla="*/ 400821 h 1094057"/>
                <a:gd name="connsiteX16" fmla="*/ 25565 w 1011895"/>
                <a:gd name="connsiteY16" fmla="*/ 424241 h 1094057"/>
                <a:gd name="connsiteX17" fmla="*/ 131009 w 1011895"/>
                <a:gd name="connsiteY17" fmla="*/ 411709 h 1094057"/>
                <a:gd name="connsiteX18" fmla="*/ 189211 w 1011895"/>
                <a:gd name="connsiteY18" fmla="*/ 395385 h 1094057"/>
                <a:gd name="connsiteX19" fmla="*/ 119585 w 1011895"/>
                <a:gd name="connsiteY19" fmla="*/ 430737 h 1094057"/>
                <a:gd name="connsiteX20" fmla="*/ 4272 w 1011895"/>
                <a:gd name="connsiteY20" fmla="*/ 455221 h 1094057"/>
                <a:gd name="connsiteX21" fmla="*/ 11896 w 1011895"/>
                <a:gd name="connsiteY21" fmla="*/ 481327 h 1094057"/>
                <a:gd name="connsiteX22" fmla="*/ 132640 w 1011895"/>
                <a:gd name="connsiteY22" fmla="*/ 475338 h 1094057"/>
                <a:gd name="connsiteX23" fmla="*/ 219680 w 1011895"/>
                <a:gd name="connsiteY23" fmla="*/ 440535 h 1094057"/>
                <a:gd name="connsiteX24" fmla="*/ 146210 w 1011895"/>
                <a:gd name="connsiteY24" fmla="*/ 484414 h 1094057"/>
                <a:gd name="connsiteX25" fmla="*/ 43982 w 1011895"/>
                <a:gd name="connsiteY25" fmla="*/ 503087 h 1094057"/>
                <a:gd name="connsiteX26" fmla="*/ 56830 w 1011895"/>
                <a:gd name="connsiteY26" fmla="*/ 531221 h 1094057"/>
                <a:gd name="connsiteX27" fmla="*/ 165954 w 1011895"/>
                <a:gd name="connsiteY27" fmla="*/ 522862 h 1094057"/>
                <a:gd name="connsiteX28" fmla="*/ 273834 w 1011895"/>
                <a:gd name="connsiteY28" fmla="*/ 476665 h 1094057"/>
                <a:gd name="connsiteX29" fmla="*/ 351771 w 1011895"/>
                <a:gd name="connsiteY29" fmla="*/ 365564 h 1094057"/>
                <a:gd name="connsiteX30" fmla="*/ 378202 w 1011895"/>
                <a:gd name="connsiteY30" fmla="*/ 315125 h 1094057"/>
                <a:gd name="connsiteX31" fmla="*/ 395879 w 1011895"/>
                <a:gd name="connsiteY31" fmla="*/ 308868 h 1094057"/>
                <a:gd name="connsiteX32" fmla="*/ 681437 w 1011895"/>
                <a:gd name="connsiteY32" fmla="*/ 243056 h 1094057"/>
                <a:gd name="connsiteX33" fmla="*/ 632473 w 1011895"/>
                <a:gd name="connsiteY33" fmla="*/ 310503 h 1094057"/>
                <a:gd name="connsiteX34" fmla="*/ 431218 w 1011895"/>
                <a:gd name="connsiteY34" fmla="*/ 460613 h 1094057"/>
                <a:gd name="connsiteX35" fmla="*/ 253890 w 1011895"/>
                <a:gd name="connsiteY35" fmla="*/ 531329 h 1094057"/>
                <a:gd name="connsiteX36" fmla="*/ 180246 w 1011895"/>
                <a:gd name="connsiteY36" fmla="*/ 618041 h 1094057"/>
                <a:gd name="connsiteX37" fmla="*/ 246487 w 1011895"/>
                <a:gd name="connsiteY37" fmla="*/ 1080243 h 1094057"/>
                <a:gd name="connsiteX38" fmla="*/ 562284 w 1011895"/>
                <a:gd name="connsiteY38" fmla="*/ 873817 h 1094057"/>
                <a:gd name="connsiteX39" fmla="*/ 562284 w 1011895"/>
                <a:gd name="connsiteY39" fmla="*/ 873817 h 109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1895" h="1094057">
                  <a:moveTo>
                    <a:pt x="562284" y="873817"/>
                  </a:moveTo>
                  <a:cubicBezTo>
                    <a:pt x="578721" y="792108"/>
                    <a:pt x="603396" y="732675"/>
                    <a:pt x="630414" y="692956"/>
                  </a:cubicBezTo>
                  <a:cubicBezTo>
                    <a:pt x="667405" y="638577"/>
                    <a:pt x="875181" y="468860"/>
                    <a:pt x="905637" y="362248"/>
                  </a:cubicBezTo>
                  <a:cubicBezTo>
                    <a:pt x="936106" y="255653"/>
                    <a:pt x="989399" y="179488"/>
                    <a:pt x="1002454" y="141417"/>
                  </a:cubicBezTo>
                  <a:cubicBezTo>
                    <a:pt x="1015514" y="103337"/>
                    <a:pt x="1017689" y="5434"/>
                    <a:pt x="930666" y="3263"/>
                  </a:cubicBezTo>
                  <a:cubicBezTo>
                    <a:pt x="843626" y="1083"/>
                    <a:pt x="357358" y="182749"/>
                    <a:pt x="357358" y="182749"/>
                  </a:cubicBezTo>
                  <a:lnTo>
                    <a:pt x="288826" y="200163"/>
                  </a:lnTo>
                  <a:cubicBezTo>
                    <a:pt x="288826" y="200163"/>
                    <a:pt x="250521" y="205179"/>
                    <a:pt x="233613" y="221469"/>
                  </a:cubicBezTo>
                  <a:lnTo>
                    <a:pt x="229514" y="226260"/>
                  </a:lnTo>
                  <a:lnTo>
                    <a:pt x="164739" y="299661"/>
                  </a:lnTo>
                  <a:lnTo>
                    <a:pt x="78780" y="346364"/>
                  </a:lnTo>
                  <a:cubicBezTo>
                    <a:pt x="78780" y="346364"/>
                    <a:pt x="30927" y="349694"/>
                    <a:pt x="33102" y="366018"/>
                  </a:cubicBezTo>
                  <a:cubicBezTo>
                    <a:pt x="35277" y="382343"/>
                    <a:pt x="87130" y="374243"/>
                    <a:pt x="87130" y="374243"/>
                  </a:cubicBezTo>
                  <a:lnTo>
                    <a:pt x="160657" y="349417"/>
                  </a:lnTo>
                  <a:lnTo>
                    <a:pt x="93029" y="383260"/>
                  </a:lnTo>
                  <a:cubicBezTo>
                    <a:pt x="93029" y="383260"/>
                    <a:pt x="17327" y="394849"/>
                    <a:pt x="15156" y="400821"/>
                  </a:cubicBezTo>
                  <a:cubicBezTo>
                    <a:pt x="12985" y="406793"/>
                    <a:pt x="14140" y="425331"/>
                    <a:pt x="25565" y="424241"/>
                  </a:cubicBezTo>
                  <a:cubicBezTo>
                    <a:pt x="36990" y="423152"/>
                    <a:pt x="131009" y="411709"/>
                    <a:pt x="131009" y="411709"/>
                  </a:cubicBezTo>
                  <a:lnTo>
                    <a:pt x="189211" y="395385"/>
                  </a:lnTo>
                  <a:lnTo>
                    <a:pt x="119585" y="430737"/>
                  </a:lnTo>
                  <a:cubicBezTo>
                    <a:pt x="119585" y="430737"/>
                    <a:pt x="6992" y="443251"/>
                    <a:pt x="4272" y="455221"/>
                  </a:cubicBezTo>
                  <a:cubicBezTo>
                    <a:pt x="1552" y="467191"/>
                    <a:pt x="4272" y="478607"/>
                    <a:pt x="11896" y="481327"/>
                  </a:cubicBezTo>
                  <a:cubicBezTo>
                    <a:pt x="19506" y="484047"/>
                    <a:pt x="132640" y="475338"/>
                    <a:pt x="132640" y="475338"/>
                  </a:cubicBezTo>
                  <a:lnTo>
                    <a:pt x="219680" y="440535"/>
                  </a:lnTo>
                  <a:lnTo>
                    <a:pt x="146210" y="484414"/>
                  </a:lnTo>
                  <a:lnTo>
                    <a:pt x="43982" y="503087"/>
                  </a:lnTo>
                  <a:cubicBezTo>
                    <a:pt x="43982" y="503087"/>
                    <a:pt x="39424" y="527969"/>
                    <a:pt x="56830" y="531221"/>
                  </a:cubicBezTo>
                  <a:cubicBezTo>
                    <a:pt x="74235" y="534473"/>
                    <a:pt x="165954" y="522862"/>
                    <a:pt x="165954" y="522862"/>
                  </a:cubicBezTo>
                  <a:lnTo>
                    <a:pt x="273834" y="476665"/>
                  </a:lnTo>
                  <a:cubicBezTo>
                    <a:pt x="273834" y="476665"/>
                    <a:pt x="345795" y="396570"/>
                    <a:pt x="351771" y="365564"/>
                  </a:cubicBezTo>
                  <a:cubicBezTo>
                    <a:pt x="357747" y="334559"/>
                    <a:pt x="363516" y="328176"/>
                    <a:pt x="378202" y="315125"/>
                  </a:cubicBezTo>
                  <a:cubicBezTo>
                    <a:pt x="392887" y="302074"/>
                    <a:pt x="395879" y="308868"/>
                    <a:pt x="395879" y="308868"/>
                  </a:cubicBezTo>
                  <a:lnTo>
                    <a:pt x="681437" y="243056"/>
                  </a:lnTo>
                  <a:cubicBezTo>
                    <a:pt x="681437" y="243056"/>
                    <a:pt x="648252" y="278957"/>
                    <a:pt x="632473" y="310503"/>
                  </a:cubicBezTo>
                  <a:cubicBezTo>
                    <a:pt x="616702" y="342053"/>
                    <a:pt x="461679" y="390987"/>
                    <a:pt x="431218" y="460613"/>
                  </a:cubicBezTo>
                  <a:cubicBezTo>
                    <a:pt x="378016" y="582201"/>
                    <a:pt x="342872" y="563987"/>
                    <a:pt x="253890" y="531329"/>
                  </a:cubicBezTo>
                  <a:cubicBezTo>
                    <a:pt x="253890" y="531329"/>
                    <a:pt x="180860" y="593496"/>
                    <a:pt x="180246" y="618041"/>
                  </a:cubicBezTo>
                  <a:cubicBezTo>
                    <a:pt x="177068" y="743049"/>
                    <a:pt x="240497" y="1076646"/>
                    <a:pt x="246487" y="1080243"/>
                  </a:cubicBezTo>
                  <a:cubicBezTo>
                    <a:pt x="253661" y="1084542"/>
                    <a:pt x="445986" y="1155850"/>
                    <a:pt x="562284" y="873817"/>
                  </a:cubicBezTo>
                  <a:lnTo>
                    <a:pt x="562284" y="8738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4AA0169F-F641-416A-B242-0589A00B2764}"/>
                </a:ext>
              </a:extLst>
            </p:cNvPr>
            <p:cNvSpPr/>
            <p:nvPr/>
          </p:nvSpPr>
          <p:spPr>
            <a:xfrm>
              <a:off x="1275293" y="1854452"/>
              <a:ext cx="259460" cy="324325"/>
            </a:xfrm>
            <a:custGeom>
              <a:avLst/>
              <a:gdLst>
                <a:gd name="connsiteX0" fmla="*/ 259652 w 259460"/>
                <a:gd name="connsiteY0" fmla="*/ 1470 h 324325"/>
                <a:gd name="connsiteX1" fmla="*/ 231466 w 259460"/>
                <a:gd name="connsiteY1" fmla="*/ 16484 h 324325"/>
                <a:gd name="connsiteX2" fmla="*/ 227366 w 259460"/>
                <a:gd name="connsiteY2" fmla="*/ 21275 h 324325"/>
                <a:gd name="connsiteX3" fmla="*/ 162592 w 259460"/>
                <a:gd name="connsiteY3" fmla="*/ 94676 h 324325"/>
                <a:gd name="connsiteX4" fmla="*/ 83625 w 259460"/>
                <a:gd name="connsiteY4" fmla="*/ 137578 h 324325"/>
                <a:gd name="connsiteX5" fmla="*/ 27919 w 259460"/>
                <a:gd name="connsiteY5" fmla="*/ 150897 h 324325"/>
                <a:gd name="connsiteX6" fmla="*/ 87668 w 259460"/>
                <a:gd name="connsiteY6" fmla="*/ 168350 h 324325"/>
                <a:gd name="connsiteX7" fmla="*/ 158501 w 259460"/>
                <a:gd name="connsiteY7" fmla="*/ 144441 h 324325"/>
                <a:gd name="connsiteX8" fmla="*/ 90873 w 259460"/>
                <a:gd name="connsiteY8" fmla="*/ 178283 h 324325"/>
                <a:gd name="connsiteX9" fmla="*/ 10470 w 259460"/>
                <a:gd name="connsiteY9" fmla="*/ 198655 h 324325"/>
                <a:gd name="connsiteX10" fmla="*/ 19110 w 259460"/>
                <a:gd name="connsiteY10" fmla="*/ 218621 h 324325"/>
                <a:gd name="connsiteX11" fmla="*/ 105818 w 259460"/>
                <a:gd name="connsiteY11" fmla="*/ 215723 h 324325"/>
                <a:gd name="connsiteX12" fmla="*/ 180642 w 259460"/>
                <a:gd name="connsiteY12" fmla="*/ 192212 h 324325"/>
                <a:gd name="connsiteX13" fmla="*/ 171193 w 259460"/>
                <a:gd name="connsiteY13" fmla="*/ 161768 h 324325"/>
                <a:gd name="connsiteX14" fmla="*/ 207089 w 259460"/>
                <a:gd name="connsiteY14" fmla="*/ 98897 h 324325"/>
                <a:gd name="connsiteX15" fmla="*/ 237325 w 259460"/>
                <a:gd name="connsiteY15" fmla="*/ 83264 h 324325"/>
                <a:gd name="connsiteX16" fmla="*/ 259652 w 259460"/>
                <a:gd name="connsiteY16" fmla="*/ 1470 h 324325"/>
                <a:gd name="connsiteX17" fmla="*/ 259652 w 259460"/>
                <a:gd name="connsiteY17" fmla="*/ 1470 h 324325"/>
                <a:gd name="connsiteX18" fmla="*/ 181035 w 259460"/>
                <a:gd name="connsiteY18" fmla="*/ 193470 h 324325"/>
                <a:gd name="connsiteX19" fmla="*/ 106769 w 259460"/>
                <a:gd name="connsiteY19" fmla="*/ 230811 h 324325"/>
                <a:gd name="connsiteX20" fmla="*/ 2129 w 259460"/>
                <a:gd name="connsiteY20" fmla="*/ 250236 h 324325"/>
                <a:gd name="connsiteX21" fmla="*/ 13125 w 259460"/>
                <a:gd name="connsiteY21" fmla="*/ 270729 h 324325"/>
                <a:gd name="connsiteX22" fmla="*/ 121787 w 259460"/>
                <a:gd name="connsiteY22" fmla="*/ 268956 h 324325"/>
                <a:gd name="connsiteX23" fmla="*/ 196676 w 259460"/>
                <a:gd name="connsiteY23" fmla="*/ 243892 h 324325"/>
                <a:gd name="connsiteX24" fmla="*/ 181035 w 259460"/>
                <a:gd name="connsiteY24" fmla="*/ 193470 h 324325"/>
                <a:gd name="connsiteX25" fmla="*/ 181035 w 259460"/>
                <a:gd name="connsiteY25" fmla="*/ 193470 h 324325"/>
                <a:gd name="connsiteX26" fmla="*/ 197753 w 259460"/>
                <a:gd name="connsiteY26" fmla="*/ 247369 h 324325"/>
                <a:gd name="connsiteX27" fmla="*/ 144062 w 259460"/>
                <a:gd name="connsiteY27" fmla="*/ 279434 h 324325"/>
                <a:gd name="connsiteX28" fmla="*/ 48377 w 259460"/>
                <a:gd name="connsiteY28" fmla="*/ 296913 h 324325"/>
                <a:gd name="connsiteX29" fmla="*/ 41298 w 259460"/>
                <a:gd name="connsiteY29" fmla="*/ 305492 h 324325"/>
                <a:gd name="connsiteX30" fmla="*/ 54682 w 259460"/>
                <a:gd name="connsiteY30" fmla="*/ 326245 h 324325"/>
                <a:gd name="connsiteX31" fmla="*/ 159643 w 259460"/>
                <a:gd name="connsiteY31" fmla="*/ 313276 h 324325"/>
                <a:gd name="connsiteX32" fmla="*/ 213420 w 259460"/>
                <a:gd name="connsiteY32" fmla="*/ 296640 h 324325"/>
                <a:gd name="connsiteX33" fmla="*/ 212906 w 259460"/>
                <a:gd name="connsiteY33" fmla="*/ 296242 h 324325"/>
                <a:gd name="connsiteX34" fmla="*/ 197753 w 259460"/>
                <a:gd name="connsiteY34" fmla="*/ 247369 h 32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460" h="324325">
                  <a:moveTo>
                    <a:pt x="259652" y="1470"/>
                  </a:moveTo>
                  <a:cubicBezTo>
                    <a:pt x="249433" y="4799"/>
                    <a:pt x="238566" y="9643"/>
                    <a:pt x="231466" y="16484"/>
                  </a:cubicBezTo>
                  <a:lnTo>
                    <a:pt x="227366" y="21275"/>
                  </a:lnTo>
                  <a:lnTo>
                    <a:pt x="162592" y="94676"/>
                  </a:lnTo>
                  <a:lnTo>
                    <a:pt x="83625" y="137578"/>
                  </a:lnTo>
                  <a:cubicBezTo>
                    <a:pt x="76832" y="141267"/>
                    <a:pt x="36983" y="142382"/>
                    <a:pt x="27919" y="150897"/>
                  </a:cubicBezTo>
                  <a:cubicBezTo>
                    <a:pt x="2172" y="175079"/>
                    <a:pt x="79681" y="171049"/>
                    <a:pt x="87668" y="168350"/>
                  </a:cubicBezTo>
                  <a:lnTo>
                    <a:pt x="158501" y="144441"/>
                  </a:lnTo>
                  <a:lnTo>
                    <a:pt x="90873" y="178283"/>
                  </a:lnTo>
                  <a:cubicBezTo>
                    <a:pt x="90873" y="178283"/>
                    <a:pt x="12641" y="192679"/>
                    <a:pt x="10470" y="198655"/>
                  </a:cubicBezTo>
                  <a:cubicBezTo>
                    <a:pt x="8299" y="204631"/>
                    <a:pt x="7685" y="219706"/>
                    <a:pt x="19110" y="218621"/>
                  </a:cubicBezTo>
                  <a:cubicBezTo>
                    <a:pt x="30535" y="217535"/>
                    <a:pt x="105818" y="215723"/>
                    <a:pt x="105818" y="215723"/>
                  </a:cubicBezTo>
                  <a:lnTo>
                    <a:pt x="180642" y="192212"/>
                  </a:lnTo>
                  <a:lnTo>
                    <a:pt x="171193" y="161768"/>
                  </a:lnTo>
                  <a:cubicBezTo>
                    <a:pt x="171193" y="161768"/>
                    <a:pt x="190921" y="136315"/>
                    <a:pt x="207089" y="98897"/>
                  </a:cubicBezTo>
                  <a:cubicBezTo>
                    <a:pt x="207089" y="98897"/>
                    <a:pt x="229178" y="95766"/>
                    <a:pt x="237325" y="83264"/>
                  </a:cubicBezTo>
                  <a:cubicBezTo>
                    <a:pt x="243098" y="74413"/>
                    <a:pt x="254575" y="33530"/>
                    <a:pt x="259652" y="1470"/>
                  </a:cubicBezTo>
                  <a:lnTo>
                    <a:pt x="259652" y="1470"/>
                  </a:lnTo>
                  <a:close/>
                  <a:moveTo>
                    <a:pt x="181035" y="193470"/>
                  </a:moveTo>
                  <a:lnTo>
                    <a:pt x="106769" y="230811"/>
                  </a:lnTo>
                  <a:cubicBezTo>
                    <a:pt x="106769" y="230811"/>
                    <a:pt x="4849" y="238270"/>
                    <a:pt x="2129" y="250236"/>
                  </a:cubicBezTo>
                  <a:cubicBezTo>
                    <a:pt x="-591" y="262206"/>
                    <a:pt x="5506" y="268009"/>
                    <a:pt x="13125" y="270729"/>
                  </a:cubicBezTo>
                  <a:cubicBezTo>
                    <a:pt x="20741" y="273449"/>
                    <a:pt x="121787" y="268956"/>
                    <a:pt x="121787" y="268956"/>
                  </a:cubicBezTo>
                  <a:lnTo>
                    <a:pt x="196676" y="243892"/>
                  </a:lnTo>
                  <a:lnTo>
                    <a:pt x="181035" y="193470"/>
                  </a:lnTo>
                  <a:lnTo>
                    <a:pt x="181035" y="193470"/>
                  </a:lnTo>
                  <a:close/>
                  <a:moveTo>
                    <a:pt x="197753" y="247369"/>
                  </a:moveTo>
                  <a:lnTo>
                    <a:pt x="144062" y="279434"/>
                  </a:lnTo>
                  <a:lnTo>
                    <a:pt x="48377" y="296913"/>
                  </a:lnTo>
                  <a:cubicBezTo>
                    <a:pt x="44209" y="297674"/>
                    <a:pt x="41251" y="301254"/>
                    <a:pt x="41298" y="305492"/>
                  </a:cubicBezTo>
                  <a:cubicBezTo>
                    <a:pt x="41376" y="313099"/>
                    <a:pt x="43495" y="324156"/>
                    <a:pt x="54682" y="326245"/>
                  </a:cubicBezTo>
                  <a:cubicBezTo>
                    <a:pt x="72083" y="329492"/>
                    <a:pt x="159643" y="313276"/>
                    <a:pt x="159643" y="313276"/>
                  </a:cubicBezTo>
                  <a:lnTo>
                    <a:pt x="213420" y="296640"/>
                  </a:lnTo>
                  <a:lnTo>
                    <a:pt x="212906" y="296242"/>
                  </a:lnTo>
                  <a:lnTo>
                    <a:pt x="197753" y="247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618AD95-5FF5-4E69-8CC0-32301C7728CB}"/>
                </a:ext>
              </a:extLst>
            </p:cNvPr>
            <p:cNvSpPr/>
            <p:nvPr/>
          </p:nvSpPr>
          <p:spPr>
            <a:xfrm>
              <a:off x="1032920" y="2025722"/>
              <a:ext cx="384866" cy="384866"/>
            </a:xfrm>
            <a:custGeom>
              <a:avLst/>
              <a:gdLst>
                <a:gd name="connsiteX0" fmla="*/ 193578 w 384866"/>
                <a:gd name="connsiteY0" fmla="*/ 91671 h 384866"/>
                <a:gd name="connsiteX1" fmla="*/ 295477 w 384866"/>
                <a:gd name="connsiteY1" fmla="*/ 193570 h 384866"/>
                <a:gd name="connsiteX2" fmla="*/ 193578 w 384866"/>
                <a:gd name="connsiteY2" fmla="*/ 295468 h 384866"/>
                <a:gd name="connsiteX3" fmla="*/ 91680 w 384866"/>
                <a:gd name="connsiteY3" fmla="*/ 193570 h 384866"/>
                <a:gd name="connsiteX4" fmla="*/ 193578 w 384866"/>
                <a:gd name="connsiteY4" fmla="*/ 91671 h 384866"/>
                <a:gd name="connsiteX5" fmla="*/ 193578 w 384866"/>
                <a:gd name="connsiteY5" fmla="*/ 1470 h 384866"/>
                <a:gd name="connsiteX6" fmla="*/ 329358 w 384866"/>
                <a:gd name="connsiteY6" fmla="*/ 57738 h 384866"/>
                <a:gd name="connsiteX7" fmla="*/ 329419 w 384866"/>
                <a:gd name="connsiteY7" fmla="*/ 57798 h 384866"/>
                <a:gd name="connsiteX8" fmla="*/ 385687 w 384866"/>
                <a:gd name="connsiteY8" fmla="*/ 193578 h 384866"/>
                <a:gd name="connsiteX9" fmla="*/ 329419 w 384866"/>
                <a:gd name="connsiteY9" fmla="*/ 329358 h 384866"/>
                <a:gd name="connsiteX10" fmla="*/ 329358 w 384866"/>
                <a:gd name="connsiteY10" fmla="*/ 329419 h 384866"/>
                <a:gd name="connsiteX11" fmla="*/ 193578 w 384866"/>
                <a:gd name="connsiteY11" fmla="*/ 385687 h 384866"/>
                <a:gd name="connsiteX12" fmla="*/ 57798 w 384866"/>
                <a:gd name="connsiteY12" fmla="*/ 329419 h 384866"/>
                <a:gd name="connsiteX13" fmla="*/ 57738 w 384866"/>
                <a:gd name="connsiteY13" fmla="*/ 329358 h 384866"/>
                <a:gd name="connsiteX14" fmla="*/ 1470 w 384866"/>
                <a:gd name="connsiteY14" fmla="*/ 193578 h 384866"/>
                <a:gd name="connsiteX15" fmla="*/ 57738 w 384866"/>
                <a:gd name="connsiteY15" fmla="*/ 57798 h 384866"/>
                <a:gd name="connsiteX16" fmla="*/ 57798 w 384866"/>
                <a:gd name="connsiteY16" fmla="*/ 57738 h 384866"/>
                <a:gd name="connsiteX17" fmla="*/ 193578 w 384866"/>
                <a:gd name="connsiteY17" fmla="*/ 1470 h 384866"/>
                <a:gd name="connsiteX18" fmla="*/ 308511 w 384866"/>
                <a:gd name="connsiteY18" fmla="*/ 78642 h 384866"/>
                <a:gd name="connsiteX19" fmla="*/ 193583 w 384866"/>
                <a:gd name="connsiteY19" fmla="*/ 31087 h 384866"/>
                <a:gd name="connsiteX20" fmla="*/ 78655 w 384866"/>
                <a:gd name="connsiteY20" fmla="*/ 78642 h 384866"/>
                <a:gd name="connsiteX21" fmla="*/ 31100 w 384866"/>
                <a:gd name="connsiteY21" fmla="*/ 193570 h 384866"/>
                <a:gd name="connsiteX22" fmla="*/ 78655 w 384866"/>
                <a:gd name="connsiteY22" fmla="*/ 308498 h 384866"/>
                <a:gd name="connsiteX23" fmla="*/ 193583 w 384866"/>
                <a:gd name="connsiteY23" fmla="*/ 356052 h 384866"/>
                <a:gd name="connsiteX24" fmla="*/ 308511 w 384866"/>
                <a:gd name="connsiteY24" fmla="*/ 308498 h 384866"/>
                <a:gd name="connsiteX25" fmla="*/ 356065 w 384866"/>
                <a:gd name="connsiteY25" fmla="*/ 193570 h 384866"/>
                <a:gd name="connsiteX26" fmla="*/ 308511 w 384866"/>
                <a:gd name="connsiteY26" fmla="*/ 78642 h 38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4866" h="384866">
                  <a:moveTo>
                    <a:pt x="193578" y="91671"/>
                  </a:moveTo>
                  <a:cubicBezTo>
                    <a:pt x="249860" y="91671"/>
                    <a:pt x="295477" y="137288"/>
                    <a:pt x="295477" y="193570"/>
                  </a:cubicBezTo>
                  <a:cubicBezTo>
                    <a:pt x="295477" y="249851"/>
                    <a:pt x="249855" y="295468"/>
                    <a:pt x="193578" y="295468"/>
                  </a:cubicBezTo>
                  <a:cubicBezTo>
                    <a:pt x="137297" y="295468"/>
                    <a:pt x="91680" y="249847"/>
                    <a:pt x="91680" y="193570"/>
                  </a:cubicBezTo>
                  <a:cubicBezTo>
                    <a:pt x="91680" y="137297"/>
                    <a:pt x="137297" y="91671"/>
                    <a:pt x="193578" y="91671"/>
                  </a:cubicBezTo>
                  <a:close/>
                  <a:moveTo>
                    <a:pt x="193578" y="1470"/>
                  </a:moveTo>
                  <a:cubicBezTo>
                    <a:pt x="246586" y="1470"/>
                    <a:pt x="294591" y="22979"/>
                    <a:pt x="329358" y="57738"/>
                  </a:cubicBezTo>
                  <a:lnTo>
                    <a:pt x="329419" y="57798"/>
                  </a:lnTo>
                  <a:cubicBezTo>
                    <a:pt x="364169" y="92562"/>
                    <a:pt x="385687" y="140584"/>
                    <a:pt x="385687" y="193578"/>
                  </a:cubicBezTo>
                  <a:cubicBezTo>
                    <a:pt x="385687" y="246586"/>
                    <a:pt x="364178" y="294591"/>
                    <a:pt x="329419" y="329358"/>
                  </a:cubicBezTo>
                  <a:lnTo>
                    <a:pt x="329358" y="329419"/>
                  </a:lnTo>
                  <a:cubicBezTo>
                    <a:pt x="294595" y="364169"/>
                    <a:pt x="246586" y="385687"/>
                    <a:pt x="193578" y="385687"/>
                  </a:cubicBezTo>
                  <a:cubicBezTo>
                    <a:pt x="140588" y="385687"/>
                    <a:pt x="92566" y="364178"/>
                    <a:pt x="57798" y="329419"/>
                  </a:cubicBezTo>
                  <a:lnTo>
                    <a:pt x="57738" y="329358"/>
                  </a:lnTo>
                  <a:cubicBezTo>
                    <a:pt x="22987" y="294595"/>
                    <a:pt x="1470" y="246586"/>
                    <a:pt x="1470" y="193578"/>
                  </a:cubicBezTo>
                  <a:cubicBezTo>
                    <a:pt x="1470" y="140588"/>
                    <a:pt x="22979" y="92566"/>
                    <a:pt x="57738" y="57798"/>
                  </a:cubicBezTo>
                  <a:lnTo>
                    <a:pt x="57798" y="57738"/>
                  </a:lnTo>
                  <a:cubicBezTo>
                    <a:pt x="92562" y="22979"/>
                    <a:pt x="140588" y="1470"/>
                    <a:pt x="193578" y="1470"/>
                  </a:cubicBezTo>
                  <a:close/>
                  <a:moveTo>
                    <a:pt x="308511" y="78642"/>
                  </a:moveTo>
                  <a:cubicBezTo>
                    <a:pt x="279109" y="49267"/>
                    <a:pt x="238478" y="31087"/>
                    <a:pt x="193583" y="31087"/>
                  </a:cubicBezTo>
                  <a:cubicBezTo>
                    <a:pt x="148687" y="31087"/>
                    <a:pt x="108056" y="49267"/>
                    <a:pt x="78655" y="78642"/>
                  </a:cubicBezTo>
                  <a:cubicBezTo>
                    <a:pt x="49279" y="108043"/>
                    <a:pt x="31100" y="148679"/>
                    <a:pt x="31100" y="193570"/>
                  </a:cubicBezTo>
                  <a:cubicBezTo>
                    <a:pt x="31100" y="238469"/>
                    <a:pt x="49279" y="279096"/>
                    <a:pt x="78655" y="308498"/>
                  </a:cubicBezTo>
                  <a:cubicBezTo>
                    <a:pt x="108056" y="337873"/>
                    <a:pt x="148692" y="356052"/>
                    <a:pt x="193583" y="356052"/>
                  </a:cubicBezTo>
                  <a:cubicBezTo>
                    <a:pt x="238482" y="356052"/>
                    <a:pt x="279109" y="337873"/>
                    <a:pt x="308511" y="308498"/>
                  </a:cubicBezTo>
                  <a:cubicBezTo>
                    <a:pt x="337886" y="279096"/>
                    <a:pt x="356065" y="238465"/>
                    <a:pt x="356065" y="193570"/>
                  </a:cubicBezTo>
                  <a:cubicBezTo>
                    <a:pt x="356061" y="148679"/>
                    <a:pt x="337886" y="108047"/>
                    <a:pt x="308511" y="78642"/>
                  </a:cubicBezTo>
                  <a:close/>
                </a:path>
              </a:pathLst>
            </a:custGeom>
            <a:solidFill>
              <a:srgbClr val="FEFEFE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E47B07E-1910-414C-987C-5FA02C00E8C1}"/>
                </a:ext>
              </a:extLst>
            </p:cNvPr>
            <p:cNvSpPr/>
            <p:nvPr/>
          </p:nvSpPr>
          <p:spPr>
            <a:xfrm>
              <a:off x="960746" y="2488327"/>
              <a:ext cx="82162" cy="216217"/>
            </a:xfrm>
            <a:custGeom>
              <a:avLst/>
              <a:gdLst>
                <a:gd name="connsiteX0" fmla="*/ 7165 w 82162"/>
                <a:gd name="connsiteY0" fmla="*/ 1470 h 216216"/>
                <a:gd name="connsiteX1" fmla="*/ 1470 w 82162"/>
                <a:gd name="connsiteY1" fmla="*/ 99537 h 216216"/>
                <a:gd name="connsiteX2" fmla="*/ 82910 w 82162"/>
                <a:gd name="connsiteY2" fmla="*/ 217890 h 216216"/>
                <a:gd name="connsiteX3" fmla="*/ 7165 w 82162"/>
                <a:gd name="connsiteY3" fmla="*/ 1470 h 21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62" h="216216">
                  <a:moveTo>
                    <a:pt x="7165" y="1470"/>
                  </a:moveTo>
                  <a:cubicBezTo>
                    <a:pt x="4280" y="24916"/>
                    <a:pt x="11576" y="83502"/>
                    <a:pt x="1470" y="99537"/>
                  </a:cubicBezTo>
                  <a:cubicBezTo>
                    <a:pt x="27329" y="137487"/>
                    <a:pt x="57457" y="164990"/>
                    <a:pt x="82910" y="217890"/>
                  </a:cubicBezTo>
                  <a:cubicBezTo>
                    <a:pt x="55545" y="157915"/>
                    <a:pt x="28484" y="96190"/>
                    <a:pt x="7165" y="14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EA07906-06B2-4907-BECB-D9888B01AD6A}"/>
                </a:ext>
              </a:extLst>
            </p:cNvPr>
            <p:cNvSpPr/>
            <p:nvPr/>
          </p:nvSpPr>
          <p:spPr>
            <a:xfrm>
              <a:off x="1368947" y="3107749"/>
              <a:ext cx="263785" cy="263785"/>
            </a:xfrm>
            <a:custGeom>
              <a:avLst/>
              <a:gdLst>
                <a:gd name="connsiteX0" fmla="*/ 133708 w 263784"/>
                <a:gd name="connsiteY0" fmla="*/ 63563 h 263784"/>
                <a:gd name="connsiteX1" fmla="*/ 203853 w 263784"/>
                <a:gd name="connsiteY1" fmla="*/ 133708 h 263784"/>
                <a:gd name="connsiteX2" fmla="*/ 133708 w 263784"/>
                <a:gd name="connsiteY2" fmla="*/ 203853 h 263784"/>
                <a:gd name="connsiteX3" fmla="*/ 63563 w 263784"/>
                <a:gd name="connsiteY3" fmla="*/ 133708 h 263784"/>
                <a:gd name="connsiteX4" fmla="*/ 133708 w 263784"/>
                <a:gd name="connsiteY4" fmla="*/ 63563 h 263784"/>
                <a:gd name="connsiteX5" fmla="*/ 133708 w 263784"/>
                <a:gd name="connsiteY5" fmla="*/ 1470 h 263784"/>
                <a:gd name="connsiteX6" fmla="*/ 227174 w 263784"/>
                <a:gd name="connsiteY6" fmla="*/ 40203 h 263784"/>
                <a:gd name="connsiteX7" fmla="*/ 265942 w 263784"/>
                <a:gd name="connsiteY7" fmla="*/ 133708 h 263784"/>
                <a:gd name="connsiteX8" fmla="*/ 227209 w 263784"/>
                <a:gd name="connsiteY8" fmla="*/ 227174 h 263784"/>
                <a:gd name="connsiteX9" fmla="*/ 133704 w 263784"/>
                <a:gd name="connsiteY9" fmla="*/ 265942 h 263784"/>
                <a:gd name="connsiteX10" fmla="*/ 40237 w 263784"/>
                <a:gd name="connsiteY10" fmla="*/ 227213 h 263784"/>
                <a:gd name="connsiteX11" fmla="*/ 1470 w 263784"/>
                <a:gd name="connsiteY11" fmla="*/ 133708 h 263784"/>
                <a:gd name="connsiteX12" fmla="*/ 40198 w 263784"/>
                <a:gd name="connsiteY12" fmla="*/ 40241 h 263784"/>
                <a:gd name="connsiteX13" fmla="*/ 133708 w 263784"/>
                <a:gd name="connsiteY13" fmla="*/ 1470 h 263784"/>
                <a:gd name="connsiteX14" fmla="*/ 212822 w 263784"/>
                <a:gd name="connsiteY14" fmla="*/ 54594 h 263784"/>
                <a:gd name="connsiteX15" fmla="*/ 133712 w 263784"/>
                <a:gd name="connsiteY15" fmla="*/ 21859 h 263784"/>
                <a:gd name="connsiteX16" fmla="*/ 54603 w 263784"/>
                <a:gd name="connsiteY16" fmla="*/ 54594 h 263784"/>
                <a:gd name="connsiteX17" fmla="*/ 21867 w 263784"/>
                <a:gd name="connsiteY17" fmla="*/ 133703 h 263784"/>
                <a:gd name="connsiteX18" fmla="*/ 54603 w 263784"/>
                <a:gd name="connsiteY18" fmla="*/ 212813 h 263784"/>
                <a:gd name="connsiteX19" fmla="*/ 133712 w 263784"/>
                <a:gd name="connsiteY19" fmla="*/ 245548 h 263784"/>
                <a:gd name="connsiteX20" fmla="*/ 212822 w 263784"/>
                <a:gd name="connsiteY20" fmla="*/ 212813 h 263784"/>
                <a:gd name="connsiteX21" fmla="*/ 245557 w 263784"/>
                <a:gd name="connsiteY21" fmla="*/ 133703 h 263784"/>
                <a:gd name="connsiteX22" fmla="*/ 212822 w 263784"/>
                <a:gd name="connsiteY22" fmla="*/ 54594 h 26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3784" h="263784">
                  <a:moveTo>
                    <a:pt x="133708" y="63563"/>
                  </a:moveTo>
                  <a:cubicBezTo>
                    <a:pt x="172450" y="63563"/>
                    <a:pt x="203853" y="94970"/>
                    <a:pt x="203853" y="133708"/>
                  </a:cubicBezTo>
                  <a:cubicBezTo>
                    <a:pt x="203853" y="172445"/>
                    <a:pt x="172445" y="203853"/>
                    <a:pt x="133708" y="203853"/>
                  </a:cubicBezTo>
                  <a:cubicBezTo>
                    <a:pt x="94970" y="203853"/>
                    <a:pt x="63563" y="172445"/>
                    <a:pt x="63563" y="133708"/>
                  </a:cubicBezTo>
                  <a:cubicBezTo>
                    <a:pt x="63563" y="94970"/>
                    <a:pt x="94966" y="63563"/>
                    <a:pt x="133708" y="63563"/>
                  </a:cubicBezTo>
                  <a:close/>
                  <a:moveTo>
                    <a:pt x="133708" y="1470"/>
                  </a:moveTo>
                  <a:cubicBezTo>
                    <a:pt x="170197" y="1470"/>
                    <a:pt x="203243" y="16276"/>
                    <a:pt x="227174" y="40203"/>
                  </a:cubicBezTo>
                  <a:cubicBezTo>
                    <a:pt x="252061" y="65089"/>
                    <a:pt x="265942" y="98508"/>
                    <a:pt x="265942" y="133708"/>
                  </a:cubicBezTo>
                  <a:cubicBezTo>
                    <a:pt x="265942" y="170197"/>
                    <a:pt x="251135" y="203243"/>
                    <a:pt x="227209" y="227174"/>
                  </a:cubicBezTo>
                  <a:cubicBezTo>
                    <a:pt x="202318" y="252065"/>
                    <a:pt x="168908" y="265942"/>
                    <a:pt x="133704" y="265942"/>
                  </a:cubicBezTo>
                  <a:cubicBezTo>
                    <a:pt x="97223" y="265942"/>
                    <a:pt x="64168" y="251135"/>
                    <a:pt x="40237" y="227213"/>
                  </a:cubicBezTo>
                  <a:cubicBezTo>
                    <a:pt x="15346" y="202322"/>
                    <a:pt x="1470" y="168912"/>
                    <a:pt x="1470" y="133708"/>
                  </a:cubicBezTo>
                  <a:cubicBezTo>
                    <a:pt x="1470" y="97228"/>
                    <a:pt x="16276" y="64173"/>
                    <a:pt x="40198" y="40241"/>
                  </a:cubicBezTo>
                  <a:cubicBezTo>
                    <a:pt x="65089" y="15355"/>
                    <a:pt x="98508" y="1470"/>
                    <a:pt x="133708" y="1470"/>
                  </a:cubicBezTo>
                  <a:close/>
                  <a:moveTo>
                    <a:pt x="212822" y="54594"/>
                  </a:moveTo>
                  <a:cubicBezTo>
                    <a:pt x="192584" y="34373"/>
                    <a:pt x="164618" y="21859"/>
                    <a:pt x="133712" y="21859"/>
                  </a:cubicBezTo>
                  <a:cubicBezTo>
                    <a:pt x="102810" y="21859"/>
                    <a:pt x="74841" y="34373"/>
                    <a:pt x="54603" y="54594"/>
                  </a:cubicBezTo>
                  <a:cubicBezTo>
                    <a:pt x="34382" y="74832"/>
                    <a:pt x="21867" y="102806"/>
                    <a:pt x="21867" y="133703"/>
                  </a:cubicBezTo>
                  <a:cubicBezTo>
                    <a:pt x="21867" y="164610"/>
                    <a:pt x="34382" y="192575"/>
                    <a:pt x="54603" y="212813"/>
                  </a:cubicBezTo>
                  <a:cubicBezTo>
                    <a:pt x="74841" y="233033"/>
                    <a:pt x="102810" y="245548"/>
                    <a:pt x="133712" y="245548"/>
                  </a:cubicBezTo>
                  <a:cubicBezTo>
                    <a:pt x="164618" y="245548"/>
                    <a:pt x="192584" y="233033"/>
                    <a:pt x="212822" y="212813"/>
                  </a:cubicBezTo>
                  <a:cubicBezTo>
                    <a:pt x="233042" y="192575"/>
                    <a:pt x="245557" y="164610"/>
                    <a:pt x="245557" y="133703"/>
                  </a:cubicBezTo>
                  <a:cubicBezTo>
                    <a:pt x="245553" y="102806"/>
                    <a:pt x="233042" y="74832"/>
                    <a:pt x="212822" y="54594"/>
                  </a:cubicBezTo>
                  <a:close/>
                </a:path>
              </a:pathLst>
            </a:custGeom>
            <a:solidFill>
              <a:srgbClr val="FEFEFE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11D450B-105A-45C0-A9C7-8B5441E1682C}"/>
                </a:ext>
              </a:extLst>
            </p:cNvPr>
            <p:cNvSpPr/>
            <p:nvPr/>
          </p:nvSpPr>
          <p:spPr>
            <a:xfrm>
              <a:off x="1937070" y="1820623"/>
              <a:ext cx="181622" cy="90811"/>
            </a:xfrm>
            <a:custGeom>
              <a:avLst/>
              <a:gdLst>
                <a:gd name="connsiteX0" fmla="*/ 17517 w 181622"/>
                <a:gd name="connsiteY0" fmla="*/ 71904 h 90811"/>
                <a:gd name="connsiteX1" fmla="*/ 140718 w 181622"/>
                <a:gd name="connsiteY1" fmla="*/ 29565 h 90811"/>
                <a:gd name="connsiteX2" fmla="*/ 181176 w 181622"/>
                <a:gd name="connsiteY2" fmla="*/ 1470 h 90811"/>
                <a:gd name="connsiteX3" fmla="*/ 1470 w 181622"/>
                <a:gd name="connsiteY3" fmla="*/ 90659 h 90811"/>
                <a:gd name="connsiteX4" fmla="*/ 17517 w 181622"/>
                <a:gd name="connsiteY4" fmla="*/ 71904 h 9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22" h="90811">
                  <a:moveTo>
                    <a:pt x="17517" y="71904"/>
                  </a:moveTo>
                  <a:cubicBezTo>
                    <a:pt x="32713" y="72691"/>
                    <a:pt x="99593" y="58118"/>
                    <a:pt x="140718" y="29565"/>
                  </a:cubicBezTo>
                  <a:lnTo>
                    <a:pt x="181176" y="1470"/>
                  </a:lnTo>
                  <a:cubicBezTo>
                    <a:pt x="127991" y="57435"/>
                    <a:pt x="81647" y="80488"/>
                    <a:pt x="1470" y="90659"/>
                  </a:cubicBezTo>
                  <a:cubicBezTo>
                    <a:pt x="10542" y="79446"/>
                    <a:pt x="17517" y="71904"/>
                    <a:pt x="17517" y="7190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7F3846-5F4F-467A-9D3C-D31D2D0EA300}"/>
              </a:ext>
            </a:extLst>
          </p:cNvPr>
          <p:cNvSpPr txBox="1"/>
          <p:nvPr/>
        </p:nvSpPr>
        <p:spPr>
          <a:xfrm>
            <a:off x="671691" y="3680357"/>
            <a:ext cx="4203510" cy="180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교통사고 후유증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 후 외형상 완치가 되었음에도 </a:t>
            </a:r>
            <a:endParaRPr lang="en-US" altLang="ko-KR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환자가 통증이나 불편함 등을 호소하는 모든 증상</a:t>
            </a:r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 당시 생긴 어혈이 주 원인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F575E37C-082A-45CB-AB70-6144072A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508118"/>
              </p:ext>
            </p:extLst>
          </p:nvPr>
        </p:nvGraphicFramePr>
        <p:xfrm>
          <a:off x="6387152" y="1268598"/>
          <a:ext cx="5076967" cy="331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C555F25-C52D-4FCA-A203-D3DB8C9FAC85}"/>
              </a:ext>
            </a:extLst>
          </p:cNvPr>
          <p:cNvSpPr txBox="1"/>
          <p:nvPr/>
        </p:nvSpPr>
        <p:spPr>
          <a:xfrm>
            <a:off x="7412716" y="1929816"/>
            <a:ext cx="96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51.3%</a:t>
            </a:r>
            <a:endParaRPr lang="ko-KR" altLang="en-US" sz="1600" b="1" dirty="0">
              <a:solidFill>
                <a:schemeClr val="bg1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0AD1B-CBC1-4089-823D-384B7D73A688}"/>
              </a:ext>
            </a:extLst>
          </p:cNvPr>
          <p:cNvSpPr txBox="1"/>
          <p:nvPr/>
        </p:nvSpPr>
        <p:spPr>
          <a:xfrm>
            <a:off x="7279586" y="2643935"/>
            <a:ext cx="96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42.8%</a:t>
            </a:r>
            <a:endParaRPr lang="ko-KR" altLang="en-US" sz="1600" b="1" dirty="0">
              <a:solidFill>
                <a:schemeClr val="bg1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A93-16E0-4669-B80B-90BC22DB39B2}"/>
              </a:ext>
            </a:extLst>
          </p:cNvPr>
          <p:cNvSpPr txBox="1"/>
          <p:nvPr/>
        </p:nvSpPr>
        <p:spPr>
          <a:xfrm>
            <a:off x="7104441" y="3317764"/>
            <a:ext cx="96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32.2%</a:t>
            </a:r>
            <a:endParaRPr lang="ko-KR" altLang="en-US" sz="1600" b="1" dirty="0">
              <a:solidFill>
                <a:schemeClr val="bg1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1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용어 정의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F5ADE5-93F4-4973-A3A6-F4C759F6E104}"/>
              </a:ext>
            </a:extLst>
          </p:cNvPr>
          <p:cNvSpPr/>
          <p:nvPr/>
        </p:nvSpPr>
        <p:spPr>
          <a:xfrm>
            <a:off x="3862317" y="1605227"/>
            <a:ext cx="8238699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도로교통법 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조의 규정에 의한 도로에서 차량의 운행 중 인적인 피해가 발생한 사고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555555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[ </a:t>
            </a:r>
            <a:r>
              <a:rPr lang="ko-KR" altLang="en-US" sz="1600" dirty="0">
                <a:solidFill>
                  <a:srgbClr val="555555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제외되는 경우 </a:t>
            </a:r>
            <a:r>
              <a:rPr lang="en-US" altLang="ko-KR" sz="1600" dirty="0">
                <a:solidFill>
                  <a:srgbClr val="555555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도로 이외의 장소에서 발생한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자살이라고 인정되는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확정적 고의에 의해 발생한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건물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육교 등에서 추락하여 차량 등에 충돌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접촉하거나 또는 깔려서 사상한 사람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높은 곳으로부터 떨어지는 물건에 맞은 사고</a:t>
            </a:r>
            <a:endParaRPr lang="en-US" altLang="ko-KR" sz="1600" dirty="0">
              <a:solidFill>
                <a:srgbClr val="666666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벼랑붕괴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도로 함몰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유실 등에 말려든 사고</a:t>
            </a:r>
            <a:endParaRPr lang="en-US" altLang="ko-KR" sz="1600" dirty="0">
              <a:solidFill>
                <a:srgbClr val="666666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주차된 차량이 스스로 굴러간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그 밖에 적당치 않다고 판단되는 사고</a:t>
            </a:r>
            <a:endParaRPr lang="ko-KR" altLang="en-US" sz="1600" b="0" i="0" dirty="0">
              <a:solidFill>
                <a:srgbClr val="666666"/>
              </a:solidFill>
              <a:effectLst/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1BC20-C6D7-4816-A045-DCCBC17A9ED6}"/>
              </a:ext>
            </a:extLst>
          </p:cNvPr>
          <p:cNvSpPr txBox="1"/>
          <p:nvPr/>
        </p:nvSpPr>
        <p:spPr>
          <a:xfrm>
            <a:off x="545911" y="1638328"/>
            <a:ext cx="313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교통사고란</a:t>
            </a:r>
            <a:r>
              <a:rPr lang="en-US" altLang="ko-KR" sz="32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?</a:t>
            </a:r>
            <a:endParaRPr lang="ko-KR" altLang="en-US" sz="3200" b="1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10BF0F0E-0C8F-4AA1-9C94-7B3CAD5929BC}"/>
              </a:ext>
            </a:extLst>
          </p:cNvPr>
          <p:cNvSpPr/>
          <p:nvPr/>
        </p:nvSpPr>
        <p:spPr>
          <a:xfrm>
            <a:off x="545912" y="1609503"/>
            <a:ext cx="3029803" cy="642427"/>
          </a:xfrm>
          <a:prstGeom prst="bracketPair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03FD4-A372-4A1A-AC65-35C1F065C729}"/>
              </a:ext>
            </a:extLst>
          </p:cNvPr>
          <p:cNvSpPr txBox="1"/>
          <p:nvPr/>
        </p:nvSpPr>
        <p:spPr>
          <a:xfrm>
            <a:off x="545910" y="4853418"/>
            <a:ext cx="30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사망사고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C841E076-2720-4D33-A29D-0EB3DD757632}"/>
              </a:ext>
            </a:extLst>
          </p:cNvPr>
          <p:cNvSpPr/>
          <p:nvPr/>
        </p:nvSpPr>
        <p:spPr>
          <a:xfrm>
            <a:off x="545911" y="4824591"/>
            <a:ext cx="3029803" cy="642427"/>
          </a:xfrm>
          <a:prstGeom prst="bracketPair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F7D90B-DD5D-4C04-B0DC-540210B20C41}"/>
              </a:ext>
            </a:extLst>
          </p:cNvPr>
          <p:cNvSpPr/>
          <p:nvPr/>
        </p:nvSpPr>
        <p:spPr>
          <a:xfrm>
            <a:off x="3988844" y="5914275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사망</a:t>
            </a:r>
            <a:r>
              <a:rPr lang="en-US" altLang="ko-KR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- </a:t>
            </a:r>
            <a:r>
              <a:rPr lang="ko-KR" altLang="en-US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교통사고 발생시로부터 </a:t>
            </a:r>
            <a:r>
              <a:rPr lang="en-US" altLang="ko-KR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30</a:t>
            </a:r>
            <a:r>
              <a:rPr lang="ko-KR" altLang="en-US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일 이내에 사망한 경우</a:t>
            </a:r>
            <a:r>
              <a:rPr lang="en-US" altLang="ko-KR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CE13E8-7D56-4A25-BD74-DB5531333AF4}"/>
              </a:ext>
            </a:extLst>
          </p:cNvPr>
          <p:cNvSpPr/>
          <p:nvPr/>
        </p:nvSpPr>
        <p:spPr>
          <a:xfrm>
            <a:off x="3862317" y="4944970"/>
            <a:ext cx="5248553" cy="8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사망자가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명 이상인 사고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데이터에선 인구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만명당 사망자 수를 나타내고 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28031-E423-4693-9372-B8AE21EABFAB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3471CB-42C3-4A3D-BD3B-D99596C1A180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507542-28D1-4887-9296-E249B66867E4}"/>
              </a:ext>
            </a:extLst>
          </p:cNvPr>
          <p:cNvSpPr/>
          <p:nvPr/>
        </p:nvSpPr>
        <p:spPr>
          <a:xfrm>
            <a:off x="1114567" y="1050877"/>
            <a:ext cx="996286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884DD-268D-44BC-8334-38C403037E89}"/>
              </a:ext>
            </a:extLst>
          </p:cNvPr>
          <p:cNvSpPr txBox="1"/>
          <p:nvPr/>
        </p:nvSpPr>
        <p:spPr>
          <a:xfrm>
            <a:off x="2390641" y="1983199"/>
            <a:ext cx="7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5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7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8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9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CD3F29-B72B-41E1-90C2-9421DD9E0A8A}"/>
              </a:ext>
            </a:extLst>
          </p:cNvPr>
          <p:cNvCxnSpPr/>
          <p:nvPr/>
        </p:nvCxnSpPr>
        <p:spPr>
          <a:xfrm>
            <a:off x="1944142" y="2524836"/>
            <a:ext cx="84008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F6D535-AA4A-4984-9982-E016D022E745}"/>
              </a:ext>
            </a:extLst>
          </p:cNvPr>
          <p:cNvCxnSpPr>
            <a:cxnSpLocks/>
          </p:cNvCxnSpPr>
          <p:nvPr/>
        </p:nvCxnSpPr>
        <p:spPr>
          <a:xfrm>
            <a:off x="2570349" y="1841671"/>
            <a:ext cx="70512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F3500-AC3C-4462-9E15-A4647A73903D}"/>
              </a:ext>
            </a:extLst>
          </p:cNvPr>
          <p:cNvSpPr/>
          <p:nvPr/>
        </p:nvSpPr>
        <p:spPr>
          <a:xfrm>
            <a:off x="3575501" y="1350132"/>
            <a:ext cx="5040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2013  2014  2015  2016  2017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6C93805-6C27-40D3-8648-DD31370D883E}"/>
              </a:ext>
            </a:extLst>
          </p:cNvPr>
          <p:cNvGrpSpPr/>
          <p:nvPr/>
        </p:nvGrpSpPr>
        <p:grpSpPr>
          <a:xfrm>
            <a:off x="1347670" y="2916875"/>
            <a:ext cx="9496660" cy="3134237"/>
            <a:chOff x="1337392" y="2957819"/>
            <a:chExt cx="9496660" cy="31342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6ED332-D079-43E4-A7E9-7C3AF353C523}"/>
                </a:ext>
              </a:extLst>
            </p:cNvPr>
            <p:cNvSpPr txBox="1"/>
            <p:nvPr/>
          </p:nvSpPr>
          <p:spPr>
            <a:xfrm>
              <a:off x="1337392" y="2957819"/>
              <a:ext cx="1433015" cy="31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단일로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철길건널목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AF691-2B92-4F37-9A2B-3BDF721D9425}"/>
                </a:ext>
              </a:extLst>
            </p:cNvPr>
            <p:cNvSpPr txBox="1"/>
            <p:nvPr/>
          </p:nvSpPr>
          <p:spPr>
            <a:xfrm>
              <a:off x="2905382" y="3021307"/>
              <a:ext cx="6111071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터널안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횡단보도상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횡단보도부근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교량위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고가도로위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지하차도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(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도로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),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기타단일로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2204BF3-7689-4134-803E-C8C055FCBAD1}"/>
                </a:ext>
              </a:extLst>
            </p:cNvPr>
            <p:cNvCxnSpPr>
              <a:cxnSpLocks/>
            </p:cNvCxnSpPr>
            <p:nvPr/>
          </p:nvCxnSpPr>
          <p:spPr>
            <a:xfrm>
              <a:off x="9156820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38BB00-F1A1-445F-A72C-CA982CBE7F29}"/>
                </a:ext>
              </a:extLst>
            </p:cNvPr>
            <p:cNvSpPr txBox="1"/>
            <p:nvPr/>
          </p:nvSpPr>
          <p:spPr>
            <a:xfrm>
              <a:off x="9359258" y="3138859"/>
              <a:ext cx="1474794" cy="267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발생건수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사망자수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중상자수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경상자수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부상신고자수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32497A-1C73-4879-B874-6C41C0AA0444}"/>
                </a:ext>
              </a:extLst>
            </p:cNvPr>
            <p:cNvSpPr txBox="1"/>
            <p:nvPr/>
          </p:nvSpPr>
          <p:spPr>
            <a:xfrm>
              <a:off x="3063756" y="3445955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교차로내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차로횡단보도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 부근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29FC33-6D1C-4C38-85D5-7D2AD1A8DA98}"/>
                </a:ext>
              </a:extLst>
            </p:cNvPr>
            <p:cNvSpPr txBox="1"/>
            <p:nvPr/>
          </p:nvSpPr>
          <p:spPr>
            <a:xfrm>
              <a:off x="3063756" y="387060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893D7A-E6A4-42F0-8DB1-A46F8A5BFD04}"/>
                </a:ext>
              </a:extLst>
            </p:cNvPr>
            <p:cNvSpPr txBox="1"/>
            <p:nvPr/>
          </p:nvSpPr>
          <p:spPr>
            <a:xfrm>
              <a:off x="3063756" y="4295251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철길 건널목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89FC9D-BCA1-457F-88F3-BC5A69B1D5A6}"/>
                </a:ext>
              </a:extLst>
            </p:cNvPr>
            <p:cNvSpPr txBox="1"/>
            <p:nvPr/>
          </p:nvSpPr>
          <p:spPr>
            <a:xfrm>
              <a:off x="3063756" y="4719899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809733-9638-4061-AC03-580FE3AC7A56}"/>
                </a:ext>
              </a:extLst>
            </p:cNvPr>
            <p:cNvSpPr txBox="1"/>
            <p:nvPr/>
          </p:nvSpPr>
          <p:spPr>
            <a:xfrm>
              <a:off x="3063756" y="5144547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8F80E1-5C2F-4E05-AA70-04F055009BAF}"/>
                </a:ext>
              </a:extLst>
            </p:cNvPr>
            <p:cNvSpPr txBox="1"/>
            <p:nvPr/>
          </p:nvSpPr>
          <p:spPr>
            <a:xfrm>
              <a:off x="3063756" y="556919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A5C66F-CA5E-4DF0-A872-A450F2C42BC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894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3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B63BAD2-4929-40FA-B5FF-8853E1109146}"/>
              </a:ext>
            </a:extLst>
          </p:cNvPr>
          <p:cNvSpPr/>
          <p:nvPr/>
        </p:nvSpPr>
        <p:spPr>
          <a:xfrm>
            <a:off x="1114567" y="1050877"/>
            <a:ext cx="996286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2E3BBAD-0F9D-4B75-8474-01E2BF0CEE00}"/>
              </a:ext>
            </a:extLst>
          </p:cNvPr>
          <p:cNvGrpSpPr/>
          <p:nvPr/>
        </p:nvGrpSpPr>
        <p:grpSpPr>
          <a:xfrm>
            <a:off x="1347670" y="2916875"/>
            <a:ext cx="9496660" cy="3134237"/>
            <a:chOff x="1337392" y="2957819"/>
            <a:chExt cx="9496660" cy="313423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2E715A-D0E1-4355-8F2A-1B4D56573D05}"/>
                </a:ext>
              </a:extLst>
            </p:cNvPr>
            <p:cNvSpPr txBox="1"/>
            <p:nvPr/>
          </p:nvSpPr>
          <p:spPr>
            <a:xfrm>
              <a:off x="1337392" y="2957819"/>
              <a:ext cx="1433015" cy="31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단일로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철길건널목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D8C0D3-E53D-4B10-AD7E-CECB9688D147}"/>
                </a:ext>
              </a:extLst>
            </p:cNvPr>
            <p:cNvSpPr txBox="1"/>
            <p:nvPr/>
          </p:nvSpPr>
          <p:spPr>
            <a:xfrm>
              <a:off x="2905382" y="3021307"/>
              <a:ext cx="6111071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터널안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횡단보도상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횡단보도부근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교량위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고가도로위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지하차도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(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도로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),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기타단일로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A442D67-AC0F-4A7A-950F-0DD654A78800}"/>
                </a:ext>
              </a:extLst>
            </p:cNvPr>
            <p:cNvCxnSpPr>
              <a:cxnSpLocks/>
            </p:cNvCxnSpPr>
            <p:nvPr/>
          </p:nvCxnSpPr>
          <p:spPr>
            <a:xfrm>
              <a:off x="9156820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BF41EA-4881-42B1-93A2-418A3E697448}"/>
                </a:ext>
              </a:extLst>
            </p:cNvPr>
            <p:cNvSpPr txBox="1"/>
            <p:nvPr/>
          </p:nvSpPr>
          <p:spPr>
            <a:xfrm>
              <a:off x="9359258" y="3138859"/>
              <a:ext cx="1474794" cy="267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발생건수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사망자수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중상자수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경상자수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부상신고자수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98C7B0-B4DB-4CB0-95B3-60C4902D9AA7}"/>
                </a:ext>
              </a:extLst>
            </p:cNvPr>
            <p:cNvSpPr txBox="1"/>
            <p:nvPr/>
          </p:nvSpPr>
          <p:spPr>
            <a:xfrm>
              <a:off x="3063756" y="3445955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교차로내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차로횡단보도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 부근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B30B8-F0A0-41A7-AD4A-66152082A013}"/>
                </a:ext>
              </a:extLst>
            </p:cNvPr>
            <p:cNvSpPr txBox="1"/>
            <p:nvPr/>
          </p:nvSpPr>
          <p:spPr>
            <a:xfrm>
              <a:off x="3063756" y="387060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17641-57AB-41E5-8707-118548E5B897}"/>
                </a:ext>
              </a:extLst>
            </p:cNvPr>
            <p:cNvSpPr txBox="1"/>
            <p:nvPr/>
          </p:nvSpPr>
          <p:spPr>
            <a:xfrm>
              <a:off x="3063756" y="4295251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철길 건널목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4CBA15-BB12-4B36-BDB9-C739424FE629}"/>
                </a:ext>
              </a:extLst>
            </p:cNvPr>
            <p:cNvSpPr txBox="1"/>
            <p:nvPr/>
          </p:nvSpPr>
          <p:spPr>
            <a:xfrm>
              <a:off x="3063756" y="4719899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7809EC-BF11-4868-B724-A14F812F83AD}"/>
                </a:ext>
              </a:extLst>
            </p:cNvPr>
            <p:cNvSpPr txBox="1"/>
            <p:nvPr/>
          </p:nvSpPr>
          <p:spPr>
            <a:xfrm>
              <a:off x="3063756" y="5144547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3BF5B8-4A2E-4119-89F7-D3A452A06540}"/>
                </a:ext>
              </a:extLst>
            </p:cNvPr>
            <p:cNvSpPr txBox="1"/>
            <p:nvPr/>
          </p:nvSpPr>
          <p:spPr>
            <a:xfrm>
              <a:off x="3063756" y="556919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2B509E6-7FCD-4761-9032-06EA6D450FFC}"/>
                </a:ext>
              </a:extLst>
            </p:cNvPr>
            <p:cNvCxnSpPr>
              <a:cxnSpLocks/>
            </p:cNvCxnSpPr>
            <p:nvPr/>
          </p:nvCxnSpPr>
          <p:spPr>
            <a:xfrm>
              <a:off x="2837894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F67DB7-2F5B-44F9-93B1-9EDCB2E70692}"/>
              </a:ext>
            </a:extLst>
          </p:cNvPr>
          <p:cNvSpPr/>
          <p:nvPr/>
        </p:nvSpPr>
        <p:spPr>
          <a:xfrm>
            <a:off x="9034803" y="1912436"/>
            <a:ext cx="817585" cy="5416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416608-82A0-46A5-B70E-E05F1DD6B901}"/>
              </a:ext>
            </a:extLst>
          </p:cNvPr>
          <p:cNvSpPr/>
          <p:nvPr/>
        </p:nvSpPr>
        <p:spPr>
          <a:xfrm>
            <a:off x="2390641" y="1913811"/>
            <a:ext cx="1185072" cy="5416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711035-82A6-44B9-BD09-76B90BA2FB0F}"/>
              </a:ext>
            </a:extLst>
          </p:cNvPr>
          <p:cNvSpPr/>
          <p:nvPr/>
        </p:nvSpPr>
        <p:spPr>
          <a:xfrm>
            <a:off x="3566630" y="1905617"/>
            <a:ext cx="1701412" cy="541635"/>
          </a:xfrm>
          <a:prstGeom prst="roundRect">
            <a:avLst>
              <a:gd name="adj" fmla="val 50000"/>
            </a:avLst>
          </a:prstGeom>
          <a:solidFill>
            <a:srgbClr val="C8F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F995C4-9965-4506-ABD6-9409823E817F}"/>
              </a:ext>
            </a:extLst>
          </p:cNvPr>
          <p:cNvSpPr/>
          <p:nvPr/>
        </p:nvSpPr>
        <p:spPr>
          <a:xfrm>
            <a:off x="5262156" y="1908931"/>
            <a:ext cx="1701412" cy="541635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BEEA44-1731-4DDD-9235-2AAA8BFEE75B}"/>
              </a:ext>
            </a:extLst>
          </p:cNvPr>
          <p:cNvSpPr/>
          <p:nvPr/>
        </p:nvSpPr>
        <p:spPr>
          <a:xfrm>
            <a:off x="6960372" y="1919654"/>
            <a:ext cx="2074431" cy="541635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전처리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E36A7E-132F-476D-9A58-6FAA730E08AF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DECD0F-4F09-4E26-AF28-E547DC5746B0}"/>
              </a:ext>
            </a:extLst>
          </p:cNvPr>
          <p:cNvSpPr txBox="1"/>
          <p:nvPr/>
        </p:nvSpPr>
        <p:spPr>
          <a:xfrm>
            <a:off x="2390641" y="1983199"/>
            <a:ext cx="7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5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7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8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9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E64345-7E1B-43C0-AC4A-2A89E7E75DAD}"/>
              </a:ext>
            </a:extLst>
          </p:cNvPr>
          <p:cNvCxnSpPr/>
          <p:nvPr/>
        </p:nvCxnSpPr>
        <p:spPr>
          <a:xfrm>
            <a:off x="1944142" y="2524836"/>
            <a:ext cx="84008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D1F6B9-CB3F-40B4-A7BB-ABE97B432D17}"/>
              </a:ext>
            </a:extLst>
          </p:cNvPr>
          <p:cNvCxnSpPr>
            <a:cxnSpLocks/>
          </p:cNvCxnSpPr>
          <p:nvPr/>
        </p:nvCxnSpPr>
        <p:spPr>
          <a:xfrm>
            <a:off x="2570349" y="1841671"/>
            <a:ext cx="70512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8ACEA3-C2A9-433D-B4CF-429C50373B2E}"/>
              </a:ext>
            </a:extLst>
          </p:cNvPr>
          <p:cNvSpPr/>
          <p:nvPr/>
        </p:nvSpPr>
        <p:spPr>
          <a:xfrm>
            <a:off x="3575501" y="1350132"/>
            <a:ext cx="5040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2013  2014  2015  2016  2017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9CA42-F58A-4B9A-BC58-4B94AB0302F4}"/>
              </a:ext>
            </a:extLst>
          </p:cNvPr>
          <p:cNvSpPr txBox="1"/>
          <p:nvPr/>
        </p:nvSpPr>
        <p:spPr>
          <a:xfrm>
            <a:off x="2585850" y="1742614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겨울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995AA-DAD7-44E5-B801-13A929938FCF}"/>
              </a:ext>
            </a:extLst>
          </p:cNvPr>
          <p:cNvSpPr txBox="1"/>
          <p:nvPr/>
        </p:nvSpPr>
        <p:spPr>
          <a:xfrm>
            <a:off x="4046569" y="1732152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봄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E9B1EF-3B92-451F-B0EC-945D3332DE5B}"/>
              </a:ext>
            </a:extLst>
          </p:cNvPr>
          <p:cNvSpPr txBox="1"/>
          <p:nvPr/>
        </p:nvSpPr>
        <p:spPr>
          <a:xfrm>
            <a:off x="5753497" y="1722492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여름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7C386-1047-4A55-A20A-AA9D169D88AA}"/>
              </a:ext>
            </a:extLst>
          </p:cNvPr>
          <p:cNvSpPr txBox="1"/>
          <p:nvPr/>
        </p:nvSpPr>
        <p:spPr>
          <a:xfrm>
            <a:off x="7626848" y="1741785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가을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1ECE40-9F1F-4E81-B765-E455D3FD1009}"/>
              </a:ext>
            </a:extLst>
          </p:cNvPr>
          <p:cNvSpPr txBox="1"/>
          <p:nvPr/>
        </p:nvSpPr>
        <p:spPr>
          <a:xfrm>
            <a:off x="9124089" y="1730365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겨울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7FAA3E-537E-4513-99D9-514813CA608C}"/>
              </a:ext>
            </a:extLst>
          </p:cNvPr>
          <p:cNvCxnSpPr>
            <a:cxnSpLocks/>
          </p:cNvCxnSpPr>
          <p:nvPr/>
        </p:nvCxnSpPr>
        <p:spPr>
          <a:xfrm>
            <a:off x="9563389" y="4254307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F519E89-70A8-41A7-BCDD-6572F825C114}"/>
              </a:ext>
            </a:extLst>
          </p:cNvPr>
          <p:cNvCxnSpPr>
            <a:cxnSpLocks/>
          </p:cNvCxnSpPr>
          <p:nvPr/>
        </p:nvCxnSpPr>
        <p:spPr>
          <a:xfrm>
            <a:off x="9563389" y="4696194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D4B2DF-69A1-4694-A3A9-EF0D5FA0C7D7}"/>
              </a:ext>
            </a:extLst>
          </p:cNvPr>
          <p:cNvCxnSpPr>
            <a:cxnSpLocks/>
          </p:cNvCxnSpPr>
          <p:nvPr/>
        </p:nvCxnSpPr>
        <p:spPr>
          <a:xfrm>
            <a:off x="9563389" y="5109469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53839B-6B37-4D65-9392-44CB0F08F8E3}"/>
              </a:ext>
            </a:extLst>
          </p:cNvPr>
          <p:cNvCxnSpPr>
            <a:cxnSpLocks/>
          </p:cNvCxnSpPr>
          <p:nvPr/>
        </p:nvCxnSpPr>
        <p:spPr>
          <a:xfrm>
            <a:off x="9369536" y="5556982"/>
            <a:ext cx="1466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3DCFE60-FE20-4482-AD5B-5CBDF55357A0}"/>
              </a:ext>
            </a:extLst>
          </p:cNvPr>
          <p:cNvCxnSpPr>
            <a:cxnSpLocks/>
          </p:cNvCxnSpPr>
          <p:nvPr/>
        </p:nvCxnSpPr>
        <p:spPr>
          <a:xfrm>
            <a:off x="1658738" y="4076883"/>
            <a:ext cx="7728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0CD941D-B2D6-4461-ADD7-E9EFC9C8E4F5}"/>
              </a:ext>
            </a:extLst>
          </p:cNvPr>
          <p:cNvCxnSpPr>
            <a:cxnSpLocks/>
          </p:cNvCxnSpPr>
          <p:nvPr/>
        </p:nvCxnSpPr>
        <p:spPr>
          <a:xfrm>
            <a:off x="1426769" y="4529533"/>
            <a:ext cx="12542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FF2C843-76D3-4577-BA5B-5E6A452EB229}"/>
              </a:ext>
            </a:extLst>
          </p:cNvPr>
          <p:cNvCxnSpPr>
            <a:cxnSpLocks/>
          </p:cNvCxnSpPr>
          <p:nvPr/>
        </p:nvCxnSpPr>
        <p:spPr>
          <a:xfrm>
            <a:off x="1726978" y="4938966"/>
            <a:ext cx="648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E8C2AC-8B76-4BFA-9834-DCB200A1F9EC}"/>
              </a:ext>
            </a:extLst>
          </p:cNvPr>
          <p:cNvCxnSpPr>
            <a:cxnSpLocks/>
          </p:cNvCxnSpPr>
          <p:nvPr/>
        </p:nvCxnSpPr>
        <p:spPr>
          <a:xfrm>
            <a:off x="1713330" y="5377969"/>
            <a:ext cx="648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1E86712-6909-4F88-87B4-89874A4ECED5}"/>
              </a:ext>
            </a:extLst>
          </p:cNvPr>
          <p:cNvCxnSpPr>
            <a:cxnSpLocks/>
          </p:cNvCxnSpPr>
          <p:nvPr/>
        </p:nvCxnSpPr>
        <p:spPr>
          <a:xfrm>
            <a:off x="7684995" y="1547347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D642AAD-3D89-47F7-AAF9-1EB5456CA85D}"/>
              </a:ext>
            </a:extLst>
          </p:cNvPr>
          <p:cNvCxnSpPr>
            <a:cxnSpLocks/>
          </p:cNvCxnSpPr>
          <p:nvPr/>
        </p:nvCxnSpPr>
        <p:spPr>
          <a:xfrm>
            <a:off x="5440176" y="4488589"/>
            <a:ext cx="115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B38151E-B166-4BBA-A69F-B6FCE7D1173B}"/>
              </a:ext>
            </a:extLst>
          </p:cNvPr>
          <p:cNvCxnSpPr>
            <a:cxnSpLocks/>
          </p:cNvCxnSpPr>
          <p:nvPr/>
        </p:nvCxnSpPr>
        <p:spPr>
          <a:xfrm>
            <a:off x="5644895" y="4063985"/>
            <a:ext cx="7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CF1FE95-421C-4518-A1D7-B45657E7291C}"/>
              </a:ext>
            </a:extLst>
          </p:cNvPr>
          <p:cNvCxnSpPr>
            <a:cxnSpLocks/>
          </p:cNvCxnSpPr>
          <p:nvPr/>
        </p:nvCxnSpPr>
        <p:spPr>
          <a:xfrm>
            <a:off x="5750832" y="4898022"/>
            <a:ext cx="57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5977CE2-4F9A-4381-8975-7BBC23B1E142}"/>
              </a:ext>
            </a:extLst>
          </p:cNvPr>
          <p:cNvCxnSpPr>
            <a:cxnSpLocks/>
          </p:cNvCxnSpPr>
          <p:nvPr/>
        </p:nvCxnSpPr>
        <p:spPr>
          <a:xfrm>
            <a:off x="5748559" y="5324128"/>
            <a:ext cx="57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FF82365-2E34-410A-A6BD-5EDE48095AE0}"/>
              </a:ext>
            </a:extLst>
          </p:cNvPr>
          <p:cNvCxnSpPr>
            <a:cxnSpLocks/>
          </p:cNvCxnSpPr>
          <p:nvPr/>
        </p:nvCxnSpPr>
        <p:spPr>
          <a:xfrm>
            <a:off x="5478846" y="3629531"/>
            <a:ext cx="97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757A3F7-D4FE-4138-A4D8-354591FDAF97}"/>
              </a:ext>
            </a:extLst>
          </p:cNvPr>
          <p:cNvCxnSpPr>
            <a:cxnSpLocks/>
          </p:cNvCxnSpPr>
          <p:nvPr/>
        </p:nvCxnSpPr>
        <p:spPr>
          <a:xfrm>
            <a:off x="8054731" y="3190903"/>
            <a:ext cx="97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1D323F4-7372-449B-BC95-4D774FCD22CF}"/>
              </a:ext>
            </a:extLst>
          </p:cNvPr>
          <p:cNvCxnSpPr>
            <a:cxnSpLocks/>
          </p:cNvCxnSpPr>
          <p:nvPr/>
        </p:nvCxnSpPr>
        <p:spPr>
          <a:xfrm>
            <a:off x="5563007" y="5745200"/>
            <a:ext cx="93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C2C65BC-AF79-4522-98A7-91A9C05C3FA2}"/>
              </a:ext>
            </a:extLst>
          </p:cNvPr>
          <p:cNvCxnSpPr>
            <a:cxnSpLocks/>
          </p:cNvCxnSpPr>
          <p:nvPr/>
        </p:nvCxnSpPr>
        <p:spPr>
          <a:xfrm>
            <a:off x="1493774" y="5793839"/>
            <a:ext cx="115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7C2378F-9229-4C40-9C48-7E15A863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88" y="1486671"/>
            <a:ext cx="432249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6019C-5A1A-42DB-9731-C4E40A51394C}"/>
              </a:ext>
            </a:extLst>
          </p:cNvPr>
          <p:cNvSpPr txBox="1"/>
          <p:nvPr/>
        </p:nvSpPr>
        <p:spPr>
          <a:xfrm>
            <a:off x="865982" y="4954138"/>
            <a:ext cx="471170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터널안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빠르게 이동할 수 있는 터널은 운전자의 시야가 좁아지고 속도감이 줄어들면서 발생하는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과속운전으로 인해 일반 교통사고 대비 치사율이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2.3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배이다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AB9EC-7ED5-47C4-B2F4-A5C18FF742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12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360BE-F853-44B0-AD1F-C7E2BEF442F9}"/>
              </a:ext>
            </a:extLst>
          </p:cNvPr>
          <p:cNvSpPr txBox="1"/>
          <p:nvPr/>
        </p:nvSpPr>
        <p:spPr>
          <a:xfrm>
            <a:off x="6859304" y="4954138"/>
            <a:ext cx="422421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교량위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다리 위를 지나는 도로로 교량 밑에 주로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강이 흐르고 있어 빙판이 얼거나 안개가 끼는 일이 잦다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75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AA7F8D5-83FF-483F-8308-AAA9FD1CFE5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78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C0588-DDDF-44A3-A181-39AF3F2A4858}"/>
              </a:ext>
            </a:extLst>
          </p:cNvPr>
          <p:cNvSpPr txBox="1"/>
          <p:nvPr/>
        </p:nvSpPr>
        <p:spPr>
          <a:xfrm>
            <a:off x="855498" y="4955181"/>
            <a:ext cx="4391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횡단보도상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en-US" altLang="ko-KR" sz="1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주변에서 흔히 보는 횡단보도를 말한다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보행자 혹은 운전자가 신고를 어겨서 일어나는 사고가 많다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348579-2B7E-43A3-BB32-2F2F66FB479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24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2FAFD-6150-4D28-93F5-2CDEBAD28BC1}"/>
              </a:ext>
            </a:extLst>
          </p:cNvPr>
          <p:cNvSpPr txBox="1"/>
          <p:nvPr/>
        </p:nvSpPr>
        <p:spPr>
          <a:xfrm>
            <a:off x="6836755" y="4955181"/>
            <a:ext cx="426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횡단보도 부근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횡단보도가 아닌 일반 도로를 뜻한다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사람 대 차 사고인 무단 횡단 사고가 잦다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60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2045</Words>
  <Application>Microsoft Office PowerPoint</Application>
  <PresentationFormat>와이드스크린</PresentationFormat>
  <Paragraphs>309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a고딕12</vt:lpstr>
      <vt:lpstr>맑은 고딕</vt:lpstr>
      <vt:lpstr>210 콤퓨타세탁 L</vt:lpstr>
      <vt:lpstr>Arial</vt:lpstr>
      <vt:lpstr>a고딕11</vt:lpstr>
      <vt:lpstr>a고딕13</vt:lpstr>
      <vt:lpstr>a고딕10</vt:lpstr>
      <vt:lpstr>210 콤퓨타세탁 B</vt:lpstr>
      <vt:lpstr>a고딕15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7533</dc:creator>
  <cp:lastModifiedBy>이 세혁</cp:lastModifiedBy>
  <cp:revision>104</cp:revision>
  <dcterms:created xsi:type="dcterms:W3CDTF">2018-05-31T02:40:07Z</dcterms:created>
  <dcterms:modified xsi:type="dcterms:W3CDTF">2018-06-10T07:53:02Z</dcterms:modified>
</cp:coreProperties>
</file>