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89" r:id="rId4"/>
    <p:sldId id="265" r:id="rId5"/>
    <p:sldId id="266" r:id="rId6"/>
    <p:sldId id="267" r:id="rId7"/>
    <p:sldId id="275" r:id="rId8"/>
    <p:sldId id="273" r:id="rId9"/>
    <p:sldId id="291" r:id="rId10"/>
    <p:sldId id="292" r:id="rId11"/>
    <p:sldId id="293" r:id="rId12"/>
    <p:sldId id="287" r:id="rId13"/>
    <p:sldId id="272" r:id="rId14"/>
    <p:sldId id="259" r:id="rId15"/>
    <p:sldId id="269" r:id="rId16"/>
    <p:sldId id="270" r:id="rId17"/>
    <p:sldId id="28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경현" initials="정경" lastIdx="3" clrIdx="0">
    <p:extLst>
      <p:ext uri="{19B8F6BF-5375-455C-9EA6-DF929625EA0E}">
        <p15:presenceInfo xmlns:p15="http://schemas.microsoft.com/office/powerpoint/2012/main" userId="0682988a6f652e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65131" autoAdjust="0"/>
  </p:normalViewPr>
  <p:slideViewPr>
    <p:cSldViewPr snapToGrid="0">
      <p:cViewPr varScale="1">
        <p:scale>
          <a:sx n="66" d="100"/>
          <a:sy n="66" d="100"/>
        </p:scale>
        <p:origin x="40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17:24:02.95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17:23:29.48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17:23:29.486" idx="3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BCBF5-8E4D-45A6-BE0D-540E4911944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0653-FC1B-41DA-9A5D-FA5D38600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5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ight.tistory.com/53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39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모집단을 가장 잘 예측 할 수 있는 영향력이 있다고 판단되는 변수들로 </a:t>
            </a:r>
            <a:r>
              <a:rPr lang="ko-KR" altLang="en-US" dirty="0" err="1" smtClean="0"/>
              <a:t>회귀식을</a:t>
            </a:r>
            <a:r>
              <a:rPr lang="ko-KR" altLang="en-US" dirty="0" smtClean="0"/>
              <a:t> 만들려고 하는데</a:t>
            </a:r>
            <a:endParaRPr lang="en-US" altLang="ko-KR" dirty="0" smtClean="0"/>
          </a:p>
          <a:p>
            <a:r>
              <a:rPr lang="ko-KR" altLang="en-US" dirty="0" smtClean="0"/>
              <a:t>그 변수를 선택하는 방법에는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전진 선택법</a:t>
            </a:r>
            <a:r>
              <a:rPr lang="en-US" altLang="ko-KR" dirty="0" smtClean="0"/>
              <a:t>:</a:t>
            </a:r>
            <a:r>
              <a:rPr lang="ko-KR" altLang="en-US" dirty="0" smtClean="0"/>
              <a:t>모델에 변수를 하나씩 추가해 나가면서 </a:t>
            </a:r>
            <a:r>
              <a:rPr lang="en-US" altLang="ko-KR" dirty="0" smtClean="0"/>
              <a:t>best subset</a:t>
            </a:r>
            <a:r>
              <a:rPr lang="ko-KR" altLang="en-US" dirty="0" smtClean="0"/>
              <a:t>을 찾아가는 방법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후진 선택법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모델에 변수를 하나씩 제거해나가면서 </a:t>
            </a:r>
            <a:r>
              <a:rPr lang="en-US" altLang="ko-KR" dirty="0" smtClean="0"/>
              <a:t>best subset</a:t>
            </a:r>
            <a:r>
              <a:rPr lang="ko-KR" altLang="en-US" dirty="0" smtClean="0"/>
              <a:t>을 찾아가는 방법입니다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단계적 선택법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전진과 후진을 섞어 놓은 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변수를 넣었다가 빼면서 조합을 찾아냄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AIC</a:t>
            </a:r>
            <a:r>
              <a:rPr lang="ko-KR" altLang="en-US" dirty="0" smtClean="0"/>
              <a:t>가 가장 작은 것으로 선택하면 됨</a:t>
            </a:r>
            <a:endParaRPr lang="en-US" altLang="ko-KR" dirty="0" smtClean="0"/>
          </a:p>
          <a:p>
            <a:r>
              <a:rPr lang="en-US" altLang="ko-KR" dirty="0" smtClean="0"/>
              <a:t>AIC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벌점화방식으로</a:t>
            </a:r>
            <a:r>
              <a:rPr lang="ko-KR" altLang="en-US" dirty="0" smtClean="0"/>
              <a:t> 작을수록 </a:t>
            </a:r>
            <a:r>
              <a:rPr lang="ko-KR" altLang="en-US" dirty="0" err="1" smtClean="0"/>
              <a:t>좋은것이다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AIC = 2(log-likelihood) + 2k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 = </a:t>
            </a:r>
            <a:r>
              <a:rPr lang="ko-KR" altLang="en-US" dirty="0" smtClean="0"/>
              <a:t>모형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개수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모형에서 </a:t>
            </a:r>
            <a:r>
              <a:rPr lang="ko-KR" altLang="en-US" dirty="0" err="1" smtClean="0"/>
              <a:t>상수항을</a:t>
            </a:r>
            <a:r>
              <a:rPr lang="ko-KR" altLang="en-US" dirty="0" smtClean="0"/>
              <a:t> 포함한 설명변수의 </a:t>
            </a:r>
            <a:r>
              <a:rPr lang="ko-KR" altLang="en-US" dirty="0" err="1" smtClean="0"/>
              <a:t>갯수</a:t>
            </a:r>
            <a:endParaRPr lang="en-US" altLang="ko-KR" dirty="0" smtClean="0"/>
          </a:p>
          <a:p>
            <a:r>
              <a:rPr lang="en-US" altLang="ko-KR" dirty="0" smtClean="0"/>
              <a:t>Log-likelihood = </a:t>
            </a:r>
            <a:r>
              <a:rPr lang="ko-KR" altLang="en-US" dirty="0" smtClean="0"/>
              <a:t>모형 적합도 척도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7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가정이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가정하에 저런 결과가 나올 확률이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미만이라면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가정을 버리는 과정입니다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이상하게 생긴 동전이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 가정은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앞면 나올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면 나올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0.5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두고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동전을 던지는 겁니다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뒷면만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번이 나왔다고 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0.5^10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확률이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가정이 사실일때 이런 결과가 나올 확률이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작으므로 가정이 틀렸다고 결론짓는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뒷면이 나오는 횟수를 이용해 계산했다면 주어진 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것이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-2log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취하면 카이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분포를 갖는 것을 이용해 구한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자유도값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가정에 대해 이런 결과가 나올 확률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정확히는 아니지만 개념적으로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옆에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해석하실때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계산과정을 통해 결국 나온 값이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p-value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작을 수록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예에서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 = 0.001)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무시해도 좋다는 정도로 해석하시면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dirty="0" err="1">
                <a:effectLst/>
              </a:rPr>
              <a:t>카이제곱</a:t>
            </a:r>
            <a:r>
              <a:rPr lang="ko-KR" altLang="en-US" sz="1200" dirty="0" err="1">
                <a:effectLst/>
              </a:rPr>
              <a:t>은</a:t>
            </a:r>
            <a:r>
              <a:rPr lang="ko-KR" altLang="en-US" sz="1200" dirty="0">
                <a:effectLst/>
              </a:rPr>
              <a:t> 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피어슨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카이제곱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통계량을 이용한 검정의 결과</a:t>
            </a:r>
            <a:r>
              <a:rPr lang="ko-KR" altLang="en-US" sz="1200" dirty="0">
                <a:effectLst/>
              </a:rPr>
              <a:t>를 의미하고</a:t>
            </a:r>
            <a:r>
              <a:rPr lang="en-US" altLang="ko-KR" sz="1200" dirty="0">
                <a:effectLst/>
              </a:rPr>
              <a:t>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/>
            </a:r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ko-KR" altLang="en-US" sz="1200" b="1" dirty="0" err="1">
                <a:effectLst/>
              </a:rPr>
              <a:t>우도비</a:t>
            </a:r>
            <a:r>
              <a:rPr lang="ko-KR" altLang="en-US" sz="1200" b="1" dirty="0">
                <a:effectLst/>
              </a:rPr>
              <a:t> </a:t>
            </a:r>
            <a:r>
              <a:rPr lang="ko-KR" altLang="en-US" sz="1200" b="1" dirty="0" err="1">
                <a:effectLst/>
              </a:rPr>
              <a:t>카이제곱</a:t>
            </a:r>
            <a:r>
              <a:rPr lang="ko-KR" altLang="en-US" sz="1200" dirty="0" err="1">
                <a:effectLst/>
              </a:rPr>
              <a:t>은</a:t>
            </a:r>
            <a:r>
              <a:rPr lang="ko-KR" altLang="en-US" sz="1200" dirty="0">
                <a:effectLst/>
              </a:rPr>
              <a:t> 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우도비카이제곱통계량을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검정 결과</a:t>
            </a:r>
            <a:r>
              <a:rPr lang="ko-KR" altLang="en-US" sz="1200" dirty="0">
                <a:effectLst/>
              </a:rPr>
              <a:t>를 의미합니다</a:t>
            </a:r>
            <a:r>
              <a:rPr lang="en-US" altLang="ko-KR" sz="1200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/>
            </a:r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ko-KR" altLang="en-US" sz="1200" dirty="0">
                <a:effectLst/>
              </a:rPr>
              <a:t>보시는 바와 같이 두 통계량의 검정 결과에 따른 </a:t>
            </a:r>
            <a:r>
              <a:rPr lang="en-US" altLang="ko-KR" sz="1200" dirty="0">
                <a:effectLst/>
              </a:rPr>
              <a:t>P-value</a:t>
            </a:r>
            <a:r>
              <a:rPr lang="ko-KR" altLang="en-US" sz="1200" dirty="0">
                <a:effectLst/>
              </a:rPr>
              <a:t>가 유사한 것을 알 수 있습니다</a:t>
            </a:r>
            <a:r>
              <a:rPr lang="en-US" altLang="ko-KR" sz="1200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/>
            </a:r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ko-KR" altLang="en-US" sz="1200" dirty="0">
                <a:effectLst/>
              </a:rPr>
              <a:t>이는 위 데이터에 대한 검정 매우 잘 이루어졌음 의미하기도 합니다</a:t>
            </a:r>
            <a:r>
              <a:rPr lang="en-US" altLang="ko-KR" sz="1200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/>
            </a:r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ko-KR" altLang="en-US" sz="1200" dirty="0">
                <a:effectLst/>
              </a:rPr>
              <a:t>일반적으로 두 통계량은 유사한 검정 결과를 도출합니다</a:t>
            </a:r>
            <a:r>
              <a:rPr lang="en-US" altLang="ko-KR" sz="1200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/>
            </a:r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ko-KR" altLang="en-US" sz="1200" dirty="0">
                <a:effectLst/>
              </a:rPr>
              <a:t>두 통계량은 일반적으로 유사하지만</a:t>
            </a:r>
            <a:r>
              <a:rPr lang="en-US" altLang="ko-KR" sz="1200" dirty="0">
                <a:effectLst/>
              </a:rPr>
              <a:t>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/>
            </a:r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ko-KR" altLang="en-US" sz="1200" dirty="0">
                <a:effectLst/>
              </a:rPr>
              <a:t>각 칸의 개수에 비해 표본의 크기가 상대적으로 클수록 두 통계량의 표본분포는 </a:t>
            </a:r>
            <a:r>
              <a:rPr lang="ko-KR" altLang="en-US" sz="1200" dirty="0" err="1">
                <a:effectLst/>
              </a:rPr>
              <a:t>카이제곱</a:t>
            </a:r>
            <a:r>
              <a:rPr lang="ko-KR" altLang="en-US" sz="1200" dirty="0">
                <a:effectLst/>
              </a:rPr>
              <a:t> 분포에 잘 근사하지만</a:t>
            </a:r>
            <a:r>
              <a:rPr lang="en-US" altLang="ko-KR" sz="1200" dirty="0">
                <a:effectLst/>
              </a:rPr>
              <a:t>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/>
            </a:r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ko-KR" altLang="en-US" sz="1200" dirty="0" err="1">
                <a:effectLst/>
              </a:rPr>
              <a:t>피어슨</a:t>
            </a:r>
            <a:r>
              <a:rPr lang="ko-KR" altLang="en-US" sz="1200" dirty="0">
                <a:effectLst/>
              </a:rPr>
              <a:t> </a:t>
            </a:r>
            <a:r>
              <a:rPr lang="ko-KR" altLang="en-US" sz="1200" dirty="0" err="1">
                <a:effectLst/>
              </a:rPr>
              <a:t>카이제곱</a:t>
            </a:r>
            <a:r>
              <a:rPr lang="ko-KR" altLang="en-US" sz="1200" dirty="0">
                <a:effectLst/>
              </a:rPr>
              <a:t> 통계량이 </a:t>
            </a:r>
            <a:r>
              <a:rPr lang="ko-KR" altLang="en-US" sz="1200" dirty="0" err="1">
                <a:effectLst/>
              </a:rPr>
              <a:t>우도비</a:t>
            </a:r>
            <a:r>
              <a:rPr lang="ko-KR" altLang="en-US" sz="1200" dirty="0">
                <a:effectLst/>
              </a:rPr>
              <a:t> </a:t>
            </a:r>
            <a:r>
              <a:rPr lang="ko-KR" altLang="en-US" sz="1200" dirty="0" err="1">
                <a:effectLst/>
              </a:rPr>
              <a:t>카이제곱</a:t>
            </a:r>
            <a:r>
              <a:rPr lang="ko-KR" altLang="en-US" sz="1200" dirty="0">
                <a:effectLst/>
              </a:rPr>
              <a:t> 통계량 보다 더 빨리 수렴한다고 합니다</a:t>
            </a:r>
            <a:r>
              <a:rPr lang="en-US" altLang="ko-KR" sz="1200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r>
              <a:rPr lang="ko-KR" altLang="en-US" sz="1200" dirty="0">
                <a:effectLst/>
              </a:rPr>
              <a:t/>
            </a:r>
            <a:br>
              <a:rPr lang="ko-KR" altLang="en-US" sz="1200" dirty="0">
                <a:effectLst/>
              </a:rPr>
            </a:br>
            <a:r>
              <a:rPr lang="ko-KR" altLang="en-US" dirty="0" err="1"/>
              <a:t>귀무</a:t>
            </a:r>
            <a:r>
              <a:rPr lang="ko-KR" altLang="en-US" dirty="0"/>
              <a:t> 가설을 기각하는 것은 행 변수와 열 변수가 독립이 아니다 또는 행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 </a:t>
            </a:r>
            <a:r>
              <a:rPr lang="ko-KR" altLang="en-US" dirty="0"/>
              <a:t>변수 의 각 수준의 확률이 “동일하지 </a:t>
            </a:r>
            <a:r>
              <a:rPr lang="ko-KR" altLang="en-US" dirty="0" err="1"/>
              <a:t>않다”라는</a:t>
            </a:r>
            <a:r>
              <a:rPr lang="ko-KR" altLang="en-US" dirty="0"/>
              <a:t>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5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ROC curve (receiver operating characteristic curve)</a:t>
            </a:r>
          </a:p>
          <a:p>
            <a:r>
              <a:rPr lang="ko-KR" altLang="en-US" dirty="0"/>
              <a:t>로지스틱 회귀 모형에서 모형의 성능과 예측력 비교에 사용</a:t>
            </a:r>
            <a:endParaRPr lang="en-US" altLang="ko-KR" dirty="0"/>
          </a:p>
          <a:p>
            <a:r>
              <a:rPr lang="ko-KR" altLang="en-US" dirty="0"/>
              <a:t>민감도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1-</a:t>
            </a:r>
            <a:r>
              <a:rPr lang="ko-KR" altLang="en-US" dirty="0">
                <a:effectLst/>
              </a:rPr>
              <a:t>특이도</a:t>
            </a:r>
            <a:r>
              <a:rPr lang="en-US" altLang="ko-KR" dirty="0">
                <a:effectLst/>
              </a:rPr>
              <a:t>(X</a:t>
            </a:r>
            <a:r>
              <a:rPr lang="ko-KR" altLang="en-US" dirty="0">
                <a:effectLst/>
              </a:rPr>
              <a:t>축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를 각각 축으로 두고 그림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왼쪽 상단에 가깝게 그려질수록 올바르게 예측한 비율이 높다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특이도가 감소하는 속도에 비해 얼마나 빠르게 민감도가 증가하는지 알아보기 위해서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smtClean="0"/>
              <a:t>최적의 </a:t>
            </a:r>
            <a:r>
              <a:rPr lang="ko-KR" altLang="en-US" dirty="0" err="1" smtClean="0"/>
              <a:t>특이도와</a:t>
            </a:r>
            <a:r>
              <a:rPr lang="ko-KR" altLang="en-US" dirty="0" smtClean="0"/>
              <a:t> </a:t>
            </a:r>
            <a:r>
              <a:rPr lang="ko-KR" altLang="en-US" dirty="0"/>
              <a:t>최적의민감도를 가지는 점을 찾으면 </a:t>
            </a:r>
            <a:r>
              <a:rPr lang="ko-KR" altLang="en-US" dirty="0" smtClean="0"/>
              <a:t>컷 오프 점이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예측하는 기준을 쉽게 잡으면 민감도는 높아진다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그대신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너무나 쉽게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판단하므로 따라서 특이도가 낮아진다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두 값이 모두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가까워 질 수록 좋은 성능을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= 0.5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특이도가 감소하는 딱 그만큼만 민감도가 증가하는 것으로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어떤 기준으로 잡아도 민감도와 특이도를 동시에 높일 수 있는 지점이 없다는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특이도가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민감도는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특이도가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민감도는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비율이 정확하게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 off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두값의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합이 항상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전체적인 민감도와 특이도의 상관 관계를 보여줄 수 있어 매우 편리한 성능 척도에 기준이다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https://newsight.tistory.com/53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[New Sight]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AUC (Area under the curve)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에 가까울수록 로지스틱 회귀 모형이 정확히 분류</a:t>
            </a:r>
            <a:endParaRPr lang="en-US" altLang="ko-KR" dirty="0"/>
          </a:p>
          <a:p>
            <a:r>
              <a:rPr lang="en-US" altLang="ko-KR" dirty="0"/>
              <a:t>(excellent =  0.9~1, good = 0.8~0.9, fair = 0.7~0.8, poor = 0.6~0.7, fail = 0.5~0.6)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9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결과의 예측</a:t>
            </a:r>
            <a:r>
              <a:rPr lang="en-US" altLang="ko-KR" dirty="0" smtClean="0"/>
              <a:t>???</a:t>
            </a:r>
            <a:r>
              <a:rPr lang="ko-KR" altLang="en-US" dirty="0" smtClean="0"/>
              <a:t>을 판별할 수 있는 최적의 기준점을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찾는 것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인지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최적의특이도와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최적의민감도를</a:t>
            </a:r>
            <a:r>
              <a:rPr lang="ko-KR" altLang="en-US" dirty="0" smtClean="0"/>
              <a:t> 가지는 점을 찾으면 </a:t>
            </a:r>
            <a:r>
              <a:rPr lang="ko-KR" altLang="en-US" dirty="0" err="1" smtClean="0"/>
              <a:t>컷오프점이되는것이다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ROC</a:t>
            </a:r>
            <a:r>
              <a:rPr lang="ko-KR" altLang="en-US" dirty="0" smtClean="0"/>
              <a:t>그래프에서 가장 튀어나온 부분 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(0,1)</a:t>
            </a:r>
            <a:r>
              <a:rPr lang="ko-KR" altLang="en-US" dirty="0" smtClean="0"/>
              <a:t>에서 가장 가까운 부분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1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회귀 분석이랑 설명변수가 반응변수에</a:t>
            </a:r>
            <a:r>
              <a:rPr lang="ko-KR" altLang="en-US" baseline="0" dirty="0"/>
              <a:t> 어떤 영향을 미치는지 알아보기 위한 분석방법입니다</a:t>
            </a:r>
            <a:r>
              <a:rPr lang="en-US" altLang="ko-KR" baseline="0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회귀 분석은 선형회귀를 포함하여 이번에 수업을 진행할 주제인 </a:t>
            </a:r>
            <a:r>
              <a:rPr lang="ko-KR" altLang="en-US" dirty="0" err="1"/>
              <a:t>로지스틱</a:t>
            </a:r>
            <a:r>
              <a:rPr lang="ko-KR" altLang="en-US" dirty="0"/>
              <a:t> 회귀분석이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둘의 차이는 반응변수의 성질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설명변수란</a:t>
            </a:r>
            <a:r>
              <a:rPr lang="en-US" altLang="ko-KR" dirty="0"/>
              <a:t>? </a:t>
            </a:r>
            <a:r>
              <a:rPr lang="ko-KR" altLang="en-US" dirty="0"/>
              <a:t>예를 들어 폐암</a:t>
            </a:r>
            <a:r>
              <a:rPr lang="en-US" altLang="ko-KR" baseline="0" dirty="0"/>
              <a:t> </a:t>
            </a:r>
            <a:r>
              <a:rPr lang="ko-KR" altLang="en-US" baseline="0" dirty="0"/>
              <a:t>유무를 알아보기 위한 음주나 흡연 여부 등을 들 수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예시에서 폐암유무가 반응변수가 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1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로지스틱</a:t>
            </a:r>
            <a:r>
              <a:rPr lang="ko-KR" altLang="en-US" dirty="0"/>
              <a:t> 회귀란</a:t>
            </a:r>
            <a:r>
              <a:rPr lang="en-US" altLang="ko-KR" dirty="0"/>
              <a:t>? </a:t>
            </a:r>
            <a:r>
              <a:rPr lang="ko-KR" altLang="en-US" dirty="0"/>
              <a:t>반응 변수가 두</a:t>
            </a:r>
            <a:r>
              <a:rPr lang="ko-KR" altLang="en-US" baseline="0" dirty="0"/>
              <a:t> 개의 범주로 나뉘어 있을 때 사용하는 회귀 분석입니다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로지스틱</a:t>
            </a:r>
            <a:r>
              <a:rPr lang="ko-KR" altLang="en-US" baseline="0" dirty="0"/>
              <a:t> 회귀 분석을 통해 우리는 유의한 성공 확률을 추정하고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유의한 영향을 미치는 설명변수가 어떤 것이 있는지 알아보고자 합니다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로지스틱</a:t>
            </a:r>
            <a:r>
              <a:rPr lang="ko-KR" altLang="en-US" dirty="0"/>
              <a:t> 회귀분석은 이항 </a:t>
            </a:r>
            <a:r>
              <a:rPr lang="ko-KR" altLang="en-US" dirty="0" err="1"/>
              <a:t>로지스틱과</a:t>
            </a:r>
            <a:r>
              <a:rPr lang="ko-KR" altLang="en-US" dirty="0"/>
              <a:t> 다항 </a:t>
            </a:r>
            <a:r>
              <a:rPr lang="ko-KR" altLang="en-US" dirty="0" err="1"/>
              <a:t>로지스틱</a:t>
            </a:r>
            <a:r>
              <a:rPr lang="ko-KR" altLang="en-US" dirty="0"/>
              <a:t> 분석으로 나눌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0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왼쪽 그래프에 문제는 범위가 </a:t>
            </a:r>
            <a:r>
              <a:rPr lang="en-US" altLang="ko-KR" dirty="0"/>
              <a:t>– </a:t>
            </a:r>
            <a:r>
              <a:rPr lang="ko-KR" altLang="en-US" dirty="0"/>
              <a:t>무한대부터 무한대라는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선형 회귀 그래프의 식은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문제가 있어 우리는 로그를 사용해서 </a:t>
            </a:r>
            <a:r>
              <a:rPr lang="ko-KR" altLang="en-US" dirty="0" err="1"/>
              <a:t>로짓</a:t>
            </a:r>
            <a:r>
              <a:rPr lang="ko-KR" altLang="en-US" dirty="0"/>
              <a:t> 변환을 시도하게 됩니다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4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왼쪽그래프에 문제는 범위가 </a:t>
            </a:r>
            <a:r>
              <a:rPr lang="en-US" altLang="ko-KR" dirty="0"/>
              <a:t>–</a:t>
            </a:r>
            <a:r>
              <a:rPr lang="ko-KR" altLang="en-US" dirty="0"/>
              <a:t>무한대부터 무한대라는 것이다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오즈비에</a:t>
            </a:r>
            <a:r>
              <a:rPr lang="ko-KR" altLang="en-US" dirty="0"/>
              <a:t> 로그를 씌어서 </a:t>
            </a:r>
            <a:r>
              <a:rPr lang="en-US" altLang="ko-KR" dirty="0"/>
              <a:t>-&gt; </a:t>
            </a:r>
            <a:r>
              <a:rPr lang="ko-KR" altLang="en-US" dirty="0" err="1"/>
              <a:t>로짓변환</a:t>
            </a:r>
            <a:endParaRPr lang="en-US" altLang="ko-KR" dirty="0"/>
          </a:p>
          <a:p>
            <a:r>
              <a:rPr lang="ko-KR" altLang="en-US" dirty="0"/>
              <a:t>이항 </a:t>
            </a:r>
            <a:r>
              <a:rPr lang="ko-KR" altLang="en-US" dirty="0" err="1"/>
              <a:t>로지스틱</a:t>
            </a:r>
            <a:r>
              <a:rPr lang="ko-KR" altLang="en-US" dirty="0"/>
              <a:t> 모형식이 산출된다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오즈비가</a:t>
            </a:r>
            <a:r>
              <a:rPr lang="ko-KR" altLang="en-US" dirty="0"/>
              <a:t> 뭔데</a:t>
            </a:r>
            <a:r>
              <a:rPr lang="en-US" altLang="ko-KR" dirty="0"/>
              <a:t>? 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뒤에서 설명하도록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4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최종 </a:t>
            </a:r>
            <a:r>
              <a:rPr lang="ko-KR" altLang="en-US" dirty="0" err="1"/>
              <a:t>모형식을</a:t>
            </a:r>
            <a:r>
              <a:rPr lang="ko-KR" altLang="en-US" dirty="0"/>
              <a:t> 사용한 실제 그래프를 참고하면 이전 슬라이드와 비슷한 형태를 띄고 있음을 알 수 있다</a:t>
            </a:r>
            <a:r>
              <a:rPr lang="en-US" altLang="ko-KR" dirty="0" smtClean="0"/>
              <a:t>.</a:t>
            </a:r>
          </a:p>
          <a:p>
            <a:endParaRPr kumimoji="1" lang="en-US" altLang="ko-KR" dirty="0" smtClean="0">
              <a:solidFill>
                <a:schemeClr val="accent6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Nanum Gothic" charset="-127"/>
            </a:endParaRPr>
          </a:p>
          <a:p>
            <a:r>
              <a:rPr kumimoji="1"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로짓함수를</a:t>
            </a:r>
            <a:r>
              <a:rPr kumimoji="1" lang="ko-KR" altLang="en-US" dirty="0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 통하여 설명변수와 반응변수의 관계를 구함</a:t>
            </a:r>
            <a:endParaRPr kumimoji="1" lang="en-US" altLang="ko-KR" dirty="0" smtClean="0">
              <a:solidFill>
                <a:schemeClr val="accent6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Nanum Gothic" charset="-127"/>
            </a:endParaRPr>
          </a:p>
          <a:p>
            <a:r>
              <a:rPr kumimoji="1" lang="ko-KR" altLang="en-US" dirty="0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즉</a:t>
            </a:r>
            <a:r>
              <a:rPr kumimoji="1" lang="en-US" altLang="ko-KR" dirty="0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,</a:t>
            </a:r>
            <a:r>
              <a:rPr kumimoji="1" lang="ko-KR" altLang="en-US" dirty="0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 </a:t>
            </a:r>
            <a:r>
              <a:rPr kumimoji="1"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로짓함수를</a:t>
            </a:r>
            <a:r>
              <a:rPr kumimoji="1" lang="ko-KR" altLang="en-US" dirty="0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 연결함수</a:t>
            </a:r>
            <a:r>
              <a:rPr kumimoji="1" lang="en-US" altLang="ko-KR" dirty="0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(link function)</a:t>
            </a:r>
            <a:r>
              <a:rPr kumimoji="1" lang="ko-KR" altLang="en-US" dirty="0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로 가지는 </a:t>
            </a:r>
            <a:r>
              <a:rPr kumimoji="1" lang="en-US" altLang="ko-KR" baseline="0" dirty="0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 </a:t>
            </a:r>
            <a:r>
              <a:rPr kumimoji="1" lang="ko-KR" altLang="en-US" dirty="0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회귀분석이 </a:t>
            </a:r>
            <a:r>
              <a:rPr kumimoji="1"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로지스틱</a:t>
            </a:r>
            <a:r>
              <a:rPr kumimoji="1" lang="ko-KR" altLang="en-US" dirty="0" smtClean="0">
                <a:solidFill>
                  <a:schemeClr val="accent6">
                    <a:lumMod val="5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Nanum Gothic" charset="-127"/>
              </a:rPr>
              <a:t> 회귀분석</a:t>
            </a:r>
          </a:p>
          <a:p>
            <a:endParaRPr lang="en-US" altLang="ko-KR" dirty="0"/>
          </a:p>
          <a:p>
            <a:r>
              <a:rPr lang="ko-KR" altLang="en-US" baseline="0" dirty="0" err="1"/>
              <a:t>오즈비를</a:t>
            </a:r>
            <a:r>
              <a:rPr lang="ko-KR" altLang="en-US" baseline="0" dirty="0"/>
              <a:t> 사용하여 설명변수와 종속 변수의 관계를 구하게 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14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다항 </a:t>
            </a:r>
            <a:r>
              <a:rPr lang="ko-KR" altLang="en-US" dirty="0" err="1"/>
              <a:t>로지스틱</a:t>
            </a:r>
            <a:r>
              <a:rPr lang="ko-KR" altLang="en-US" dirty="0"/>
              <a:t> 분석은 반응변수가 </a:t>
            </a:r>
            <a:r>
              <a:rPr lang="en-US" altLang="ko-KR" dirty="0"/>
              <a:t>3</a:t>
            </a:r>
            <a:r>
              <a:rPr lang="ko-KR" altLang="en-US" dirty="0"/>
              <a:t>개 이상의 범주로 나뉘는 경우에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반응 변수가 </a:t>
            </a:r>
            <a:r>
              <a:rPr lang="ko-KR" altLang="en-US" dirty="0" err="1"/>
              <a:t>순서형인</a:t>
            </a:r>
            <a:r>
              <a:rPr lang="ko-KR" altLang="en-US" dirty="0"/>
              <a:t> 경우에는 누적 </a:t>
            </a:r>
            <a:r>
              <a:rPr lang="ko-KR" altLang="en-US" dirty="0" err="1"/>
              <a:t>로짓</a:t>
            </a:r>
            <a:r>
              <a:rPr lang="ko-KR" altLang="en-US" dirty="0"/>
              <a:t> 모형을 사용하게 되고</a:t>
            </a:r>
            <a:r>
              <a:rPr lang="en-US" altLang="ko-KR" dirty="0"/>
              <a:t>, </a:t>
            </a:r>
            <a:r>
              <a:rPr lang="ko-KR" altLang="en-US" dirty="0"/>
              <a:t>해석은</a:t>
            </a:r>
            <a:r>
              <a:rPr lang="en-US" altLang="ko-KR" baseline="0" dirty="0"/>
              <a:t> ???????????</a:t>
            </a:r>
            <a:r>
              <a:rPr lang="ko-KR" altLang="en-US" baseline="0" dirty="0"/>
              <a:t>식으로</a:t>
            </a:r>
            <a:r>
              <a:rPr lang="en-US" altLang="ko-KR" baseline="0" dirty="0"/>
              <a:t>??????????</a:t>
            </a:r>
            <a:r>
              <a:rPr lang="ko-KR" altLang="en-US" baseline="0" dirty="0"/>
              <a:t>합니다</a:t>
            </a:r>
            <a:r>
              <a:rPr lang="en-US" altLang="ko-KR" baseline="0" dirty="0"/>
              <a:t>????????????</a:t>
            </a:r>
          </a:p>
          <a:p>
            <a:r>
              <a:rPr lang="ko-KR" altLang="en-US" baseline="0" dirty="0"/>
              <a:t>또한 누적 </a:t>
            </a:r>
            <a:r>
              <a:rPr lang="ko-KR" altLang="en-US" baseline="0" dirty="0" err="1"/>
              <a:t>로짓</a:t>
            </a:r>
            <a:r>
              <a:rPr lang="ko-KR" altLang="en-US" baseline="0" dirty="0"/>
              <a:t> 모형은 </a:t>
            </a:r>
            <a:r>
              <a:rPr lang="en-US" altLang="ko-KR" baseline="0" dirty="0"/>
              <a:t>???????????</a:t>
            </a:r>
            <a:r>
              <a:rPr lang="ko-KR" altLang="en-US" baseline="0" dirty="0" err="1"/>
              <a:t>어떤건지</a:t>
            </a:r>
            <a:r>
              <a:rPr lang="en-US" altLang="ko-KR" baseline="0" dirty="0"/>
              <a:t>??????????????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76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반응변수가 </a:t>
            </a:r>
            <a:r>
              <a:rPr lang="ko-KR" altLang="en-US" dirty="0" err="1"/>
              <a:t>명목형인</a:t>
            </a:r>
            <a:r>
              <a:rPr lang="ko-KR" altLang="en-US" dirty="0"/>
              <a:t> 경우에는 일반화 </a:t>
            </a:r>
            <a:r>
              <a:rPr lang="ko-KR" altLang="en-US" dirty="0" err="1"/>
              <a:t>로짓</a:t>
            </a:r>
            <a:r>
              <a:rPr lang="ko-KR" altLang="en-US" dirty="0"/>
              <a:t> 모형을 사용하고</a:t>
            </a:r>
            <a:r>
              <a:rPr lang="en-US" altLang="ko-KR" dirty="0"/>
              <a:t>, ???????????????????????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0653-FC1B-41DA-9A5D-FA5D386000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0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7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5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5FFD6-682D-4D14-8469-E05034020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D23FF1-3719-45D8-AD92-57ED31522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1ADB7-CBBF-4750-8145-235785E0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5D109-B492-4D2C-B3AD-2F634FF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926B6-6D2F-446B-AE6B-551512F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3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51AB8-386F-4D1A-A1BE-9D8303A4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CBBE8-F34B-445D-8396-062F713C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5DB36-EA8F-477F-AF66-CB6CFF9B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BE762-2029-4615-A5FB-51E6AAFC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FD6D8-C8AD-4A09-BB1A-3E434BA2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60689-C30B-4F2E-B386-0130B8A8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073B5-85D5-4052-A13D-6DBC85A1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C4E5F-0B2D-467C-AFC0-C637C3B2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38E17-E4E3-45D0-AD7D-5C67B9A8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15FCB-3DD9-46A2-B6B8-DD5D3D3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57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69B60-3E66-4754-B607-CB525C11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8F01F-BFFF-4A0D-81FE-237F300F0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632D9-B0AF-448E-BB5B-FB740EB86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E1258-3D71-4612-8D9B-B738E6DC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9DA3C-373A-42FC-BF2C-36119BD2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BEB29-9CD4-4D71-925A-1559F7C6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9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8EEC-EE55-4CCF-A3F0-C7A9FA3F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624F4-CAA1-426A-BBC3-8FEDACB0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764E4-84E9-42AD-8119-F73089FDC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0D2EE5-3B25-4E6F-B0E9-CE988ED66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15CEA1-9203-4D3F-8E71-FCF30A5C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140C54-DA7F-4D04-85C8-975E50C5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724094-5396-4C32-AFD8-0BDD362C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91D5E3-4929-4524-A2B3-1793324C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78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7D782-50BB-4A98-8D76-4B9F3E68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0989D5-46B2-4274-9C60-B8E69907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A3BCA-DF78-4097-811E-1654466B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680ED9-08D4-4A33-881D-472F9DA4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87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766E1F-0DF7-4776-90B9-3CD3A5C1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8ED195-550D-4093-B89D-751059E3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D6E24-4D10-4031-8D72-456E2C9B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09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0C3D-47B4-40A0-B25B-E7FB5DA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FF931-19AF-4A18-B04F-730BC843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AE9F23-9392-4D56-84CF-F509813B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7825B-B612-43FC-994C-53A50147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68D93-6155-47EF-A5B5-B242C82B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789D7-7646-4067-A890-AD822996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7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11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DF15B-852A-48AA-865B-D710BEAF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37D69-8588-4D19-ACA9-CE18E9CE8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366A-18AC-44A9-95A9-4CB68280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13119-1BAA-4ED7-B08C-AE4AB9ED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ACE0B-F8AC-4956-9797-8C2EB120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EDDB8-F521-4185-A848-5E5C3846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76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4847-339F-4CDF-A5F1-146F24E5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EEEA15-BDF9-4C6E-B673-61C757DE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4339D-6B97-440C-914D-C6601893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8FD04-976A-4E96-83A3-191D9CAD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CD311-4E30-49DA-849C-8AD0F1C9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79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DC1288-1C3B-42A6-80B2-18FC1D5DB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E1995-8F05-4FCA-9178-4C4DF3C2F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DD76A-1102-4F1B-8ED6-746012C8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10578-5CF2-4045-A30A-D25A24D1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F1362-01BB-4385-B5B6-6EFB62F7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3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0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6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0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4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2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2F93-9A91-424A-801D-5C562307C01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EEC3-D412-4484-9B50-F5F3F9EC4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F312FD-7674-4BB3-9F2F-F0DCCFD1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E3904-68B1-4FF2-8922-CBF58EF2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92E1E-80C8-4CD4-A07F-150967E6E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EE27-5AEC-4416-A316-4957A973E9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F0B4A-5E1C-4E96-9BFF-53AC6C275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22183-CD5E-4957-8CB7-69036DA4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ACB9-7D72-4564-AB2D-A633E6AE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0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93712"/>
            <a:ext cx="8801100" cy="2387600"/>
          </a:xfrm>
        </p:spPr>
        <p:txBody>
          <a:bodyPr/>
          <a:lstStyle/>
          <a:p>
            <a:pPr algn="r"/>
            <a:r>
              <a:rPr lang="ko-KR" altLang="en-US" b="1" dirty="0" err="1" smtClean="0">
                <a:solidFill>
                  <a:srgbClr val="273C18"/>
                </a:solidFill>
                <a:latin typeface="+mn-ea"/>
                <a:ea typeface="+mn-ea"/>
              </a:rPr>
              <a:t>로지스틱</a:t>
            </a:r>
            <a:r>
              <a:rPr lang="ko-KR" altLang="en-US" b="1" dirty="0" smtClean="0">
                <a:solidFill>
                  <a:srgbClr val="273C18"/>
                </a:solidFill>
                <a:latin typeface="+mn-ea"/>
                <a:ea typeface="+mn-ea"/>
              </a:rPr>
              <a:t> 회귀 분석</a:t>
            </a:r>
            <a:endParaRPr lang="ko-KR" altLang="en-US" b="1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597" y="4458873"/>
            <a:ext cx="5871099" cy="2131253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latin typeface="+mn-ea"/>
              </a:rPr>
              <a:t>김현아 </a:t>
            </a:r>
            <a:r>
              <a:rPr lang="en-US" altLang="ko-KR" sz="1600" dirty="0" smtClean="0">
                <a:latin typeface="+mn-ea"/>
              </a:rPr>
              <a:t>20173227,</a:t>
            </a:r>
          </a:p>
          <a:p>
            <a:pPr algn="l"/>
            <a:r>
              <a:rPr lang="ko-KR" altLang="en-US" sz="1600" dirty="0" smtClean="0">
                <a:latin typeface="+mn-ea"/>
              </a:rPr>
              <a:t>김원진 </a:t>
            </a:r>
            <a:r>
              <a:rPr lang="en-US" altLang="ko-KR" sz="1600" dirty="0" smtClean="0">
                <a:latin typeface="+mn-ea"/>
              </a:rPr>
              <a:t>20153307, </a:t>
            </a:r>
          </a:p>
          <a:p>
            <a:pPr algn="l"/>
            <a:r>
              <a:rPr lang="ko-KR" altLang="en-US" sz="1600" dirty="0" smtClean="0">
                <a:latin typeface="+mn-ea"/>
              </a:rPr>
              <a:t>김도영 </a:t>
            </a:r>
            <a:r>
              <a:rPr lang="en-US" altLang="ko-KR" sz="1600" dirty="0" smtClean="0">
                <a:latin typeface="+mn-ea"/>
              </a:rPr>
              <a:t>20162104,</a:t>
            </a:r>
          </a:p>
          <a:p>
            <a:pPr algn="l"/>
            <a:r>
              <a:rPr lang="ko-KR" altLang="en-US" sz="1600" dirty="0" err="1">
                <a:latin typeface="+mn-ea"/>
              </a:rPr>
              <a:t>정경현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20173250,</a:t>
            </a:r>
            <a:endParaRPr lang="ko-KR" altLang="en-US" sz="1600" dirty="0">
              <a:latin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</a:rPr>
              <a:t>신희진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20183226,</a:t>
            </a:r>
          </a:p>
          <a:p>
            <a:pPr algn="l"/>
            <a:r>
              <a:rPr lang="ko-KR" altLang="en-US" sz="1600" dirty="0" err="1" smtClean="0">
                <a:latin typeface="+mn-ea"/>
              </a:rPr>
              <a:t>안효리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20183227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657512"/>
            <a:ext cx="88011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/>
        </p:nvSpPr>
        <p:spPr>
          <a:xfrm>
            <a:off x="173597" y="3908321"/>
            <a:ext cx="1857377" cy="44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latin typeface="+mn-ea"/>
              </a:rPr>
              <a:t>바이오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조</a:t>
            </a:r>
            <a:endParaRPr lang="ko-KR" altLang="en-US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53135" y="2280772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생명과학 연구를 위한 통계적 방법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19515" y="3053914"/>
            <a:ext cx="2943434" cy="45089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28700" dirty="0" smtClean="0">
                <a:solidFill>
                  <a:srgbClr val="92D050">
                    <a:alpha val="30000"/>
                  </a:srgbClr>
                </a:solidFill>
                <a:latin typeface="+mn-ea"/>
              </a:rPr>
              <a:t>4</a:t>
            </a:r>
            <a:r>
              <a:rPr lang="ko-KR" altLang="en-US" sz="5700" dirty="0" smtClean="0">
                <a:solidFill>
                  <a:srgbClr val="92D050">
                    <a:alpha val="30000"/>
                  </a:srgbClr>
                </a:solidFill>
                <a:latin typeface="+mn-ea"/>
              </a:rPr>
              <a:t>장</a:t>
            </a:r>
            <a:endParaRPr lang="ko-KR" altLang="en-US" sz="5700" dirty="0">
              <a:solidFill>
                <a:srgbClr val="92D050">
                  <a:alpha val="3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46C167-E576-4B9B-8408-9E07171E9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44"/>
          <a:stretch/>
        </p:blipFill>
        <p:spPr>
          <a:xfrm>
            <a:off x="459238" y="3377382"/>
            <a:ext cx="6562725" cy="19250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B5CEB4-0ABF-4E1D-BB63-B0F61FDE3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3" y="2326675"/>
            <a:ext cx="7772401" cy="462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5E7B4A-8275-482F-A526-C5D5B838F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8868" y="3592202"/>
            <a:ext cx="3286125" cy="149542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73538" y="238081"/>
            <a:ext cx="4341362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다항 </a:t>
            </a:r>
            <a:r>
              <a:rPr lang="ko-KR" altLang="en-US" sz="3600" dirty="0" err="1" smtClean="0"/>
              <a:t>로지스틱</a:t>
            </a:r>
            <a:r>
              <a:rPr lang="ko-KR" altLang="en-US" sz="3600" dirty="0" smtClean="0"/>
              <a:t> 해석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/>
          <p:cNvCxnSpPr>
            <a:stCxn id="6" idx="3"/>
          </p:cNvCxnSpPr>
          <p:nvPr/>
        </p:nvCxnSpPr>
        <p:spPr>
          <a:xfrm>
            <a:off x="4914900" y="628562"/>
            <a:ext cx="727709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2015" y="16727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/>
              <a:t>명목형</a:t>
            </a:r>
            <a:r>
              <a:rPr lang="ko-KR" altLang="en-US" sz="2000" b="1" dirty="0" smtClean="0"/>
              <a:t> 예시</a:t>
            </a:r>
            <a:endParaRPr lang="ko-KR" altLang="en-US" sz="2000" b="1" dirty="0">
              <a:solidFill>
                <a:srgbClr val="273C1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33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6EF6F3-7BCB-4C98-B8D9-375DEA4FA6C8}"/>
              </a:ext>
            </a:extLst>
          </p:cNvPr>
          <p:cNvSpPr txBox="1"/>
          <p:nvPr/>
        </p:nvSpPr>
        <p:spPr>
          <a:xfrm>
            <a:off x="699595" y="1304122"/>
            <a:ext cx="10836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모집단을 가장 </a:t>
            </a:r>
            <a:r>
              <a:rPr lang="ko-KR" altLang="en-US" dirty="0"/>
              <a:t>잘 </a:t>
            </a:r>
            <a:r>
              <a:rPr lang="ko-KR" altLang="en-US" dirty="0" smtClean="0"/>
              <a:t>예측하고 영향력 있는 </a:t>
            </a:r>
            <a:r>
              <a:rPr lang="ko-KR" altLang="en-US" sz="2000" b="1" dirty="0" smtClean="0"/>
              <a:t>변수</a:t>
            </a:r>
            <a:endParaRPr lang="en-US" altLang="ko-KR" sz="20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3540" y="238081"/>
            <a:ext cx="2750685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변수 선택법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6" name="직선 연결선 5"/>
          <p:cNvCxnSpPr>
            <a:stCxn id="5" idx="3"/>
          </p:cNvCxnSpPr>
          <p:nvPr/>
        </p:nvCxnSpPr>
        <p:spPr>
          <a:xfrm>
            <a:off x="3324225" y="628562"/>
            <a:ext cx="886777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9595" y="4870125"/>
            <a:ext cx="10836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AIC </a:t>
            </a:r>
            <a:r>
              <a:rPr lang="en-US" altLang="ko-KR" b="1" dirty="0"/>
              <a:t>= 2(log-likelihood) + 2k</a:t>
            </a:r>
          </a:p>
          <a:p>
            <a:endParaRPr lang="en-US" altLang="ko-KR" b="1" dirty="0"/>
          </a:p>
          <a:p>
            <a:r>
              <a:rPr lang="en-US" altLang="ko-KR" dirty="0"/>
              <a:t>K = </a:t>
            </a:r>
            <a:r>
              <a:rPr lang="ko-KR" altLang="en-US" dirty="0"/>
              <a:t>모형 </a:t>
            </a:r>
            <a:r>
              <a:rPr lang="ko-KR" altLang="en-US" dirty="0" err="1"/>
              <a:t>파라미터의</a:t>
            </a:r>
            <a:r>
              <a:rPr lang="ko-KR" altLang="en-US" dirty="0"/>
              <a:t> 개수</a:t>
            </a:r>
            <a:endParaRPr lang="en-US" altLang="ko-KR" dirty="0"/>
          </a:p>
          <a:p>
            <a:r>
              <a:rPr lang="en-US" altLang="ko-KR" dirty="0"/>
              <a:t>Log-likelihood = </a:t>
            </a:r>
            <a:r>
              <a:rPr lang="ko-KR" altLang="en-US" dirty="0"/>
              <a:t>모형 적합도 척도</a:t>
            </a:r>
            <a:endParaRPr lang="en-US" altLang="ko-KR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58820" y="2196222"/>
            <a:ext cx="10874360" cy="2352675"/>
            <a:chOff x="547792" y="2196222"/>
            <a:chExt cx="10874360" cy="2352675"/>
          </a:xfrm>
        </p:grpSpPr>
        <p:grpSp>
          <p:nvGrpSpPr>
            <p:cNvPr id="20" name="그룹 19"/>
            <p:cNvGrpSpPr/>
            <p:nvPr/>
          </p:nvGrpSpPr>
          <p:grpSpPr>
            <a:xfrm>
              <a:off x="547792" y="2196222"/>
              <a:ext cx="7922560" cy="2352675"/>
              <a:chOff x="2742707" y="2258229"/>
              <a:chExt cx="7922560" cy="2352675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8312592" y="2258229"/>
                <a:ext cx="2352675" cy="2352675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단계적 선택법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5519140" y="2258229"/>
                <a:ext cx="2352675" cy="2352675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후진 </a:t>
                </a:r>
                <a:r>
                  <a:rPr lang="ko-KR" altLang="en-US" dirty="0" err="1" smtClean="0">
                    <a:solidFill>
                      <a:schemeClr val="tx1"/>
                    </a:solidFill>
                  </a:rPr>
                  <a:t>제거법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742707" y="2258229"/>
                <a:ext cx="2352675" cy="2352675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전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진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선택법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474457" y="3049395"/>
              <a:ext cx="9476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/>
                <a:t>AIC</a:t>
              </a:r>
              <a:endParaRPr lang="ko-KR" altLang="en-US" sz="3600" dirty="0"/>
            </a:p>
          </p:txBody>
        </p:sp>
        <p:sp>
          <p:nvSpPr>
            <p:cNvPr id="23" name="덧셈 기호 22"/>
            <p:cNvSpPr/>
            <p:nvPr/>
          </p:nvSpPr>
          <p:spPr>
            <a:xfrm>
              <a:off x="8885238" y="2701049"/>
              <a:ext cx="1343025" cy="1343025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6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7442B57-F824-468A-B64A-C2897BFE74CB}"/>
              </a:ext>
            </a:extLst>
          </p:cNvPr>
          <p:cNvSpPr/>
          <p:nvPr/>
        </p:nvSpPr>
        <p:spPr>
          <a:xfrm>
            <a:off x="890734" y="1880054"/>
            <a:ext cx="4013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귀무</a:t>
            </a:r>
            <a:r>
              <a:rPr lang="ko-KR" altLang="en-US" dirty="0" smtClean="0"/>
              <a:t> 가설 </a:t>
            </a:r>
            <a:r>
              <a:rPr lang="en-US" altLang="ko-KR" dirty="0"/>
              <a:t>H0: </a:t>
            </a:r>
            <a:r>
              <a:rPr lang="ko-KR" altLang="en-US" dirty="0"/>
              <a:t>모형이 </a:t>
            </a:r>
            <a:r>
              <a:rPr lang="ko-KR" altLang="en-US" dirty="0" smtClean="0"/>
              <a:t>적합하지 않다</a:t>
            </a:r>
            <a:endParaRPr lang="en-US" altLang="ko-KR" dirty="0"/>
          </a:p>
          <a:p>
            <a:r>
              <a:rPr lang="ko-KR" altLang="en-US" dirty="0" smtClean="0"/>
              <a:t>대립 가설 </a:t>
            </a:r>
            <a:r>
              <a:rPr lang="en-US" altLang="ko-KR" dirty="0"/>
              <a:t>H1: </a:t>
            </a:r>
            <a:r>
              <a:rPr lang="ko-KR" altLang="en-US" dirty="0"/>
              <a:t>모형이 적합하다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90734" y="2813050"/>
            <a:ext cx="8096250" cy="3524250"/>
            <a:chOff x="1028372" y="2968625"/>
            <a:chExt cx="8096250" cy="35242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96949E-F756-4926-A2C6-7FAABFA5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72" y="2968625"/>
              <a:ext cx="8096250" cy="352425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D51FC5-951F-4C4C-A81D-6690274CD910}"/>
                </a:ext>
              </a:extLst>
            </p:cNvPr>
            <p:cNvSpPr/>
            <p:nvPr/>
          </p:nvSpPr>
          <p:spPr>
            <a:xfrm>
              <a:off x="3352800" y="3689132"/>
              <a:ext cx="2039007" cy="14886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제목 1"/>
          <p:cNvSpPr txBox="1">
            <a:spLocks/>
          </p:cNvSpPr>
          <p:nvPr/>
        </p:nvSpPr>
        <p:spPr>
          <a:xfrm>
            <a:off x="573540" y="238081"/>
            <a:ext cx="2750685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rgbClr val="273C18"/>
                </a:solidFill>
                <a:latin typeface="+mn-ea"/>
                <a:ea typeface="+mn-ea"/>
              </a:rPr>
              <a:t>우도비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 검정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/>
          <p:cNvCxnSpPr>
            <a:stCxn id="8" idx="3"/>
          </p:cNvCxnSpPr>
          <p:nvPr/>
        </p:nvCxnSpPr>
        <p:spPr>
          <a:xfrm>
            <a:off x="3324225" y="628562"/>
            <a:ext cx="886777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0734" y="1321356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/>
              <a:t>우도비</a:t>
            </a:r>
            <a:r>
              <a:rPr lang="ko-KR" altLang="en-US" sz="2000" b="1" dirty="0"/>
              <a:t> 통계량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1218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934" y="1928264"/>
            <a:ext cx="5699344" cy="3435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62328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모형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을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이 평가하는 지표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38100" y="3243322"/>
            <a:ext cx="4537554" cy="1859693"/>
            <a:chOff x="838100" y="3378349"/>
            <a:chExt cx="4537554" cy="18596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2B19FE-7C62-46A8-BC65-3F553862AFAD}"/>
                </a:ext>
              </a:extLst>
            </p:cNvPr>
            <p:cNvSpPr txBox="1"/>
            <p:nvPr/>
          </p:nvSpPr>
          <p:spPr>
            <a:xfrm>
              <a:off x="929778" y="3378349"/>
              <a:ext cx="4445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&gt; </a:t>
              </a:r>
              <a:r>
                <a:rPr lang="ko-KR" altLang="en-US" dirty="0" smtClean="0">
                  <a:latin typeface="+mn-ea"/>
                </a:rPr>
                <a:t>실제로 </a:t>
              </a:r>
              <a:r>
                <a:rPr lang="en-US" altLang="ko-KR" dirty="0">
                  <a:latin typeface="+mn-ea"/>
                </a:rPr>
                <a:t>+</a:t>
              </a:r>
              <a:r>
                <a:rPr lang="ko-KR" altLang="en-US" dirty="0" smtClean="0">
                  <a:latin typeface="+mn-ea"/>
                </a:rPr>
                <a:t>인 것 중에 </a:t>
              </a:r>
              <a:r>
                <a:rPr lang="en-US" altLang="ko-KR" dirty="0">
                  <a:latin typeface="+mn-ea"/>
                </a:rPr>
                <a:t>+</a:t>
              </a:r>
              <a:r>
                <a:rPr lang="ko-KR" altLang="en-US" dirty="0">
                  <a:latin typeface="+mn-ea"/>
                </a:rPr>
                <a:t>로 예측된 비율</a:t>
              </a: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1589" y="4466266"/>
              <a:ext cx="542561" cy="77177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38100" y="4621321"/>
              <a:ext cx="29724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400" b="1" dirty="0">
                  <a:latin typeface="+mn-ea"/>
                </a:rPr>
                <a:t>특이도</a:t>
              </a:r>
              <a:r>
                <a:rPr lang="ko-KR" altLang="en-US" sz="2000" b="1" dirty="0">
                  <a:latin typeface="+mn-ea"/>
                </a:rPr>
                <a:t> </a:t>
              </a:r>
              <a:r>
                <a:rPr lang="en-US" altLang="ko-KR" sz="2000" dirty="0">
                  <a:latin typeface="+mn-ea"/>
                </a:rPr>
                <a:t>Specificity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38100" y="2455688"/>
            <a:ext cx="4248585" cy="3028115"/>
            <a:chOff x="838100" y="2455688"/>
            <a:chExt cx="4248585" cy="3028115"/>
          </a:xfrm>
        </p:grpSpPr>
        <p:sp>
          <p:nvSpPr>
            <p:cNvPr id="7" name="직사각형 6"/>
            <p:cNvSpPr/>
            <p:nvPr/>
          </p:nvSpPr>
          <p:spPr>
            <a:xfrm>
              <a:off x="838100" y="2629765"/>
              <a:ext cx="34200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400" b="1" dirty="0" smtClean="0">
                  <a:effectLst/>
                </a:rPr>
                <a:t>민감도</a:t>
              </a:r>
              <a:r>
                <a:rPr lang="ko-KR" altLang="en-US" sz="2000" b="1" dirty="0">
                  <a:effectLst/>
                </a:rPr>
                <a:t> </a:t>
              </a:r>
              <a:r>
                <a:rPr lang="en-US" altLang="ko-KR" sz="2000" dirty="0" smtClean="0">
                  <a:effectLst/>
                </a:rPr>
                <a:t>Sensitivity</a:t>
              </a:r>
              <a:endParaRPr lang="en-US" altLang="ko-KR" sz="2000" dirty="0">
                <a:effectLst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5230" y="2455688"/>
              <a:ext cx="655280" cy="809817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929778" y="5114471"/>
              <a:ext cx="4156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&gt; </a:t>
              </a:r>
              <a:r>
                <a:rPr lang="ko-KR" altLang="en-US" dirty="0" smtClean="0">
                  <a:latin typeface="+mn-ea"/>
                </a:rPr>
                <a:t>실제로 </a:t>
              </a:r>
              <a:r>
                <a:rPr lang="en-US" altLang="ko-KR" dirty="0">
                  <a:latin typeface="+mn-ea"/>
                </a:rPr>
                <a:t>–</a:t>
              </a:r>
              <a:r>
                <a:rPr lang="ko-KR" altLang="en-US" dirty="0" smtClean="0">
                  <a:latin typeface="+mn-ea"/>
                </a:rPr>
                <a:t>인 것 중에 </a:t>
              </a:r>
              <a:r>
                <a:rPr lang="en-US" altLang="ko-KR" dirty="0">
                  <a:latin typeface="+mn-ea"/>
                </a:rPr>
                <a:t>–</a:t>
              </a:r>
              <a:r>
                <a:rPr lang="ko-KR" altLang="en-US" dirty="0">
                  <a:latin typeface="+mn-ea"/>
                </a:rPr>
                <a:t>로 예측된 비율</a:t>
              </a:r>
              <a:endParaRPr lang="en-US" altLang="ko-KR" dirty="0">
                <a:latin typeface="+mn-ea"/>
              </a:endParaRPr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573539" y="238081"/>
            <a:ext cx="3788911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rgbClr val="273C18"/>
                </a:solidFill>
                <a:latin typeface="+mn-ea"/>
                <a:ea typeface="+mn-ea"/>
              </a:rPr>
              <a:t>ROC/AUC 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그래프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17" idx="3"/>
          </p:cNvCxnSpPr>
          <p:nvPr/>
        </p:nvCxnSpPr>
        <p:spPr>
          <a:xfrm>
            <a:off x="4362450" y="628562"/>
            <a:ext cx="782954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이등변 삼각형 20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49213" y="15606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 smtClean="0">
                <a:solidFill>
                  <a:srgbClr val="273C18"/>
                </a:solidFill>
                <a:latin typeface="+mn-ea"/>
              </a:rPr>
              <a:t>오분류표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21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431679" y="1671725"/>
            <a:ext cx="6299699" cy="4724774"/>
            <a:chOff x="547792" y="1839092"/>
            <a:chExt cx="6299699" cy="472477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0C1EF80-9443-4967-A2B1-BA79ABA6E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792" y="1839092"/>
              <a:ext cx="6299699" cy="472477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500F40-CAD7-478A-A958-049C4D20798A}"/>
                </a:ext>
              </a:extLst>
            </p:cNvPr>
            <p:cNvSpPr txBox="1"/>
            <p:nvPr/>
          </p:nvSpPr>
          <p:spPr>
            <a:xfrm>
              <a:off x="3946634" y="4196745"/>
              <a:ext cx="1558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AUC=0.6633</a:t>
              </a:r>
              <a:endParaRPr lang="ko-KR" altLang="en-US" dirty="0"/>
            </a:p>
          </p:txBody>
        </p:sp>
      </p:grp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75F1E3D-DEFC-4AA9-ACC6-E28C3DC7F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0442"/>
              </p:ext>
            </p:extLst>
          </p:nvPr>
        </p:nvGraphicFramePr>
        <p:xfrm>
          <a:off x="7753349" y="2928938"/>
          <a:ext cx="338137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771">
                  <a:extLst>
                    <a:ext uri="{9D8B030D-6E8A-4147-A177-3AD203B41FA5}">
                      <a16:colId xmlns:a16="http://schemas.microsoft.com/office/drawing/2014/main" val="2771248044"/>
                    </a:ext>
                  </a:extLst>
                </a:gridCol>
                <a:gridCol w="2103605">
                  <a:extLst>
                    <a:ext uri="{9D8B030D-6E8A-4147-A177-3AD203B41FA5}">
                      <a16:colId xmlns:a16="http://schemas.microsoft.com/office/drawing/2014/main" val="1280024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Excellent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0.9~1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13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Good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0.8~0.9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82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Fair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0.7~0.8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Poor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0.6~0.7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79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fail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0.5~0.6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01349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573539" y="238081"/>
            <a:ext cx="3788911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rgbClr val="273C18"/>
                </a:solidFill>
                <a:latin typeface="+mn-ea"/>
                <a:ea typeface="+mn-ea"/>
              </a:rPr>
              <a:t>ROC/AUC 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그래프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>
            <a:stCxn id="7" idx="3"/>
          </p:cNvCxnSpPr>
          <p:nvPr/>
        </p:nvCxnSpPr>
        <p:spPr>
          <a:xfrm>
            <a:off x="4362450" y="628562"/>
            <a:ext cx="782954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2000" y="1196922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민감도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특이도 관계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5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05994" y="3211123"/>
            <a:ext cx="523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최적의 특이도 </a:t>
            </a:r>
            <a:r>
              <a:rPr lang="en-US" altLang="ko-KR" dirty="0" smtClean="0">
                <a:latin typeface="+mn-ea"/>
              </a:rPr>
              <a:t>+ </a:t>
            </a:r>
            <a:r>
              <a:rPr lang="ko-KR" altLang="en-US" dirty="0" smtClean="0">
                <a:latin typeface="+mn-ea"/>
              </a:rPr>
              <a:t>최적의 민감도 </a:t>
            </a:r>
            <a:r>
              <a:rPr lang="en-US" altLang="ko-KR" dirty="0" smtClean="0">
                <a:latin typeface="+mn-ea"/>
              </a:rPr>
              <a:t>=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cut-off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point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	(</a:t>
            </a:r>
            <a:r>
              <a:rPr lang="en-US" altLang="ko-KR" b="1" dirty="0" smtClean="0">
                <a:solidFill>
                  <a:srgbClr val="273C18"/>
                </a:solidFill>
                <a:latin typeface="+mn-ea"/>
              </a:rPr>
              <a:t>0,1)</a:t>
            </a:r>
            <a:r>
              <a:rPr lang="ko-KR" altLang="en-US" b="1" dirty="0" smtClean="0">
                <a:solidFill>
                  <a:srgbClr val="273C18"/>
                </a:solidFill>
                <a:latin typeface="+mn-ea"/>
              </a:rPr>
              <a:t>에서 가장 가까운 부분</a:t>
            </a:r>
            <a:endParaRPr lang="en-US" altLang="ko-KR" b="1" dirty="0">
              <a:solidFill>
                <a:srgbClr val="273C18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1EA7C8-6B74-4152-AA21-E91A86191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8" y="1575316"/>
            <a:ext cx="6621517" cy="4966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43413" y="1147927"/>
            <a:ext cx="468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결과 예측을 </a:t>
            </a:r>
            <a:r>
              <a:rPr lang="ko-KR" altLang="en-US" dirty="0" smtClean="0">
                <a:latin typeface="+mn-ea"/>
              </a:rPr>
              <a:t>판별할 수 있는 </a:t>
            </a:r>
            <a:r>
              <a:rPr lang="ko-KR" altLang="en-US" b="1" dirty="0">
                <a:latin typeface="+mn-ea"/>
              </a:rPr>
              <a:t>최적의 기준점</a:t>
            </a:r>
            <a:r>
              <a:rPr lang="en-US" altLang="ko-KR" b="1" dirty="0">
                <a:latin typeface="+mn-ea"/>
              </a:rPr>
              <a:t> </a:t>
            </a:r>
          </a:p>
        </p:txBody>
      </p:sp>
      <p:sp>
        <p:nvSpPr>
          <p:cNvPr id="10" name="줄무늬가 있는 오른쪽 화살표 9"/>
          <p:cNvSpPr/>
          <p:nvPr/>
        </p:nvSpPr>
        <p:spPr>
          <a:xfrm>
            <a:off x="7878315" y="3798850"/>
            <a:ext cx="549332" cy="358776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71177" y="1139762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273C18"/>
                </a:solidFill>
                <a:latin typeface="+mn-ea"/>
              </a:rPr>
              <a:t>Cut Off</a:t>
            </a:r>
            <a:endParaRPr lang="ko-KR" altLang="en-US" sz="2000" b="1" dirty="0">
              <a:solidFill>
                <a:srgbClr val="273C18"/>
              </a:solidFill>
              <a:latin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73539" y="238081"/>
            <a:ext cx="3788911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rgbClr val="273C18"/>
                </a:solidFill>
                <a:latin typeface="+mn-ea"/>
                <a:ea typeface="+mn-ea"/>
              </a:rPr>
              <a:t>ROC/AUC 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그래프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>
            <a:stCxn id="11" idx="3"/>
          </p:cNvCxnSpPr>
          <p:nvPr/>
        </p:nvCxnSpPr>
        <p:spPr>
          <a:xfrm>
            <a:off x="4362450" y="628562"/>
            <a:ext cx="782954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2976040"/>
            <a:ext cx="12192000" cy="769441"/>
            <a:chOff x="0" y="2714087"/>
            <a:chExt cx="12192000" cy="769441"/>
          </a:xfrm>
        </p:grpSpPr>
        <p:cxnSp>
          <p:nvCxnSpPr>
            <p:cNvPr id="2" name="직선 연결선 1"/>
            <p:cNvCxnSpPr>
              <a:stCxn id="5" idx="3"/>
            </p:cNvCxnSpPr>
            <p:nvPr/>
          </p:nvCxnSpPr>
          <p:spPr>
            <a:xfrm>
              <a:off x="7660691" y="3098808"/>
              <a:ext cx="4531309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531308" y="2714087"/>
              <a:ext cx="3129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 smtClean="0">
                  <a:solidFill>
                    <a:srgbClr val="273C1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감사합니다</a:t>
              </a:r>
              <a:r>
                <a:rPr lang="en-US" altLang="ko-KR" sz="4400" dirty="0" smtClean="0">
                  <a:solidFill>
                    <a:srgbClr val="273C1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4400" dirty="0">
                <a:solidFill>
                  <a:srgbClr val="273C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3098807"/>
              <a:ext cx="4531309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0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73" y="228600"/>
            <a:ext cx="1857377" cy="780962"/>
          </a:xfrm>
        </p:spPr>
        <p:txBody>
          <a:bodyPr anchor="ctr">
            <a:normAutofit/>
          </a:bodyPr>
          <a:lstStyle/>
          <a:p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  차례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/>
          <p:cNvCxnSpPr>
            <a:stCxn id="2" idx="3"/>
          </p:cNvCxnSpPr>
          <p:nvPr/>
        </p:nvCxnSpPr>
        <p:spPr>
          <a:xfrm>
            <a:off x="1962150" y="619081"/>
            <a:ext cx="10229849" cy="948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이등변 삼각형 35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974691" y="3442642"/>
            <a:ext cx="2219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ROC/AUC </a:t>
            </a:r>
            <a:r>
              <a:rPr lang="ko-KR" altLang="en-US" dirty="0"/>
              <a:t>그래프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65316" y="3457037"/>
            <a:ext cx="2478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/>
              <a:t>우도비</a:t>
            </a:r>
            <a:r>
              <a:rPr lang="ko-KR" altLang="en-US" dirty="0" smtClean="0"/>
              <a:t> 검정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646064" y="2002973"/>
            <a:ext cx="1422400" cy="1436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ko-KR" altLang="en-US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9319" y="2017485"/>
            <a:ext cx="1451428" cy="1436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429241"/>
            <a:ext cx="2175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회귀 분석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12291" y="4152543"/>
            <a:ext cx="2219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이항 </a:t>
            </a:r>
            <a:r>
              <a:rPr lang="ko-KR" altLang="en-US" dirty="0" err="1">
                <a:latin typeface="+mn-ea"/>
              </a:rPr>
              <a:t>로지스틱</a:t>
            </a:r>
            <a:r>
              <a:rPr lang="ko-KR" altLang="en-US" dirty="0">
                <a:latin typeface="+mn-ea"/>
              </a:rPr>
              <a:t> 분석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63287" y="3435532"/>
            <a:ext cx="2219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변수 선택법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64232" y="2002971"/>
            <a:ext cx="2859314" cy="1436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ko-KR" altLang="en-US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6460" y="3442522"/>
            <a:ext cx="2278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분석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519548" y="4479115"/>
            <a:ext cx="2219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다항 </a:t>
            </a:r>
            <a:r>
              <a:rPr lang="ko-KR" altLang="en-US" dirty="0" err="1">
                <a:latin typeface="+mn-ea"/>
              </a:rPr>
              <a:t>로지스틱</a:t>
            </a:r>
            <a:r>
              <a:rPr lang="ko-KR" altLang="en-US" dirty="0">
                <a:latin typeface="+mn-ea"/>
              </a:rPr>
              <a:t> 분석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062686" y="1995716"/>
            <a:ext cx="1422400" cy="1436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ko-KR" altLang="en-US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35775" y="1988459"/>
            <a:ext cx="1422400" cy="1436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ko-KR" altLang="en-US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85057" y="4879703"/>
            <a:ext cx="2219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단계적 선택법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248772" y="4161247"/>
            <a:ext cx="2219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전진 선택법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263287" y="4509589"/>
            <a:ext cx="2219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후진 </a:t>
            </a:r>
            <a:r>
              <a:rPr lang="ko-KR" altLang="en-US" dirty="0" err="1" smtClean="0"/>
              <a:t>제거법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3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3113114" y="1540978"/>
            <a:ext cx="5965772" cy="661690"/>
            <a:chOff x="3113114" y="1802558"/>
            <a:chExt cx="5965772" cy="661690"/>
          </a:xfrm>
        </p:grpSpPr>
        <p:grpSp>
          <p:nvGrpSpPr>
            <p:cNvPr id="33" name="그룹 32"/>
            <p:cNvGrpSpPr/>
            <p:nvPr/>
          </p:nvGrpSpPr>
          <p:grpSpPr>
            <a:xfrm>
              <a:off x="3113114" y="2064138"/>
              <a:ext cx="5965772" cy="400110"/>
              <a:chOff x="3074919" y="2064138"/>
              <a:chExt cx="5965772" cy="40011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074919" y="2064138"/>
                <a:ext cx="12970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설명 변수</a:t>
                </a: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7855751" y="2076177"/>
                <a:ext cx="118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+mn-ea"/>
                  </a:rPr>
                  <a:t>반응 변수</a:t>
                </a:r>
              </a:p>
            </p:txBody>
          </p:sp>
          <p:cxnSp>
            <p:nvCxnSpPr>
              <p:cNvPr id="9" name="직선 화살표 연결선 8"/>
              <p:cNvCxnSpPr>
                <a:stCxn id="4" idx="3"/>
                <a:endCxn id="3" idx="1"/>
              </p:cNvCxnSpPr>
              <p:nvPr/>
            </p:nvCxnSpPr>
            <p:spPr>
              <a:xfrm flipV="1">
                <a:off x="4372004" y="2260843"/>
                <a:ext cx="3483747" cy="3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6978F-FF6C-4252-AE3D-54B249B43BF0}"/>
                </a:ext>
              </a:extLst>
            </p:cNvPr>
            <p:cNvSpPr txBox="1"/>
            <p:nvPr/>
          </p:nvSpPr>
          <p:spPr>
            <a:xfrm>
              <a:off x="5597989" y="1802558"/>
              <a:ext cx="1108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+mn-ea"/>
                </a:rPr>
                <a:t>영향력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573540" y="238081"/>
            <a:ext cx="2790827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회귀 분석이란</a:t>
            </a:r>
            <a:r>
              <a:rPr lang="en-US" altLang="ko-KR" sz="3600" dirty="0" smtClean="0">
                <a:solidFill>
                  <a:srgbClr val="273C18"/>
                </a:solidFill>
                <a:latin typeface="+mn-ea"/>
                <a:ea typeface="+mn-ea"/>
              </a:rPr>
              <a:t>?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29" name="직선 연결선 28"/>
          <p:cNvCxnSpPr>
            <a:stCxn id="28" idx="3"/>
          </p:cNvCxnSpPr>
          <p:nvPr/>
        </p:nvCxnSpPr>
        <p:spPr>
          <a:xfrm>
            <a:off x="3364367" y="628562"/>
            <a:ext cx="882763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이등변 삼각형 29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089557" y="2882075"/>
            <a:ext cx="10012887" cy="2732487"/>
            <a:chOff x="920374" y="2882075"/>
            <a:chExt cx="10012887" cy="273248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2A70AC7-027C-44BD-A0A6-D0E104FB5A4A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2367257" y="3404201"/>
              <a:ext cx="790112" cy="7566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A6D2E03-E7EA-4396-9B59-74A0247A9042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367257" y="4160845"/>
              <a:ext cx="790112" cy="93159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17B298-4CEA-4991-A124-2615F4C8F1E2}"/>
                </a:ext>
              </a:extLst>
            </p:cNvPr>
            <p:cNvSpPr/>
            <p:nvPr/>
          </p:nvSpPr>
          <p:spPr>
            <a:xfrm>
              <a:off x="920374" y="3605232"/>
              <a:ext cx="1446883" cy="104425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704175-5FA2-4448-8413-6D02C1544DA3}"/>
                </a:ext>
              </a:extLst>
            </p:cNvPr>
            <p:cNvSpPr txBox="1"/>
            <p:nvPr/>
          </p:nvSpPr>
          <p:spPr>
            <a:xfrm>
              <a:off x="936702" y="3942691"/>
              <a:ext cx="14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</a:rPr>
                <a:t>회귀분석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BDAE42-2AF3-4042-A902-9380F1089EC5}"/>
                </a:ext>
              </a:extLst>
            </p:cNvPr>
            <p:cNvSpPr txBox="1"/>
            <p:nvPr/>
          </p:nvSpPr>
          <p:spPr>
            <a:xfrm>
              <a:off x="3164228" y="3219534"/>
              <a:ext cx="1677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</a:rPr>
                <a:t>선형회귀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FA8D4-0073-4860-A2C2-F6E9DCFE9CD0}"/>
                </a:ext>
              </a:extLst>
            </p:cNvPr>
            <p:cNvSpPr txBox="1"/>
            <p:nvPr/>
          </p:nvSpPr>
          <p:spPr>
            <a:xfrm>
              <a:off x="3157369" y="4907771"/>
              <a:ext cx="169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+mn-ea"/>
                </a:rPr>
                <a:t>로지스틱</a:t>
              </a:r>
              <a:r>
                <a:rPr lang="ko-KR" altLang="en-US" dirty="0" smtClean="0">
                  <a:latin typeface="+mn-ea"/>
                </a:rPr>
                <a:t> 회귀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A05585-D09C-45C2-8FED-DDABAC0D4EF6}"/>
                </a:ext>
              </a:extLst>
            </p:cNvPr>
            <p:cNvSpPr/>
            <p:nvPr/>
          </p:nvSpPr>
          <p:spPr>
            <a:xfrm>
              <a:off x="5919804" y="2882075"/>
              <a:ext cx="5013457" cy="1044251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96EE2AD-7225-4544-A8E5-C8D32F026E7D}"/>
                </a:ext>
              </a:extLst>
            </p:cNvPr>
            <p:cNvCxnSpPr>
              <a:cxnSpLocks/>
              <a:stCxn id="19" idx="1"/>
              <a:endCxn id="5" idx="3"/>
            </p:cNvCxnSpPr>
            <p:nvPr/>
          </p:nvCxnSpPr>
          <p:spPr>
            <a:xfrm flipH="1">
              <a:off x="4848225" y="3404201"/>
              <a:ext cx="1071579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D05296-5D89-431F-8651-6F02CFF297EF}"/>
                </a:ext>
              </a:extLst>
            </p:cNvPr>
            <p:cNvSpPr txBox="1"/>
            <p:nvPr/>
          </p:nvSpPr>
          <p:spPr>
            <a:xfrm>
              <a:off x="5962978" y="2942535"/>
              <a:ext cx="4927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반응변수 </a:t>
              </a:r>
              <a:r>
                <a:rPr lang="en-US" altLang="ko-KR" dirty="0">
                  <a:latin typeface="+mn-ea"/>
                </a:rPr>
                <a:t>: </a:t>
              </a:r>
              <a:r>
                <a:rPr lang="ko-KR" altLang="en-US" dirty="0">
                  <a:latin typeface="+mn-ea"/>
                </a:rPr>
                <a:t>연속형</a:t>
              </a:r>
              <a:endParaRPr lang="en-US" altLang="ko-KR" dirty="0">
                <a:latin typeface="+mn-ea"/>
              </a:endParaRP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>
                  <a:latin typeface="+mn-ea"/>
                </a:rPr>
                <a:t>EX)</a:t>
              </a:r>
              <a:r>
                <a:rPr lang="ko-KR" altLang="en-US" dirty="0">
                  <a:latin typeface="+mn-ea"/>
                </a:rPr>
                <a:t> 키</a:t>
              </a:r>
              <a:r>
                <a:rPr lang="en-US" altLang="ko-KR" dirty="0">
                  <a:latin typeface="+mn-ea"/>
                </a:rPr>
                <a:t>, </a:t>
              </a:r>
              <a:r>
                <a:rPr lang="ko-KR" altLang="en-US" dirty="0">
                  <a:latin typeface="+mn-ea"/>
                </a:rPr>
                <a:t>몸무게</a:t>
              </a:r>
              <a:r>
                <a:rPr lang="en-US" altLang="ko-KR" dirty="0">
                  <a:latin typeface="+mn-ea"/>
                </a:rPr>
                <a:t>, </a:t>
              </a:r>
              <a:r>
                <a:rPr lang="ko-KR" altLang="en-US" dirty="0">
                  <a:latin typeface="+mn-ea"/>
                </a:rPr>
                <a:t>매출액 등</a:t>
              </a:r>
              <a:endParaRPr lang="en-US" altLang="ko-KR" dirty="0"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008EBA-B2AF-4161-8756-4652C1A70F12}"/>
                </a:ext>
              </a:extLst>
            </p:cNvPr>
            <p:cNvSpPr/>
            <p:nvPr/>
          </p:nvSpPr>
          <p:spPr>
            <a:xfrm>
              <a:off x="5919804" y="4570311"/>
              <a:ext cx="5013457" cy="1044251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F872E96-075B-49AC-A89C-FF417BA66B65}"/>
                </a:ext>
              </a:extLst>
            </p:cNvPr>
            <p:cNvCxnSpPr>
              <a:cxnSpLocks/>
              <a:stCxn id="23" idx="1"/>
              <a:endCxn id="6" idx="3"/>
            </p:cNvCxnSpPr>
            <p:nvPr/>
          </p:nvCxnSpPr>
          <p:spPr>
            <a:xfrm flipH="1">
              <a:off x="4848225" y="5092437"/>
              <a:ext cx="1071579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27F044-A399-469F-A509-10636D502523}"/>
                </a:ext>
              </a:extLst>
            </p:cNvPr>
            <p:cNvSpPr txBox="1"/>
            <p:nvPr/>
          </p:nvSpPr>
          <p:spPr>
            <a:xfrm>
              <a:off x="5984465" y="4626641"/>
              <a:ext cx="4927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반응변수 </a:t>
              </a:r>
              <a:r>
                <a:rPr lang="en-US" altLang="ko-KR" dirty="0">
                  <a:latin typeface="+mn-ea"/>
                </a:rPr>
                <a:t>: </a:t>
              </a:r>
              <a:r>
                <a:rPr lang="ko-KR" altLang="en-US" dirty="0">
                  <a:latin typeface="+mn-ea"/>
                </a:rPr>
                <a:t>범주형</a:t>
              </a:r>
              <a:endParaRPr lang="en-US" altLang="ko-KR" dirty="0">
                <a:latin typeface="+mn-ea"/>
              </a:endParaRP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spc="-150" dirty="0">
                  <a:latin typeface="+mn-ea"/>
                </a:rPr>
                <a:t>EX)</a:t>
              </a:r>
              <a:r>
                <a:rPr lang="ko-KR" altLang="en-US" spc="-150" dirty="0">
                  <a:latin typeface="+mn-ea"/>
                </a:rPr>
                <a:t> </a:t>
              </a:r>
              <a:r>
                <a:rPr lang="ko-KR" altLang="en-US" spc="-150" dirty="0" smtClean="0">
                  <a:latin typeface="+mn-ea"/>
                </a:rPr>
                <a:t>성공</a:t>
              </a:r>
              <a:r>
                <a:rPr lang="en-US" altLang="ko-KR" spc="-150" dirty="0" smtClean="0">
                  <a:latin typeface="+mn-ea"/>
                </a:rPr>
                <a:t>/</a:t>
              </a:r>
              <a:r>
                <a:rPr lang="ko-KR" altLang="en-US" spc="-150" dirty="0" smtClean="0">
                  <a:latin typeface="+mn-ea"/>
                </a:rPr>
                <a:t>실패</a:t>
              </a:r>
              <a:r>
                <a:rPr lang="en-US" altLang="ko-KR" spc="-150" dirty="0">
                  <a:latin typeface="+mn-ea"/>
                </a:rPr>
                <a:t>, </a:t>
              </a:r>
              <a:r>
                <a:rPr lang="ko-KR" altLang="en-US" spc="-150" dirty="0" smtClean="0">
                  <a:latin typeface="+mn-ea"/>
                </a:rPr>
                <a:t>생존</a:t>
              </a:r>
              <a:r>
                <a:rPr lang="en-US" altLang="ko-KR" spc="-150" dirty="0" smtClean="0">
                  <a:latin typeface="+mn-ea"/>
                </a:rPr>
                <a:t>/</a:t>
              </a:r>
              <a:r>
                <a:rPr lang="ko-KR" altLang="en-US" spc="-150" dirty="0" smtClean="0">
                  <a:latin typeface="+mn-ea"/>
                </a:rPr>
                <a:t>사망</a:t>
              </a:r>
              <a:r>
                <a:rPr lang="en-US" altLang="ko-KR" spc="-150" dirty="0">
                  <a:latin typeface="+mn-ea"/>
                </a:rPr>
                <a:t>, </a:t>
              </a:r>
              <a:r>
                <a:rPr lang="ko-KR" altLang="en-US" spc="-150" dirty="0" smtClean="0">
                  <a:latin typeface="+mn-ea"/>
                </a:rPr>
                <a:t>성별 </a:t>
              </a:r>
              <a:r>
                <a:rPr lang="en-US" altLang="ko-KR" spc="-150" dirty="0" smtClean="0">
                  <a:latin typeface="+mn-ea"/>
                </a:rPr>
                <a:t>(</a:t>
              </a:r>
              <a:r>
                <a:rPr lang="ko-KR" altLang="en-US" spc="-150" dirty="0">
                  <a:latin typeface="+mn-ea"/>
                </a:rPr>
                <a:t>남</a:t>
              </a:r>
              <a:r>
                <a:rPr lang="en-US" altLang="ko-KR" spc="-150" dirty="0">
                  <a:latin typeface="+mn-ea"/>
                </a:rPr>
                <a:t>/</a:t>
              </a:r>
              <a:r>
                <a:rPr lang="ko-KR" altLang="en-US" spc="-150" dirty="0">
                  <a:latin typeface="+mn-ea"/>
                </a:rPr>
                <a:t>여</a:t>
              </a:r>
              <a:r>
                <a:rPr lang="en-US" altLang="ko-KR" spc="-150" dirty="0">
                  <a:latin typeface="+mn-ea"/>
                </a:rPr>
                <a:t>), </a:t>
              </a:r>
              <a:r>
                <a:rPr lang="ko-KR" altLang="en-US" spc="-150" dirty="0" smtClean="0">
                  <a:latin typeface="+mn-ea"/>
                </a:rPr>
                <a:t>수능 등급 </a:t>
              </a:r>
              <a:r>
                <a:rPr lang="ko-KR" altLang="en-US" spc="-150" dirty="0">
                  <a:latin typeface="+mn-ea"/>
                </a:rPr>
                <a:t>등</a:t>
              </a:r>
              <a:endParaRPr lang="en-US" altLang="ko-KR" spc="-150" dirty="0">
                <a:latin typeface="+mn-ea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958916" y="4000433"/>
              <a:ext cx="101480" cy="512959"/>
              <a:chOff x="3851758" y="4255090"/>
              <a:chExt cx="101480" cy="512959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3851759" y="4255090"/>
                <a:ext cx="101479" cy="10147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851758" y="4467784"/>
                <a:ext cx="101479" cy="10147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3851759" y="4666570"/>
                <a:ext cx="101479" cy="10147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C3E9D1-52B4-483E-9AB3-A946FE5F235E}"/>
                </a:ext>
              </a:extLst>
            </p:cNvPr>
            <p:cNvSpPr/>
            <p:nvPr/>
          </p:nvSpPr>
          <p:spPr>
            <a:xfrm>
              <a:off x="3157369" y="2882075"/>
              <a:ext cx="1690856" cy="104425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A49070-5719-413E-B148-CFA98DFA7D0E}"/>
                </a:ext>
              </a:extLst>
            </p:cNvPr>
            <p:cNvSpPr/>
            <p:nvPr/>
          </p:nvSpPr>
          <p:spPr>
            <a:xfrm>
              <a:off x="3157369" y="4570311"/>
              <a:ext cx="1690856" cy="104425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892441" y="2299596"/>
            <a:ext cx="10407118" cy="2732487"/>
            <a:chOff x="526143" y="2882075"/>
            <a:chExt cx="10407118" cy="273248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2A70AC7-027C-44BD-A0A6-D0E104FB5A4A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2367257" y="3404201"/>
              <a:ext cx="790112" cy="7566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A6D2E03-E7EA-4396-9B59-74A0247A9042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 flipV="1">
              <a:off x="2367257" y="4160845"/>
              <a:ext cx="790112" cy="93159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17B298-4CEA-4991-A124-2615F4C8F1E2}"/>
                </a:ext>
              </a:extLst>
            </p:cNvPr>
            <p:cNvSpPr/>
            <p:nvPr/>
          </p:nvSpPr>
          <p:spPr>
            <a:xfrm>
              <a:off x="526143" y="3605232"/>
              <a:ext cx="1841116" cy="104425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704175-5FA2-4448-8413-6D02C1544DA3}"/>
                </a:ext>
              </a:extLst>
            </p:cNvPr>
            <p:cNvSpPr txBox="1"/>
            <p:nvPr/>
          </p:nvSpPr>
          <p:spPr>
            <a:xfrm>
              <a:off x="526143" y="3927302"/>
              <a:ext cx="1841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latin typeface="+mn-ea"/>
                </a:rPr>
                <a:t>로지스틱</a:t>
              </a:r>
              <a:r>
                <a:rPr lang="ko-KR" altLang="en-US" sz="2000" dirty="0" smtClean="0">
                  <a:latin typeface="+mn-ea"/>
                </a:rPr>
                <a:t> 회귀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DAE42-2AF3-4042-A902-9380F1089EC5}"/>
                </a:ext>
              </a:extLst>
            </p:cNvPr>
            <p:cNvSpPr txBox="1"/>
            <p:nvPr/>
          </p:nvSpPr>
          <p:spPr>
            <a:xfrm>
              <a:off x="3171087" y="3198365"/>
              <a:ext cx="1677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</a:rPr>
                <a:t>이항 </a:t>
              </a:r>
              <a:r>
                <a:rPr lang="ko-KR" altLang="en-US" dirty="0" err="1" smtClean="0">
                  <a:latin typeface="+mn-ea"/>
                </a:rPr>
                <a:t>로지스틱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2FA8D4-0073-4860-A2C2-F6E9DCFE9CD0}"/>
                </a:ext>
              </a:extLst>
            </p:cNvPr>
            <p:cNvSpPr txBox="1"/>
            <p:nvPr/>
          </p:nvSpPr>
          <p:spPr>
            <a:xfrm>
              <a:off x="3157369" y="4888251"/>
              <a:ext cx="169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</a:rPr>
                <a:t>다항 </a:t>
              </a:r>
              <a:r>
                <a:rPr lang="ko-KR" altLang="en-US" dirty="0" err="1" smtClean="0">
                  <a:latin typeface="+mn-ea"/>
                </a:rPr>
                <a:t>로지스틱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1A05585-D09C-45C2-8FED-DDABAC0D4EF6}"/>
                </a:ext>
              </a:extLst>
            </p:cNvPr>
            <p:cNvSpPr/>
            <p:nvPr/>
          </p:nvSpPr>
          <p:spPr>
            <a:xfrm>
              <a:off x="5919804" y="2882075"/>
              <a:ext cx="5013457" cy="1044251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96EE2AD-7225-4544-A8E5-C8D32F026E7D}"/>
                </a:ext>
              </a:extLst>
            </p:cNvPr>
            <p:cNvCxnSpPr>
              <a:cxnSpLocks/>
              <a:stCxn id="29" idx="1"/>
              <a:endCxn id="36" idx="3"/>
            </p:cNvCxnSpPr>
            <p:nvPr/>
          </p:nvCxnSpPr>
          <p:spPr>
            <a:xfrm flipH="1">
              <a:off x="4848225" y="3404201"/>
              <a:ext cx="1071579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D05296-5D89-431F-8651-6F02CFF297EF}"/>
                </a:ext>
              </a:extLst>
            </p:cNvPr>
            <p:cNvSpPr txBox="1"/>
            <p:nvPr/>
          </p:nvSpPr>
          <p:spPr>
            <a:xfrm>
              <a:off x="5962978" y="2942535"/>
              <a:ext cx="4927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반응변수 </a:t>
              </a:r>
              <a:r>
                <a:rPr lang="en-US" altLang="ko-KR" dirty="0">
                  <a:latin typeface="+mn-ea"/>
                </a:rPr>
                <a:t>: </a:t>
              </a:r>
              <a:r>
                <a:rPr lang="ko-KR" altLang="en-US" dirty="0" smtClean="0">
                  <a:latin typeface="+mn-ea"/>
                </a:rPr>
                <a:t>범주형 </a:t>
              </a:r>
              <a:r>
                <a:rPr lang="en-US" altLang="ko-KR" dirty="0" smtClean="0">
                  <a:latin typeface="+mn-ea"/>
                </a:rPr>
                <a:t>– 2</a:t>
              </a:r>
              <a:r>
                <a:rPr lang="ko-KR" altLang="en-US" dirty="0" smtClean="0">
                  <a:latin typeface="+mn-ea"/>
                </a:rPr>
                <a:t>개</a:t>
              </a:r>
              <a:endParaRPr lang="en-US" altLang="ko-KR" dirty="0">
                <a:latin typeface="+mn-ea"/>
              </a:endParaRP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>
                  <a:latin typeface="+mn-ea"/>
                </a:rPr>
                <a:t>EX)</a:t>
              </a:r>
              <a:r>
                <a:rPr lang="ko-KR" altLang="en-US" dirty="0">
                  <a:latin typeface="+mn-ea"/>
                </a:rPr>
                <a:t> 성공</a:t>
              </a:r>
              <a:r>
                <a:rPr lang="en-US" altLang="ko-KR" dirty="0">
                  <a:latin typeface="+mn-ea"/>
                </a:rPr>
                <a:t>/</a:t>
              </a:r>
              <a:r>
                <a:rPr lang="ko-KR" altLang="en-US" dirty="0">
                  <a:latin typeface="+mn-ea"/>
                </a:rPr>
                <a:t>실패</a:t>
              </a:r>
              <a:r>
                <a:rPr lang="en-US" altLang="ko-KR" dirty="0">
                  <a:latin typeface="+mn-ea"/>
                </a:rPr>
                <a:t>, </a:t>
              </a:r>
              <a:r>
                <a:rPr lang="ko-KR" altLang="en-US" dirty="0">
                  <a:latin typeface="+mn-ea"/>
                </a:rPr>
                <a:t>생존</a:t>
              </a:r>
              <a:r>
                <a:rPr lang="en-US" altLang="ko-KR" dirty="0">
                  <a:latin typeface="+mn-ea"/>
                </a:rPr>
                <a:t>/</a:t>
              </a:r>
              <a:r>
                <a:rPr lang="ko-KR" altLang="en-US" dirty="0">
                  <a:latin typeface="+mn-ea"/>
                </a:rPr>
                <a:t>사망</a:t>
              </a:r>
              <a:r>
                <a:rPr lang="en-US" altLang="ko-KR" dirty="0">
                  <a:latin typeface="+mn-ea"/>
                </a:rPr>
                <a:t>, </a:t>
              </a:r>
              <a:r>
                <a:rPr lang="ko-KR" altLang="en-US" dirty="0">
                  <a:latin typeface="+mn-ea"/>
                </a:rPr>
                <a:t>성별</a:t>
              </a:r>
              <a:r>
                <a:rPr lang="en-US" altLang="ko-KR" dirty="0">
                  <a:latin typeface="+mn-ea"/>
                </a:rPr>
                <a:t>(</a:t>
              </a:r>
              <a:r>
                <a:rPr lang="ko-KR" altLang="en-US" dirty="0">
                  <a:latin typeface="+mn-ea"/>
                </a:rPr>
                <a:t>남</a:t>
              </a:r>
              <a:r>
                <a:rPr lang="en-US" altLang="ko-KR" dirty="0">
                  <a:latin typeface="+mn-ea"/>
                </a:rPr>
                <a:t>/</a:t>
              </a:r>
              <a:r>
                <a:rPr lang="ko-KR" altLang="en-US" dirty="0">
                  <a:latin typeface="+mn-ea"/>
                </a:rPr>
                <a:t>여</a:t>
              </a:r>
              <a:r>
                <a:rPr lang="en-US" altLang="ko-KR" dirty="0">
                  <a:latin typeface="+mn-ea"/>
                </a:rPr>
                <a:t>)</a:t>
              </a:r>
              <a:r>
                <a:rPr lang="ko-KR" altLang="en-US" dirty="0">
                  <a:latin typeface="+mn-ea"/>
                </a:rPr>
                <a:t> 등</a:t>
              </a:r>
              <a:endParaRPr lang="en-US" altLang="ko-KR" dirty="0"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8008EBA-B2AF-4161-8756-4652C1A70F12}"/>
                </a:ext>
              </a:extLst>
            </p:cNvPr>
            <p:cNvSpPr/>
            <p:nvPr/>
          </p:nvSpPr>
          <p:spPr>
            <a:xfrm>
              <a:off x="5919804" y="4570311"/>
              <a:ext cx="5013457" cy="1044251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F872E96-075B-49AC-A89C-FF417BA66B65}"/>
                </a:ext>
              </a:extLst>
            </p:cNvPr>
            <p:cNvCxnSpPr>
              <a:cxnSpLocks/>
              <a:stCxn id="32" idx="1"/>
              <a:endCxn id="37" idx="3"/>
            </p:cNvCxnSpPr>
            <p:nvPr/>
          </p:nvCxnSpPr>
          <p:spPr>
            <a:xfrm flipH="1">
              <a:off x="4848225" y="5092437"/>
              <a:ext cx="1071579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7F044-A399-469F-A509-10636D502523}"/>
                </a:ext>
              </a:extLst>
            </p:cNvPr>
            <p:cNvSpPr txBox="1"/>
            <p:nvPr/>
          </p:nvSpPr>
          <p:spPr>
            <a:xfrm>
              <a:off x="5984465" y="4626641"/>
              <a:ext cx="4927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반응변수 </a:t>
              </a:r>
              <a:r>
                <a:rPr lang="en-US" altLang="ko-KR" dirty="0">
                  <a:latin typeface="+mn-ea"/>
                </a:rPr>
                <a:t>: </a:t>
              </a:r>
              <a:r>
                <a:rPr lang="ko-KR" altLang="en-US" dirty="0" smtClean="0">
                  <a:latin typeface="+mn-ea"/>
                </a:rPr>
                <a:t>범주형 </a:t>
              </a:r>
              <a:r>
                <a:rPr lang="en-US" altLang="ko-KR" dirty="0" smtClean="0">
                  <a:latin typeface="+mn-ea"/>
                </a:rPr>
                <a:t>– 3</a:t>
              </a:r>
              <a:r>
                <a:rPr lang="ko-KR" altLang="en-US" dirty="0" smtClean="0">
                  <a:latin typeface="+mn-ea"/>
                </a:rPr>
                <a:t>개 이상</a:t>
              </a:r>
              <a:endParaRPr lang="en-US" altLang="ko-KR" dirty="0">
                <a:latin typeface="+mn-ea"/>
              </a:endParaRP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>
                  <a:latin typeface="+mn-ea"/>
                </a:rPr>
                <a:t>EX)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ko-KR" altLang="en-US" dirty="0" smtClean="0">
                  <a:latin typeface="+mn-ea"/>
                </a:rPr>
                <a:t>장애 등급</a:t>
              </a:r>
              <a:r>
                <a:rPr lang="en-US" altLang="ko-KR" dirty="0" smtClean="0">
                  <a:latin typeface="+mn-ea"/>
                </a:rPr>
                <a:t>, </a:t>
              </a:r>
              <a:r>
                <a:rPr lang="ko-KR" altLang="en-US" dirty="0" smtClean="0">
                  <a:latin typeface="+mn-ea"/>
                </a:rPr>
                <a:t>수능 등급 등</a:t>
              </a:r>
              <a:endParaRPr lang="en-US" altLang="ko-KR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C3E9D1-52B4-483E-9AB3-A946FE5F235E}"/>
                </a:ext>
              </a:extLst>
            </p:cNvPr>
            <p:cNvSpPr/>
            <p:nvPr/>
          </p:nvSpPr>
          <p:spPr>
            <a:xfrm>
              <a:off x="3157369" y="2882075"/>
              <a:ext cx="1690856" cy="104425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A49070-5719-413E-B148-CFA98DFA7D0E}"/>
                </a:ext>
              </a:extLst>
            </p:cNvPr>
            <p:cNvSpPr/>
            <p:nvPr/>
          </p:nvSpPr>
          <p:spPr>
            <a:xfrm>
              <a:off x="3157369" y="4570311"/>
              <a:ext cx="1690856" cy="104425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제목 1"/>
          <p:cNvSpPr txBox="1">
            <a:spLocks/>
          </p:cNvSpPr>
          <p:nvPr/>
        </p:nvSpPr>
        <p:spPr>
          <a:xfrm>
            <a:off x="573540" y="238081"/>
            <a:ext cx="2790827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rgbClr val="273C18"/>
                </a:solidFill>
                <a:latin typeface="+mn-ea"/>
                <a:ea typeface="+mn-ea"/>
              </a:rPr>
              <a:t>로지스틱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 회귀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42" name="직선 연결선 41"/>
          <p:cNvCxnSpPr>
            <a:stCxn id="41" idx="3"/>
          </p:cNvCxnSpPr>
          <p:nvPr/>
        </p:nvCxnSpPr>
        <p:spPr>
          <a:xfrm>
            <a:off x="3364367" y="628562"/>
            <a:ext cx="882763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F8643D-5DB0-4E51-A3AE-80D69787B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1" y="1602506"/>
            <a:ext cx="5564552" cy="3740988"/>
          </a:xfrm>
          <a:prstGeom prst="rect">
            <a:avLst/>
          </a:prstGeom>
        </p:spPr>
      </p:pic>
      <p:sp>
        <p:nvSpPr>
          <p:cNvPr id="5" name="모서리가 둥근 사각형 설명선[R] 6">
            <a:extLst>
              <a:ext uri="{FF2B5EF4-FFF2-40B4-BE49-F238E27FC236}">
                <a16:creationId xmlns:a16="http://schemas.microsoft.com/office/drawing/2014/main" id="{0B75BF44-8E69-4871-978D-6C7AE7CDABD5}"/>
              </a:ext>
            </a:extLst>
          </p:cNvPr>
          <p:cNvSpPr/>
          <p:nvPr/>
        </p:nvSpPr>
        <p:spPr>
          <a:xfrm>
            <a:off x="664043" y="5695214"/>
            <a:ext cx="10863914" cy="714683"/>
          </a:xfrm>
          <a:prstGeom prst="wedgeRoundRectCallout">
            <a:avLst>
              <a:gd name="adj1" fmla="val -16617"/>
              <a:gd name="adj2" fmla="val -47324"/>
              <a:gd name="adj3" fmla="val 1666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6">
                    <a:lumMod val="50000"/>
                  </a:schemeClr>
                </a:solidFill>
                <a:latin typeface="+mn-ea"/>
                <a:cs typeface="Nanum Gothic" charset="-127"/>
              </a:rPr>
              <a:t>회귀 분석으로 구한 </a:t>
            </a:r>
            <a:r>
              <a:rPr kumimoji="1"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Nanum Gothic" charset="-127"/>
              </a:rPr>
              <a:t>회귀선</a:t>
            </a:r>
            <a:r>
              <a:rPr kumimoji="1"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Nanum Gothic" charset="-127"/>
              </a:rPr>
              <a:t>	</a:t>
            </a:r>
            <a:r>
              <a:rPr kumimoji="1"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Nanum Gothic" charset="-127"/>
              </a:rPr>
              <a:t>Problem</a:t>
            </a:r>
            <a:endParaRPr kumimoji="1" lang="ko-KR" altLang="en-US" sz="1600" b="1" dirty="0">
              <a:solidFill>
                <a:schemeClr val="bg1"/>
              </a:solidFill>
              <a:latin typeface="+mn-ea"/>
              <a:cs typeface="Nanum Gothic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59930" y="1478098"/>
            <a:ext cx="644821" cy="3859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3479" y="4592047"/>
            <a:ext cx="723743" cy="3859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CFD8DD-1F90-4ADA-97DA-7A910BB5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012" y="2893704"/>
            <a:ext cx="2599393" cy="115858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283756" y="1566853"/>
            <a:ext cx="416796" cy="208398"/>
            <a:chOff x="7202466" y="1486053"/>
            <a:chExt cx="416796" cy="208398"/>
          </a:xfrm>
        </p:grpSpPr>
        <p:sp>
          <p:nvSpPr>
            <p:cNvPr id="3" name="타원 2"/>
            <p:cNvSpPr/>
            <p:nvPr/>
          </p:nvSpPr>
          <p:spPr>
            <a:xfrm>
              <a:off x="7202466" y="1486053"/>
              <a:ext cx="208398" cy="2083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410864" y="1486053"/>
              <a:ext cx="208398" cy="2083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62341" y="4680801"/>
            <a:ext cx="580287" cy="208398"/>
            <a:chOff x="7038975" y="1267261"/>
            <a:chExt cx="580287" cy="208398"/>
          </a:xfrm>
        </p:grpSpPr>
        <p:grpSp>
          <p:nvGrpSpPr>
            <p:cNvPr id="9" name="그룹 8"/>
            <p:cNvGrpSpPr/>
            <p:nvPr/>
          </p:nvGrpSpPr>
          <p:grpSpPr>
            <a:xfrm>
              <a:off x="7202466" y="1267261"/>
              <a:ext cx="416796" cy="208398"/>
              <a:chOff x="7202466" y="1486053"/>
              <a:chExt cx="416796" cy="208398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7202466" y="1486053"/>
                <a:ext cx="208398" cy="2083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410864" y="1486053"/>
                <a:ext cx="208398" cy="2083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>
              <a:off x="7038975" y="1371460"/>
              <a:ext cx="11112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제목 1"/>
          <p:cNvSpPr txBox="1">
            <a:spLocks/>
          </p:cNvSpPr>
          <p:nvPr/>
        </p:nvSpPr>
        <p:spPr>
          <a:xfrm>
            <a:off x="573540" y="238081"/>
            <a:ext cx="3646035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이항 </a:t>
            </a:r>
            <a:r>
              <a:rPr lang="ko-KR" altLang="en-US" sz="3600" dirty="0" err="1" smtClean="0">
                <a:solidFill>
                  <a:srgbClr val="273C18"/>
                </a:solidFill>
                <a:latin typeface="+mn-ea"/>
                <a:ea typeface="+mn-ea"/>
              </a:rPr>
              <a:t>로지스틱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 분석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19" name="직선 연결선 18"/>
          <p:cNvCxnSpPr>
            <a:stCxn id="18" idx="3"/>
          </p:cNvCxnSpPr>
          <p:nvPr/>
        </p:nvCxnSpPr>
        <p:spPr>
          <a:xfrm>
            <a:off x="4219575" y="628562"/>
            <a:ext cx="797242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이등변 삼각형 19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6721768" y="5898567"/>
            <a:ext cx="549332" cy="358776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" t="7769" r="7053" b="3262"/>
          <a:stretch/>
        </p:blipFill>
        <p:spPr bwMode="auto">
          <a:xfrm>
            <a:off x="681142" y="2116040"/>
            <a:ext cx="5280660" cy="353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66" y="3881975"/>
            <a:ext cx="3346580" cy="119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0A29B3F-614F-4DE8-92E4-76975D71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14" y="2423061"/>
            <a:ext cx="3998986" cy="145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73540" y="238081"/>
            <a:ext cx="3646035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이항 </a:t>
            </a:r>
            <a:r>
              <a:rPr lang="ko-KR" altLang="en-US" sz="3600" dirty="0" err="1" smtClean="0">
                <a:solidFill>
                  <a:srgbClr val="273C18"/>
                </a:solidFill>
                <a:latin typeface="+mn-ea"/>
                <a:ea typeface="+mn-ea"/>
              </a:rPr>
              <a:t>로지스틱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 분석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/>
          <p:cNvCxnSpPr>
            <a:stCxn id="7" idx="3"/>
          </p:cNvCxnSpPr>
          <p:nvPr/>
        </p:nvCxnSpPr>
        <p:spPr>
          <a:xfrm>
            <a:off x="4219575" y="628562"/>
            <a:ext cx="797242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B99861-8178-4D38-8DC0-C20A1A390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"/>
          <a:stretch/>
        </p:blipFill>
        <p:spPr>
          <a:xfrm>
            <a:off x="875951" y="1539930"/>
            <a:ext cx="5945638" cy="3694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47F347-2E65-43CD-8C26-560C9B637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287" y="2615599"/>
            <a:ext cx="2960016" cy="1542720"/>
          </a:xfrm>
          <a:prstGeom prst="rect">
            <a:avLst/>
          </a:prstGeom>
        </p:spPr>
      </p:pic>
      <p:sp>
        <p:nvSpPr>
          <p:cNvPr id="6" name="모서리가 둥근 사각형 설명선[R] 6">
            <a:extLst>
              <a:ext uri="{FF2B5EF4-FFF2-40B4-BE49-F238E27FC236}">
                <a16:creationId xmlns:a16="http://schemas.microsoft.com/office/drawing/2014/main" id="{0B75BF44-8E69-4871-978D-6C7AE7CDABD5}"/>
              </a:ext>
            </a:extLst>
          </p:cNvPr>
          <p:cNvSpPr/>
          <p:nvPr/>
        </p:nvSpPr>
        <p:spPr>
          <a:xfrm>
            <a:off x="664043" y="5695214"/>
            <a:ext cx="10863914" cy="714683"/>
          </a:xfrm>
          <a:prstGeom prst="wedgeRoundRectCallout">
            <a:avLst>
              <a:gd name="adj1" fmla="val -16617"/>
              <a:gd name="adj2" fmla="val -47324"/>
              <a:gd name="adj3" fmla="val 1666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accent6">
                    <a:lumMod val="50000"/>
                  </a:schemeClr>
                </a:solidFill>
                <a:latin typeface="+mn-ea"/>
                <a:cs typeface="Nanum Gothic" charset="-127"/>
              </a:rPr>
              <a:t>로짓함수를</a:t>
            </a:r>
            <a:r>
              <a:rPr kumimoji="1" lang="ko-KR" altLang="en-US" dirty="0">
                <a:solidFill>
                  <a:schemeClr val="accent6">
                    <a:lumMod val="50000"/>
                  </a:schemeClr>
                </a:solidFill>
                <a:latin typeface="+mn-ea"/>
                <a:cs typeface="Nanum Gothic" charset="-127"/>
              </a:rPr>
              <a:t> 연결함수</a:t>
            </a:r>
            <a:r>
              <a:rPr kumimoji="1" lang="en-US" altLang="ko-KR" dirty="0">
                <a:solidFill>
                  <a:schemeClr val="accent6">
                    <a:lumMod val="50000"/>
                  </a:schemeClr>
                </a:solidFill>
                <a:latin typeface="+mn-ea"/>
                <a:cs typeface="Nanum Gothic" charset="-127"/>
              </a:rPr>
              <a:t>(link function)</a:t>
            </a:r>
            <a:r>
              <a:rPr kumimoji="1" lang="ko-KR" altLang="en-US" dirty="0">
                <a:solidFill>
                  <a:schemeClr val="accent6">
                    <a:lumMod val="50000"/>
                  </a:schemeClr>
                </a:solidFill>
                <a:latin typeface="+mn-ea"/>
                <a:cs typeface="Nanum Gothic" charset="-127"/>
              </a:rPr>
              <a:t>로 </a:t>
            </a:r>
            <a:r>
              <a:rPr kumimoji="1"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Nanum Gothic" charset="-127"/>
              </a:rPr>
              <a:t>가지는 회귀분석</a:t>
            </a:r>
            <a:endParaRPr kumimoji="1" lang="ko-KR" altLang="en-US" sz="1600" b="1" dirty="0">
              <a:solidFill>
                <a:schemeClr val="bg1"/>
              </a:solidFill>
              <a:latin typeface="+mn-ea"/>
              <a:cs typeface="Nanum Gothic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73540" y="238081"/>
            <a:ext cx="3646035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이항 </a:t>
            </a:r>
            <a:r>
              <a:rPr lang="ko-KR" altLang="en-US" sz="3600" dirty="0" err="1" smtClean="0">
                <a:solidFill>
                  <a:srgbClr val="273C18"/>
                </a:solidFill>
                <a:latin typeface="+mn-ea"/>
                <a:ea typeface="+mn-ea"/>
              </a:rPr>
              <a:t>로지스틱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 분석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>
            <a:stCxn id="9" idx="3"/>
          </p:cNvCxnSpPr>
          <p:nvPr/>
        </p:nvCxnSpPr>
        <p:spPr>
          <a:xfrm>
            <a:off x="4219575" y="628562"/>
            <a:ext cx="797242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68404" y="2014487"/>
            <a:ext cx="11534900" cy="4376788"/>
            <a:chOff x="368404" y="2071637"/>
            <a:chExt cx="11534900" cy="4376788"/>
          </a:xfrm>
        </p:grpSpPr>
        <p:sp>
          <p:nvSpPr>
            <p:cNvPr id="11" name="직사각형 10"/>
            <p:cNvSpPr/>
            <p:nvPr/>
          </p:nvSpPr>
          <p:spPr>
            <a:xfrm>
              <a:off x="368404" y="2295475"/>
              <a:ext cx="11534900" cy="4152950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8199" y="2071637"/>
              <a:ext cx="2349233" cy="447675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00100" y="2038270"/>
            <a:ext cx="23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I. </a:t>
            </a:r>
            <a:r>
              <a:rPr lang="ko-KR" altLang="en-US" sz="2000" dirty="0" err="1" smtClean="0">
                <a:latin typeface="+mn-ea"/>
              </a:rPr>
              <a:t>순서형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Key Point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1212851"/>
            <a:ext cx="928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반응 변수가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 이상의 범주로 나뉘는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8FCAA-4DD4-4018-8EF4-21505011D5D9}"/>
              </a:ext>
            </a:extLst>
          </p:cNvPr>
          <p:cNvSpPr txBox="1"/>
          <p:nvPr/>
        </p:nvSpPr>
        <p:spPr>
          <a:xfrm>
            <a:off x="1061694" y="2652270"/>
            <a:ext cx="1084161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순서가 있는 </a:t>
            </a:r>
            <a:r>
              <a:rPr lang="en-US" altLang="ko-KR" sz="2000" dirty="0" smtClean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개 이상의 </a:t>
            </a:r>
            <a:r>
              <a:rPr lang="ko-KR" altLang="en-US" sz="2000" dirty="0" smtClean="0">
                <a:latin typeface="+mn-ea"/>
              </a:rPr>
              <a:t>범주</a:t>
            </a:r>
            <a:endParaRPr lang="en-US" altLang="ko-KR" sz="20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EX) </a:t>
            </a:r>
            <a:r>
              <a:rPr lang="ko-KR" altLang="en-US" dirty="0">
                <a:latin typeface="+mn-ea"/>
              </a:rPr>
              <a:t>수능등급</a:t>
            </a:r>
            <a:r>
              <a:rPr lang="en-US" altLang="ko-KR" dirty="0">
                <a:latin typeface="+mn-ea"/>
              </a:rPr>
              <a:t>(1,2,3,…</a:t>
            </a:r>
            <a:r>
              <a:rPr lang="ko-KR" altLang="en-US" dirty="0">
                <a:latin typeface="+mn-ea"/>
              </a:rPr>
              <a:t>등급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장애등급</a:t>
            </a:r>
            <a:r>
              <a:rPr lang="en-US" altLang="ko-KR" dirty="0">
                <a:latin typeface="+mn-ea"/>
              </a:rPr>
              <a:t>(1,2,3,…), </a:t>
            </a:r>
            <a:r>
              <a:rPr lang="ko-KR" altLang="en-US" dirty="0">
                <a:latin typeface="+mn-ea"/>
              </a:rPr>
              <a:t>질병기수</a:t>
            </a:r>
            <a:r>
              <a:rPr lang="en-US" altLang="ko-KR" dirty="0">
                <a:latin typeface="+mn-ea"/>
              </a:rPr>
              <a:t>(1</a:t>
            </a:r>
            <a:r>
              <a:rPr lang="ko-KR" altLang="en-US" dirty="0">
                <a:latin typeface="+mn-ea"/>
              </a:rPr>
              <a:t>기</a:t>
            </a:r>
            <a:r>
              <a:rPr lang="en-US" altLang="ko-KR" dirty="0">
                <a:latin typeface="+mn-ea"/>
              </a:rPr>
              <a:t>,2</a:t>
            </a:r>
            <a:r>
              <a:rPr lang="ko-KR" altLang="en-US" dirty="0">
                <a:latin typeface="+mn-ea"/>
              </a:rPr>
              <a:t>기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초기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말기</a:t>
            </a:r>
            <a:r>
              <a:rPr lang="en-US" altLang="ko-KR" dirty="0">
                <a:latin typeface="+mn-ea"/>
              </a:rPr>
              <a:t>,…)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누적 </a:t>
            </a:r>
            <a:r>
              <a:rPr lang="ko-KR" altLang="en-US" sz="2000" dirty="0" err="1">
                <a:latin typeface="+mn-ea"/>
              </a:rPr>
              <a:t>로짓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모형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2A8436-5B7E-419A-BD1C-5C1654FD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64" y="4559901"/>
            <a:ext cx="5676900" cy="98107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73540" y="238081"/>
            <a:ext cx="3646035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다</a:t>
            </a:r>
            <a:r>
              <a:rPr lang="ko-KR" altLang="en-US" sz="3600" dirty="0">
                <a:solidFill>
                  <a:srgbClr val="273C18"/>
                </a:solidFill>
                <a:latin typeface="+mn-ea"/>
                <a:ea typeface="+mn-ea"/>
              </a:rPr>
              <a:t>항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 </a:t>
            </a:r>
            <a:r>
              <a:rPr lang="ko-KR" altLang="en-US" sz="3600" dirty="0" err="1" smtClean="0">
                <a:solidFill>
                  <a:srgbClr val="273C18"/>
                </a:solidFill>
                <a:latin typeface="+mn-ea"/>
                <a:ea typeface="+mn-ea"/>
              </a:rPr>
              <a:t>로지스틱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 분석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/>
          <p:cNvCxnSpPr>
            <a:stCxn id="8" idx="3"/>
          </p:cNvCxnSpPr>
          <p:nvPr/>
        </p:nvCxnSpPr>
        <p:spPr>
          <a:xfrm>
            <a:off x="4219575" y="628562"/>
            <a:ext cx="797242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68404" y="2014487"/>
            <a:ext cx="11534900" cy="4376788"/>
            <a:chOff x="368404" y="2071637"/>
            <a:chExt cx="11534900" cy="4376788"/>
          </a:xfrm>
        </p:grpSpPr>
        <p:sp>
          <p:nvSpPr>
            <p:cNvPr id="14" name="직사각형 13"/>
            <p:cNvSpPr/>
            <p:nvPr/>
          </p:nvSpPr>
          <p:spPr>
            <a:xfrm>
              <a:off x="368404" y="2295475"/>
              <a:ext cx="11534900" cy="4152950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8199" y="2071637"/>
              <a:ext cx="2438401" cy="447675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838200" y="1207097"/>
            <a:ext cx="928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반응 변수가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 이상의 범주로 나뉘는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8FCAA-4DD4-4018-8EF4-21505011D5D9}"/>
              </a:ext>
            </a:extLst>
          </p:cNvPr>
          <p:cNvSpPr txBox="1"/>
          <p:nvPr/>
        </p:nvSpPr>
        <p:spPr>
          <a:xfrm>
            <a:off x="1061694" y="2661825"/>
            <a:ext cx="1084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순서가 없는 </a:t>
            </a:r>
            <a:r>
              <a:rPr lang="en-US" altLang="ko-KR" sz="2000" dirty="0" smtClean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개 이상의 </a:t>
            </a:r>
            <a:r>
              <a:rPr lang="ko-KR" altLang="en-US" sz="2000" dirty="0" smtClean="0">
                <a:latin typeface="+mn-ea"/>
              </a:rPr>
              <a:t>범주</a:t>
            </a:r>
            <a:endParaRPr lang="en-US" altLang="ko-KR" sz="2000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EX) </a:t>
            </a:r>
            <a:r>
              <a:rPr lang="ko-KR" altLang="en-US" dirty="0" smtClean="0">
                <a:latin typeface="+mn-ea"/>
              </a:rPr>
              <a:t>영화 장르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엑션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드라마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호러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</a:t>
            </a:r>
            <a:r>
              <a:rPr lang="en-US" altLang="ko-KR" dirty="0" smtClean="0">
                <a:latin typeface="+mn-ea"/>
              </a:rPr>
              <a:t>), </a:t>
            </a:r>
            <a:r>
              <a:rPr lang="ko-KR" altLang="en-US" dirty="0" smtClean="0">
                <a:latin typeface="+mn-ea"/>
              </a:rPr>
              <a:t>음식 종류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한식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일식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양식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중식 등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일반화 </a:t>
            </a:r>
            <a:r>
              <a:rPr lang="ko-KR" altLang="en-US" sz="2000" dirty="0" err="1">
                <a:latin typeface="+mn-ea"/>
              </a:rPr>
              <a:t>로짓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모형</a:t>
            </a:r>
            <a:endParaRPr lang="en-US" altLang="ko-KR" sz="20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099" y="2038270"/>
            <a:ext cx="24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II. </a:t>
            </a:r>
            <a:r>
              <a:rPr lang="ko-KR" altLang="en-US" sz="2000" dirty="0" err="1" smtClean="0">
                <a:latin typeface="+mn-ea"/>
              </a:rPr>
              <a:t>명목형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Key Point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73540" y="238081"/>
            <a:ext cx="3646035" cy="78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다</a:t>
            </a:r>
            <a:r>
              <a:rPr lang="ko-KR" altLang="en-US" sz="3600" dirty="0">
                <a:solidFill>
                  <a:srgbClr val="273C18"/>
                </a:solidFill>
                <a:latin typeface="+mn-ea"/>
                <a:ea typeface="+mn-ea"/>
              </a:rPr>
              <a:t>항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 </a:t>
            </a:r>
            <a:r>
              <a:rPr lang="ko-KR" altLang="en-US" sz="3600" dirty="0" err="1" smtClean="0">
                <a:solidFill>
                  <a:srgbClr val="273C18"/>
                </a:solidFill>
                <a:latin typeface="+mn-ea"/>
                <a:ea typeface="+mn-ea"/>
              </a:rPr>
              <a:t>로지스틱</a:t>
            </a:r>
            <a:r>
              <a:rPr lang="ko-KR" altLang="en-US" sz="3600" dirty="0" smtClean="0">
                <a:solidFill>
                  <a:srgbClr val="273C18"/>
                </a:solidFill>
                <a:latin typeface="+mn-ea"/>
                <a:ea typeface="+mn-ea"/>
              </a:rPr>
              <a:t> 분석</a:t>
            </a:r>
            <a:endParaRPr lang="ko-KR" altLang="en-US" sz="3600" dirty="0">
              <a:solidFill>
                <a:srgbClr val="273C18"/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>
            <a:stCxn id="9" idx="3"/>
          </p:cNvCxnSpPr>
          <p:nvPr/>
        </p:nvCxnSpPr>
        <p:spPr>
          <a:xfrm>
            <a:off x="4219575" y="628562"/>
            <a:ext cx="797242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 rot="5400000">
            <a:off x="160314" y="449174"/>
            <a:ext cx="416180" cy="3587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226172" y="4477707"/>
            <a:ext cx="4996992" cy="1639223"/>
            <a:chOff x="1061694" y="4895850"/>
            <a:chExt cx="4996992" cy="163922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84D3431-4E95-43CF-887E-7CB8ADAC7A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3" t="35139" b="4111"/>
            <a:stretch/>
          </p:blipFill>
          <p:spPr>
            <a:xfrm>
              <a:off x="1061694" y="4895850"/>
              <a:ext cx="4996992" cy="1639223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061694" y="6229350"/>
              <a:ext cx="328956" cy="30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0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889</Words>
  <Application>Microsoft Office PowerPoint</Application>
  <PresentationFormat>와이드스크린</PresentationFormat>
  <Paragraphs>214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10X10 Bold</vt:lpstr>
      <vt:lpstr>Nanum Gothic</vt:lpstr>
      <vt:lpstr>맑은 고딕</vt:lpstr>
      <vt:lpstr>Arial</vt:lpstr>
      <vt:lpstr>Office 테마</vt:lpstr>
      <vt:lpstr>1_Office 테마</vt:lpstr>
      <vt:lpstr>로지스틱 회귀 분석</vt:lpstr>
      <vt:lpstr>  차례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7533</dc:creator>
  <cp:lastModifiedBy>Windows User</cp:lastModifiedBy>
  <cp:revision>151</cp:revision>
  <dcterms:created xsi:type="dcterms:W3CDTF">2019-11-05T07:49:19Z</dcterms:created>
  <dcterms:modified xsi:type="dcterms:W3CDTF">2019-11-11T13:13:47Z</dcterms:modified>
</cp:coreProperties>
</file>