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323" r:id="rId2"/>
    <p:sldId id="387" r:id="rId3"/>
    <p:sldId id="402" r:id="rId4"/>
    <p:sldId id="398" r:id="rId5"/>
    <p:sldId id="395" r:id="rId6"/>
    <p:sldId id="412" r:id="rId7"/>
    <p:sldId id="416" r:id="rId8"/>
    <p:sldId id="415" r:id="rId9"/>
    <p:sldId id="414" r:id="rId10"/>
    <p:sldId id="413" r:id="rId11"/>
    <p:sldId id="399" r:id="rId12"/>
    <p:sldId id="417" r:id="rId13"/>
    <p:sldId id="396" r:id="rId14"/>
    <p:sldId id="406" r:id="rId15"/>
    <p:sldId id="409" r:id="rId16"/>
    <p:sldId id="410" r:id="rId17"/>
    <p:sldId id="405" r:id="rId18"/>
  </p:sldIdLst>
  <p:sldSz cx="12192000" cy="6858000"/>
  <p:notesSz cx="6858000" cy="9144000"/>
  <p:embeddedFontLst>
    <p:embeddedFont>
      <p:font typeface="1훈점보맘보 B" panose="02020603020101020101" pitchFamily="18" charset="-127"/>
      <p:regular r:id="rId19"/>
    </p:embeddedFont>
    <p:embeddedFont>
      <p:font typeface="10X10" panose="020D0604000000000000" pitchFamily="50" charset="-127"/>
      <p:regular r:id="rId20"/>
    </p:embeddedFont>
    <p:embeddedFont>
      <p:font typeface="10X10 Bold" panose="020D0604000000000000" pitchFamily="50" charset="-127"/>
      <p:regular r:id="rId21"/>
    </p:embeddedFont>
    <p:embeddedFont>
      <p:font typeface="1훈새마을운동 R" panose="02020603020101020101" pitchFamily="18" charset="-127"/>
      <p:regular r:id="rId22"/>
    </p:embeddedFont>
    <p:embeddedFont>
      <p:font typeface="DX국민시대" panose="02020600000000000000" pitchFamily="18" charset="-127"/>
      <p:regular r:id="rId23"/>
    </p:embeddedFont>
    <p:embeddedFont>
      <p:font typeface="DX아기사랑B" panose="02010606000101010101" pitchFamily="2" charset="-127"/>
      <p:regular r:id="rId24"/>
    </p:embeddedFont>
    <p:embeddedFont>
      <p:font typeface="DX안방극장B" panose="02020600000000000000" pitchFamily="18" charset="-127"/>
      <p:regular r:id="rId25"/>
    </p:embeddedFont>
    <p:embeddedFont>
      <p:font typeface="DX인생극장B" panose="02020600000000000000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현 정" initials="경정" lastIdx="2" clrIdx="0">
    <p:extLst>
      <p:ext uri="{19B8F6BF-5375-455C-9EA6-DF929625EA0E}">
        <p15:presenceInfo xmlns:p15="http://schemas.microsoft.com/office/powerpoint/2012/main" userId="0682988a6f652e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1F4E79"/>
    <a:srgbClr val="C55A11"/>
    <a:srgbClr val="A17D60"/>
    <a:srgbClr val="AED1D3"/>
    <a:srgbClr val="6DACAF"/>
    <a:srgbClr val="A2B9C9"/>
    <a:srgbClr val="E54C4F"/>
    <a:srgbClr val="FBCA92"/>
    <a:srgbClr val="FAB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각 </a:t>
            </a:r>
            <a:r>
              <a:rPr lang="ko-KR" altLang="en-US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변수별</a:t>
            </a:r>
            <a:r>
              <a:rPr lang="ko-KR" altLang="en-US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 </a:t>
            </a:r>
            <a:r>
              <a:rPr lang="ko-KR" altLang="en-US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오즈비</a:t>
            </a:r>
            <a:endParaRPr lang="en-US" altLang="ko-KR" dirty="0">
              <a:latin typeface="DX아기사랑B" panose="02010606000101010101" pitchFamily="2" charset="-127"/>
              <a:ea typeface="DX아기사랑B" panose="02010606000101010101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오즈비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성별</c:v>
                </c:pt>
                <c:pt idx="1">
                  <c:v>나이</c:v>
                </c:pt>
                <c:pt idx="2">
                  <c:v>총 콜레스테롤</c:v>
                </c:pt>
                <c:pt idx="3">
                  <c:v>공복시간</c:v>
                </c:pt>
                <c:pt idx="4">
                  <c:v>고지혈증여부</c:v>
                </c:pt>
                <c:pt idx="5">
                  <c:v>고혈압여부</c:v>
                </c:pt>
                <c:pt idx="6">
                  <c:v>축농증여부</c:v>
                </c:pt>
                <c:pt idx="7">
                  <c:v>당뇨병여부</c:v>
                </c:pt>
                <c:pt idx="8">
                  <c:v>우울증여부</c:v>
                </c:pt>
                <c:pt idx="9">
                  <c:v>골다공증여부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1.269498</c:v>
                </c:pt>
                <c:pt idx="1">
                  <c:v>1.1267590000000001</c:v>
                </c:pt>
                <c:pt idx="2">
                  <c:v>0.99678029999999995</c:v>
                </c:pt>
                <c:pt idx="3">
                  <c:v>1.0305839999999999</c:v>
                </c:pt>
                <c:pt idx="4">
                  <c:v>0.97806910000000002</c:v>
                </c:pt>
                <c:pt idx="5">
                  <c:v>1.3071079999999999</c:v>
                </c:pt>
                <c:pt idx="6">
                  <c:v>1.534824</c:v>
                </c:pt>
                <c:pt idx="7">
                  <c:v>1.5364310000000001</c:v>
                </c:pt>
                <c:pt idx="8">
                  <c:v>1.881996</c:v>
                </c:pt>
                <c:pt idx="9">
                  <c:v>1.759503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1-447A-9D1A-D952D79FE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0731632"/>
        <c:axId val="510732944"/>
        <c:axId val="0"/>
      </c:bar3DChart>
      <c:catAx>
        <c:axId val="510731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DX아기사랑B" panose="02010606000101010101" pitchFamily="2" charset="-127"/>
                <a:cs typeface="+mn-cs"/>
              </a:defRPr>
            </a:pPr>
            <a:endParaRPr lang="ko-KR"/>
          </a:p>
        </c:txPr>
        <c:crossAx val="510732944"/>
        <c:crosses val="autoZero"/>
        <c:auto val="1"/>
        <c:lblAlgn val="ctr"/>
        <c:lblOffset val="100"/>
        <c:noMultiLvlLbl val="0"/>
      </c:catAx>
      <c:valAx>
        <c:axId val="51073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073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DX아기사랑B" panose="02010606000101010101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01:17:42.280" idx="1">
    <p:pos x="10" y="10"/>
    <p:text>성별의 경우 남자일떄 백내장에 걸리확률이 여자보다 낮다.    나이는 어릴수록 낮아서 데이터중에서 최솟값을 집어넣었고 콜레스테롤수치가 높을수록 확률이 낮아져서 최대값을 넣었습니다. 또한 의사진단여부는 모두 없음으로 진행하였습니다.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01:19:46.859" idx="2">
    <p:pos x="10" y="10"/>
    <p:text>성별의 경우 여자일떄 백내장에 걸리확률이 높다.    나이는 어릴수록 낮아서 데이터중에서 최대값을 집어넣었고 콜레스테롤수치가 높을수록 확률이 낮아져서 최소값을 넣었습니다. 또한 의사진단여부는 모두 있음으로 진행하였습니다.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noon0920/140129313927" TargetMode="External"/><Relationship Id="rId2" Type="http://schemas.openxmlformats.org/officeDocument/2006/relationships/hyperlink" Target="https://knhanes.cdc.go.kr/knhanes/main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files.naver.net/20120723_71/eyetoto_1343019992919B3kGz_JPEG/fds4s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96862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1" y="1694023"/>
            <a:ext cx="117983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7200" b="1" kern="0" dirty="0">
                <a:solidFill>
                  <a:schemeClr val="accent1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백내장</a:t>
            </a:r>
            <a:endParaRPr lang="en-US" altLang="ko-KR" sz="7200" b="1" kern="0" dirty="0">
              <a:solidFill>
                <a:schemeClr val="accent1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accent1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어떤 요인 때문일까</a:t>
            </a:r>
            <a:r>
              <a:rPr lang="en-US" altLang="ko-KR" sz="4800" kern="0" dirty="0">
                <a:solidFill>
                  <a:schemeClr val="accent1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?</a:t>
            </a:r>
            <a:endParaRPr lang="en-US" altLang="ko-KR" sz="4000" kern="0" dirty="0">
              <a:solidFill>
                <a:schemeClr val="accent1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D9F60-415D-4DBA-AAB7-E235157C58BF}"/>
              </a:ext>
            </a:extLst>
          </p:cNvPr>
          <p:cNvSpPr txBox="1"/>
          <p:nvPr/>
        </p:nvSpPr>
        <p:spPr>
          <a:xfrm>
            <a:off x="7473821" y="4693549"/>
            <a:ext cx="4521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임상의학통계방법론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 algn="r"/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2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조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 algn="r"/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HE뉴스속보" panose="02020503020101020101" pitchFamily="18" charset="-127"/>
              </a:rPr>
              <a:t>20153330 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HE뉴스속보" panose="02020503020101020101" pitchFamily="18" charset="-127"/>
              </a:rPr>
              <a:t>이찬영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HE뉴스속보" panose="02020503020101020101" pitchFamily="18" charset="-127"/>
            </a:endParaRPr>
          </a:p>
          <a:p>
            <a:pPr algn="r"/>
            <a:endParaRPr lang="en-US" altLang="ko-KR" sz="3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HE뉴스속보" panose="02020503020101020101" pitchFamily="18" charset="-127"/>
            </a:endParaRPr>
          </a:p>
          <a:p>
            <a:pPr algn="r"/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HE뉴스속보" panose="02020503020101020101" pitchFamily="18" charset="-127"/>
              </a:rPr>
              <a:t>20162228 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HE뉴스속보" panose="02020503020101020101" pitchFamily="18" charset="-127"/>
              </a:rPr>
              <a:t>정다겸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HE뉴스속보" panose="02020503020101020101" pitchFamily="18" charset="-127"/>
            </a:endParaRPr>
          </a:p>
          <a:p>
            <a:pPr algn="r"/>
            <a:endParaRPr lang="en-US" altLang="ko-KR" sz="3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HE뉴스속보" panose="02020503020101020101" pitchFamily="18" charset="-127"/>
            </a:endParaRPr>
          </a:p>
          <a:p>
            <a:pPr algn="r"/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HE뉴스속보" panose="02020503020101020101" pitchFamily="18" charset="-127"/>
              </a:rPr>
              <a:t>20173228 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HE뉴스속보" panose="02020503020101020101" pitchFamily="18" charset="-127"/>
              </a:rPr>
              <a:t>남혜령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HE뉴스속보" panose="02020503020101020101" pitchFamily="18" charset="-127"/>
            </a:endParaRPr>
          </a:p>
          <a:p>
            <a:pPr algn="r"/>
            <a:endParaRPr lang="en-US" altLang="ko-KR" sz="3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HE뉴스속보" panose="02020503020101020101" pitchFamily="18" charset="-127"/>
            </a:endParaRPr>
          </a:p>
          <a:p>
            <a:pPr algn="r"/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HE뉴스속보" panose="02020503020101020101" pitchFamily="18" charset="-127"/>
              </a:rPr>
              <a:t>20173250 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HE뉴스속보" panose="02020503020101020101" pitchFamily="18" charset="-127"/>
              </a:rPr>
              <a:t>정경현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HE뉴스속보" panose="02020503020101020101" pitchFamily="18" charset="-127"/>
            </a:endParaRPr>
          </a:p>
        </p:txBody>
      </p:sp>
      <p:sp>
        <p:nvSpPr>
          <p:cNvPr id="6" name="자유형 23">
            <a:extLst>
              <a:ext uri="{FF2B5EF4-FFF2-40B4-BE49-F238E27FC236}">
                <a16:creationId xmlns:a16="http://schemas.microsoft.com/office/drawing/2014/main" id="{69450424-51E0-4B35-A284-973592AA641A}"/>
              </a:ext>
            </a:extLst>
          </p:cNvPr>
          <p:cNvSpPr/>
          <p:nvPr/>
        </p:nvSpPr>
        <p:spPr>
          <a:xfrm>
            <a:off x="2470167" y="1148788"/>
            <a:ext cx="7452045" cy="3680073"/>
          </a:xfrm>
          <a:custGeom>
            <a:avLst/>
            <a:gdLst>
              <a:gd name="connsiteX0" fmla="*/ 1239214 w 11416847"/>
              <a:gd name="connsiteY0" fmla="*/ 275576 h 5256652"/>
              <a:gd name="connsiteX1" fmla="*/ 84182 w 11416847"/>
              <a:gd name="connsiteY1" fmla="*/ 1382481 h 5256652"/>
              <a:gd name="connsiteX2" fmla="*/ 2875509 w 11416847"/>
              <a:gd name="connsiteY2" fmla="*/ 59008 h 5256652"/>
              <a:gd name="connsiteX3" fmla="*/ 60119 w 11416847"/>
              <a:gd name="connsiteY3" fmla="*/ 2778144 h 5256652"/>
              <a:gd name="connsiteX4" fmla="*/ 4752435 w 11416847"/>
              <a:gd name="connsiteY4" fmla="*/ 10881 h 5256652"/>
              <a:gd name="connsiteX5" fmla="*/ 11993 w 11416847"/>
              <a:gd name="connsiteY5" fmla="*/ 4053492 h 5256652"/>
              <a:gd name="connsiteX6" fmla="*/ 6484982 w 11416847"/>
              <a:gd name="connsiteY6" fmla="*/ 83071 h 5256652"/>
              <a:gd name="connsiteX7" fmla="*/ 204498 w 11416847"/>
              <a:gd name="connsiteY7" fmla="*/ 5256650 h 5256652"/>
              <a:gd name="connsiteX8" fmla="*/ 8289719 w 11416847"/>
              <a:gd name="connsiteY8" fmla="*/ 107134 h 5256652"/>
              <a:gd name="connsiteX9" fmla="*/ 2418309 w 11416847"/>
              <a:gd name="connsiteY9" fmla="*/ 5088208 h 5256652"/>
              <a:gd name="connsiteX10" fmla="*/ 9853824 w 11416847"/>
              <a:gd name="connsiteY10" fmla="*/ 83071 h 5256652"/>
              <a:gd name="connsiteX11" fmla="*/ 4415551 w 11416847"/>
              <a:gd name="connsiteY11" fmla="*/ 5232587 h 5256652"/>
              <a:gd name="connsiteX12" fmla="*/ 11201361 w 11416847"/>
              <a:gd name="connsiteY12" fmla="*/ 347765 h 5256652"/>
              <a:gd name="connsiteX13" fmla="*/ 6244351 w 11416847"/>
              <a:gd name="connsiteY13" fmla="*/ 5112271 h 5256652"/>
              <a:gd name="connsiteX14" fmla="*/ 11177298 w 11416847"/>
              <a:gd name="connsiteY14" fmla="*/ 1935934 h 5256652"/>
              <a:gd name="connsiteX15" fmla="*/ 8530351 w 11416847"/>
              <a:gd name="connsiteY15" fmla="*/ 5088208 h 5256652"/>
              <a:gd name="connsiteX16" fmla="*/ 11393867 w 11416847"/>
              <a:gd name="connsiteY16" fmla="*/ 3211281 h 5256652"/>
              <a:gd name="connsiteX17" fmla="*/ 9950077 w 11416847"/>
              <a:gd name="connsiteY17" fmla="*/ 5160397 h 5256652"/>
              <a:gd name="connsiteX18" fmla="*/ 11321677 w 11416847"/>
              <a:gd name="connsiteY18" fmla="*/ 4631008 h 52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16847" h="5256652">
                <a:moveTo>
                  <a:pt x="1239214" y="275576"/>
                </a:moveTo>
                <a:cubicBezTo>
                  <a:pt x="525340" y="847076"/>
                  <a:pt x="-188534" y="1418576"/>
                  <a:pt x="84182" y="1382481"/>
                </a:cubicBezTo>
                <a:cubicBezTo>
                  <a:pt x="356898" y="1346386"/>
                  <a:pt x="2879519" y="-173602"/>
                  <a:pt x="2875509" y="59008"/>
                </a:cubicBezTo>
                <a:cubicBezTo>
                  <a:pt x="2871499" y="291618"/>
                  <a:pt x="-252702" y="2786165"/>
                  <a:pt x="60119" y="2778144"/>
                </a:cubicBezTo>
                <a:cubicBezTo>
                  <a:pt x="372940" y="2770123"/>
                  <a:pt x="4760456" y="-201677"/>
                  <a:pt x="4752435" y="10881"/>
                </a:cubicBezTo>
                <a:cubicBezTo>
                  <a:pt x="4744414" y="223439"/>
                  <a:pt x="-276765" y="4041460"/>
                  <a:pt x="11993" y="4053492"/>
                </a:cubicBezTo>
                <a:cubicBezTo>
                  <a:pt x="300751" y="4065524"/>
                  <a:pt x="6452898" y="-117455"/>
                  <a:pt x="6484982" y="83071"/>
                </a:cubicBezTo>
                <a:cubicBezTo>
                  <a:pt x="6517066" y="283597"/>
                  <a:pt x="-96291" y="5252640"/>
                  <a:pt x="204498" y="5256650"/>
                </a:cubicBezTo>
                <a:cubicBezTo>
                  <a:pt x="505287" y="5260660"/>
                  <a:pt x="7920751" y="135208"/>
                  <a:pt x="8289719" y="107134"/>
                </a:cubicBezTo>
                <a:cubicBezTo>
                  <a:pt x="8658687" y="79060"/>
                  <a:pt x="2157625" y="5092218"/>
                  <a:pt x="2418309" y="5088208"/>
                </a:cubicBezTo>
                <a:cubicBezTo>
                  <a:pt x="2678993" y="5084198"/>
                  <a:pt x="9520950" y="59008"/>
                  <a:pt x="9853824" y="83071"/>
                </a:cubicBezTo>
                <a:cubicBezTo>
                  <a:pt x="10186698" y="107134"/>
                  <a:pt x="4190962" y="5188471"/>
                  <a:pt x="4415551" y="5232587"/>
                </a:cubicBezTo>
                <a:cubicBezTo>
                  <a:pt x="4640141" y="5276703"/>
                  <a:pt x="10896561" y="367818"/>
                  <a:pt x="11201361" y="347765"/>
                </a:cubicBezTo>
                <a:cubicBezTo>
                  <a:pt x="11506161" y="327712"/>
                  <a:pt x="6248361" y="4847576"/>
                  <a:pt x="6244351" y="5112271"/>
                </a:cubicBezTo>
                <a:cubicBezTo>
                  <a:pt x="6240341" y="5376966"/>
                  <a:pt x="10796298" y="1939945"/>
                  <a:pt x="11177298" y="1935934"/>
                </a:cubicBezTo>
                <a:cubicBezTo>
                  <a:pt x="11558298" y="1931924"/>
                  <a:pt x="8494256" y="4875650"/>
                  <a:pt x="8530351" y="5088208"/>
                </a:cubicBezTo>
                <a:cubicBezTo>
                  <a:pt x="8566446" y="5300766"/>
                  <a:pt x="11157246" y="3199250"/>
                  <a:pt x="11393867" y="3211281"/>
                </a:cubicBezTo>
                <a:cubicBezTo>
                  <a:pt x="11630488" y="3223312"/>
                  <a:pt x="9962109" y="4923776"/>
                  <a:pt x="9950077" y="5160397"/>
                </a:cubicBezTo>
                <a:cubicBezTo>
                  <a:pt x="9938045" y="5397018"/>
                  <a:pt x="10629861" y="5014013"/>
                  <a:pt x="11321677" y="4631008"/>
                </a:cubicBezTo>
              </a:path>
            </a:pathLst>
          </a:custGeom>
          <a:noFill/>
          <a:ln w="454025" cap="rnd">
            <a:solidFill>
              <a:schemeClr val="accent5">
                <a:lumMod val="75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F0132274-E472-4F73-850A-1C0FF2DBE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23" y="1225801"/>
            <a:ext cx="1319642" cy="13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9" y="1423834"/>
            <a:ext cx="5147882" cy="4984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28" y="1426921"/>
            <a:ext cx="5144694" cy="4981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86E8DC-74D4-44CF-B713-324B3F0E6C3D}"/>
              </a:ext>
            </a:extLst>
          </p:cNvPr>
          <p:cNvSpPr/>
          <p:nvPr/>
        </p:nvSpPr>
        <p:spPr>
          <a:xfrm>
            <a:off x="-438452" y="-439879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02 . 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분석과정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BAC06F2-4629-4275-9BDC-630FE23E4D39}"/>
              </a:ext>
            </a:extLst>
          </p:cNvPr>
          <p:cNvSpPr/>
          <p:nvPr/>
        </p:nvSpPr>
        <p:spPr>
          <a:xfrm>
            <a:off x="5422773" y="3263153"/>
            <a:ext cx="1506945" cy="11295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5</a:t>
            </a:r>
            <a:r>
              <a:rPr lang="ko-KR" altLang="en-US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19536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02 . 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1CB33C-CD4A-4603-B7BB-D357575F8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29" b="19777"/>
          <a:stretch/>
        </p:blipFill>
        <p:spPr>
          <a:xfrm>
            <a:off x="6786466" y="1301523"/>
            <a:ext cx="4933950" cy="40961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84674C-C2C8-4CAB-81E3-C84ED42A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16" y="1301523"/>
            <a:ext cx="4930232" cy="5364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E3C870-4D95-4CC5-A2F3-64054AD18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30" b="81988"/>
          <a:stretch/>
        </p:blipFill>
        <p:spPr>
          <a:xfrm>
            <a:off x="1852516" y="1837936"/>
            <a:ext cx="4932091" cy="12409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764801-42F2-4240-81B8-EBB5BA87B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87"/>
          <a:stretch/>
        </p:blipFill>
        <p:spPr>
          <a:xfrm>
            <a:off x="1852516" y="3078906"/>
            <a:ext cx="4933950" cy="13276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56B5-5D1F-4175-8C24-F8F899B99E7A}"/>
              </a:ext>
            </a:extLst>
          </p:cNvPr>
          <p:cNvSpPr/>
          <p:nvPr/>
        </p:nvSpPr>
        <p:spPr>
          <a:xfrm>
            <a:off x="6782748" y="1959428"/>
            <a:ext cx="4330012" cy="22393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CE8127-6B58-4818-9DC8-E85087C46315}"/>
              </a:ext>
            </a:extLst>
          </p:cNvPr>
          <p:cNvSpPr/>
          <p:nvPr/>
        </p:nvSpPr>
        <p:spPr>
          <a:xfrm>
            <a:off x="6782748" y="2832131"/>
            <a:ext cx="4330012" cy="22393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C9C07F-2DE8-4084-A161-F0D917B483EF}"/>
              </a:ext>
            </a:extLst>
          </p:cNvPr>
          <p:cNvSpPr/>
          <p:nvPr/>
        </p:nvSpPr>
        <p:spPr>
          <a:xfrm>
            <a:off x="6790184" y="4002929"/>
            <a:ext cx="4330012" cy="22393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6F07B8-B643-4760-89E8-A4D32A9AA1E0}"/>
              </a:ext>
            </a:extLst>
          </p:cNvPr>
          <p:cNvSpPr/>
          <p:nvPr/>
        </p:nvSpPr>
        <p:spPr>
          <a:xfrm>
            <a:off x="6790184" y="4566216"/>
            <a:ext cx="4330012" cy="50030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61EB26E8-9673-491D-9CEC-1D9FEB31E308}"/>
              </a:ext>
            </a:extLst>
          </p:cNvPr>
          <p:cNvSpPr/>
          <p:nvPr/>
        </p:nvSpPr>
        <p:spPr>
          <a:xfrm flipH="1">
            <a:off x="6391468" y="2094673"/>
            <a:ext cx="391279" cy="289249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7133E5-A0BE-4221-9D39-91FFD6E9FFBF}"/>
              </a:ext>
            </a:extLst>
          </p:cNvPr>
          <p:cNvCxnSpPr/>
          <p:nvPr/>
        </p:nvCxnSpPr>
        <p:spPr>
          <a:xfrm>
            <a:off x="6408327" y="2952750"/>
            <a:ext cx="3744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82962CD-755A-4276-8688-39E7920287BE}"/>
              </a:ext>
            </a:extLst>
          </p:cNvPr>
          <p:cNvCxnSpPr/>
          <p:nvPr/>
        </p:nvCxnSpPr>
        <p:spPr>
          <a:xfrm>
            <a:off x="6408327" y="4110990"/>
            <a:ext cx="3744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269D4E42-6099-4F7F-9FCF-864143C1F6DA}"/>
              </a:ext>
            </a:extLst>
          </p:cNvPr>
          <p:cNvSpPr/>
          <p:nvPr/>
        </p:nvSpPr>
        <p:spPr>
          <a:xfrm>
            <a:off x="701040" y="5066522"/>
            <a:ext cx="5019040" cy="1107440"/>
          </a:xfrm>
          <a:prstGeom prst="bracketPair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</a:rPr>
              <a:t>6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</a:rPr>
              <a:t>개의 변수가 유의미한 결과가 나옴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DX인생극장B" panose="02020600000000000000" pitchFamily="18" charset="-127"/>
              <a:ea typeface="DX인생극장B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accent2">
                  <a:lumMod val="75000"/>
                </a:schemeClr>
              </a:solidFill>
              <a:latin typeface="DX인생극장B" panose="02020600000000000000" pitchFamily="18" charset="-127"/>
              <a:ea typeface="DX인생극장B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</a:rPr>
              <a:t>애매한 변수들 또한 많음</a:t>
            </a:r>
          </a:p>
        </p:txBody>
      </p:sp>
    </p:spTree>
    <p:extLst>
      <p:ext uri="{BB962C8B-B14F-4D97-AF65-F5344CB8AC3E}">
        <p14:creationId xmlns:p14="http://schemas.microsoft.com/office/powerpoint/2010/main" val="61235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03 .  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5C6C0C-4C66-4053-8A0B-CA837D49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96" y="1011677"/>
            <a:ext cx="5397183" cy="551421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6CD93FB-2224-4D23-8B4E-7B728915E3F0}"/>
              </a:ext>
            </a:extLst>
          </p:cNvPr>
          <p:cNvGrpSpPr/>
          <p:nvPr/>
        </p:nvGrpSpPr>
        <p:grpSpPr>
          <a:xfrm>
            <a:off x="7416897" y="1225819"/>
            <a:ext cx="2926080" cy="2708434"/>
            <a:chOff x="7076440" y="1341955"/>
            <a:chExt cx="2926080" cy="27084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380E76-B2CE-4BB6-9998-FE7C41E1A463}"/>
                </a:ext>
              </a:extLst>
            </p:cNvPr>
            <p:cNvSpPr txBox="1"/>
            <p:nvPr/>
          </p:nvSpPr>
          <p:spPr>
            <a:xfrm>
              <a:off x="7076440" y="1341955"/>
              <a:ext cx="292608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인생극장B" panose="02020600000000000000" pitchFamily="18" charset="-127"/>
                  <a:ea typeface="DX인생극장B" panose="02020600000000000000" pitchFamily="18" charset="-127"/>
                  <a:cs typeface="+mn-cs"/>
                </a:rPr>
                <a:t>단계별방법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인생극장B" panose="02020600000000000000" pitchFamily="18" charset="-127"/>
                  <a:ea typeface="DX인생극장B" panose="02020600000000000000" pitchFamily="18" charset="-127"/>
                  <a:cs typeface="+mn-cs"/>
                </a:rPr>
                <a:t>(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인생극장B" panose="02020600000000000000" pitchFamily="18" charset="-127"/>
                  <a:ea typeface="DX인생극장B" panose="02020600000000000000" pitchFamily="18" charset="-127"/>
                  <a:cs typeface="+mn-cs"/>
                </a:rPr>
                <a:t>후진제거법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인생극장B" panose="02020600000000000000" pitchFamily="18" charset="-127"/>
                  <a:ea typeface="DX인생극장B" panose="02020600000000000000" pitchFamily="18" charset="-127"/>
                  <a:cs typeface="+mn-cs"/>
                </a:rPr>
                <a:t>)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인생극장B" panose="02020600000000000000" pitchFamily="18" charset="-127"/>
                  <a:ea typeface="DX인생극장B" panose="02020600000000000000" pitchFamily="18" charset="-127"/>
                  <a:cs typeface="+mn-cs"/>
                </a:rPr>
                <a:t>AIC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인생극장B" panose="02020600000000000000" pitchFamily="18" charset="-127"/>
                  <a:ea typeface="DX인생극장B" panose="02020600000000000000" pitchFamily="18" charset="-127"/>
                  <a:cs typeface="+mn-cs"/>
                </a:rPr>
                <a:t> 최소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인생극장B" panose="02020600000000000000" pitchFamily="18" charset="-127"/>
                  <a:ea typeface="DX인생극장B" panose="02020600000000000000" pitchFamily="18" charset="-127"/>
                  <a:cs typeface="+mn-cs"/>
                </a:rPr>
                <a:t>회귀식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인생극장B" panose="02020600000000000000" pitchFamily="18" charset="-127"/>
                  <a:ea typeface="DX인생극장B" panose="02020600000000000000" pitchFamily="18" charset="-127"/>
                  <a:cs typeface="+mn-cs"/>
                </a:rPr>
                <a:t> 추출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ADD558B0-C92D-4BAF-9228-F6091A89B6DB}"/>
                </a:ext>
              </a:extLst>
            </p:cNvPr>
            <p:cNvSpPr/>
            <p:nvPr/>
          </p:nvSpPr>
          <p:spPr>
            <a:xfrm rot="5400000">
              <a:off x="8427720" y="2087880"/>
              <a:ext cx="223520" cy="680720"/>
            </a:xfrm>
            <a:prstGeom prst="chevron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AB483C06-BA0B-459B-AEEF-DD74C0D86CDE}"/>
                </a:ext>
              </a:extLst>
            </p:cNvPr>
            <p:cNvSpPr/>
            <p:nvPr/>
          </p:nvSpPr>
          <p:spPr>
            <a:xfrm rot="5400000">
              <a:off x="8427720" y="2976880"/>
              <a:ext cx="223520" cy="680720"/>
            </a:xfrm>
            <a:prstGeom prst="chevron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9B7BE556-2F02-4050-A940-3BFFCAA5FD79}"/>
              </a:ext>
            </a:extLst>
          </p:cNvPr>
          <p:cNvSpPr/>
          <p:nvPr/>
        </p:nvSpPr>
        <p:spPr>
          <a:xfrm>
            <a:off x="6276323" y="4260034"/>
            <a:ext cx="5745348" cy="1963451"/>
          </a:xfrm>
          <a:prstGeom prst="bracketPair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유의한 변수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DX인생극장B" panose="02020600000000000000" pitchFamily="18" charset="-127"/>
              <a:ea typeface="DX인생극장B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S</a:t>
            </a:r>
            <a:r>
              <a:rPr kumimoji="0" lang="ko-KR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ex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성별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 </a:t>
            </a:r>
            <a:r>
              <a:rPr kumimoji="0" lang="ko-KR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age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나이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</a:t>
            </a:r>
            <a:r>
              <a:rPr kumimoji="0" lang="ko-KR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HE_chol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총콜레스테롤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HE_fst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공복시간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 HE_HLfh1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고지혈증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DI1_dg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고혈압진단여부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DJ6_dg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축농증진단여부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</a:t>
            </a:r>
            <a:r>
              <a:rPr kumimoji="0" lang="ko-KR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HE_DMdg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당뇨병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DF2_dg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우울증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DM4_dg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골다공증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X인생극장B" panose="02020600000000000000" pitchFamily="18" charset="-127"/>
                <a:ea typeface="DX인생극장B" panose="02020600000000000000" pitchFamily="18" charset="-127"/>
                <a:cs typeface="+mn-cs"/>
              </a:rPr>
              <a:t>)</a:t>
            </a: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인생극장B" panose="02020600000000000000" pitchFamily="18" charset="-127"/>
              <a:ea typeface="DX인생극장B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1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03 .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04242A-55F8-4529-AE02-0364AC6F84EA}"/>
              </a:ext>
            </a:extLst>
          </p:cNvPr>
          <p:cNvGrpSpPr/>
          <p:nvPr/>
        </p:nvGrpSpPr>
        <p:grpSpPr>
          <a:xfrm>
            <a:off x="7146735" y="1790090"/>
            <a:ext cx="5149983" cy="3277820"/>
            <a:chOff x="6904139" y="1790090"/>
            <a:chExt cx="5149983" cy="32778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71B2EE9-BBC8-4A8A-AF20-8CD0442AFE99}"/>
                </a:ext>
              </a:extLst>
            </p:cNvPr>
            <p:cNvSpPr txBox="1"/>
            <p:nvPr/>
          </p:nvSpPr>
          <p:spPr>
            <a:xfrm>
              <a:off x="7398146" y="1790090"/>
              <a:ext cx="4655976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8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ROC</a:t>
              </a:r>
              <a:r>
                <a:rPr lang="ko-KR" altLang="en-US" sz="28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곡선</a:t>
              </a:r>
              <a:endParaRPr lang="en-US" altLang="ko-KR" sz="2800" dirty="0"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endParaRPr lang="en-US" altLang="ko-KR" dirty="0"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Age(</a:t>
              </a:r>
              <a:r>
                <a:rPr lang="ko-KR" altLang="en-US" sz="20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나이</a:t>
              </a:r>
              <a:r>
                <a:rPr lang="en-US" altLang="ko-KR" sz="20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)– 0.8878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DI1_dg(</a:t>
              </a:r>
              <a:r>
                <a:rPr lang="ko-KR" altLang="en-US" sz="20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고혈압의사진단여부</a:t>
              </a:r>
              <a:r>
                <a:rPr lang="en-US" altLang="ko-KR" sz="20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) – 0.6855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DM4_dg(</a:t>
              </a:r>
              <a:r>
                <a:rPr lang="ko-KR" altLang="en-US" sz="20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골다공증의사진단여부</a:t>
              </a:r>
              <a:r>
                <a:rPr lang="en-US" altLang="ko-KR" sz="2000" dirty="0"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) – 0.6167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8991B3E-D858-48D8-AC92-5B4F55CE6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139" y="3429000"/>
              <a:ext cx="383069" cy="383069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2F7C377-6BB5-43C2-B2C9-57A7F5696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2"/>
          <a:stretch/>
        </p:blipFill>
        <p:spPr>
          <a:xfrm>
            <a:off x="280175" y="1255529"/>
            <a:ext cx="6655323" cy="53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5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03 .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분석결과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1D129E2-42F5-47EE-8D33-960CFC7AC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669145"/>
              </p:ext>
            </p:extLst>
          </p:nvPr>
        </p:nvGraphicFramePr>
        <p:xfrm>
          <a:off x="2032000" y="113021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587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03 .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8D855-B3D8-4F7D-AA75-F8106A6B7016}"/>
              </a:ext>
            </a:extLst>
          </p:cNvPr>
          <p:cNvSpPr txBox="1"/>
          <p:nvPr/>
        </p:nvSpPr>
        <p:spPr>
          <a:xfrm>
            <a:off x="1647445" y="1203771"/>
            <a:ext cx="3077513" cy="550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예측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최소확률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-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조건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성별 남자,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나이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19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총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콜레스테롤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수치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482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공복시간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0,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고지혈증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의사진단여부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0,</a:t>
            </a: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고혈압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의사진단여부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X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축농증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의사진단여부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X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당뇨병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의사진단여부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X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우울증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의사진단여부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X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골다공증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여부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X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12AF8-3C78-4CF7-B1B4-52013673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58" y="2855167"/>
            <a:ext cx="6962775" cy="20838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BBCCCE-F8DB-4621-945C-D4A442D6D2B3}"/>
              </a:ext>
            </a:extLst>
          </p:cNvPr>
          <p:cNvSpPr/>
          <p:nvPr/>
        </p:nvSpPr>
        <p:spPr>
          <a:xfrm>
            <a:off x="4724958" y="4572615"/>
            <a:ext cx="1418253" cy="344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1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03 .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8D855-B3D8-4F7D-AA75-F8106A6B7016}"/>
              </a:ext>
            </a:extLst>
          </p:cNvPr>
          <p:cNvSpPr txBox="1"/>
          <p:nvPr/>
        </p:nvSpPr>
        <p:spPr>
          <a:xfrm>
            <a:off x="1647445" y="1311699"/>
            <a:ext cx="3077513" cy="550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예측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최대확률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-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조건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성별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여자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나이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80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총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콜레스테롤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수치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74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공복시간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27,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고지혈증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의사진단여부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고혈압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의사진단여부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O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축농증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의사진단여부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O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당뇨병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의사진단여부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O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우울증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의사진단여부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O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,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골다공증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의사진단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여부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O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3EA6E-000F-4396-B8F5-C875C9D5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58" y="3007246"/>
            <a:ext cx="7000875" cy="21142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BBCCCE-F8DB-4621-945C-D4A442D6D2B3}"/>
              </a:ext>
            </a:extLst>
          </p:cNvPr>
          <p:cNvSpPr/>
          <p:nvPr/>
        </p:nvSpPr>
        <p:spPr>
          <a:xfrm>
            <a:off x="4724958" y="4772946"/>
            <a:ext cx="1190650" cy="344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04 .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출처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637085-964B-429C-96E2-16C29465051B}"/>
              </a:ext>
            </a:extLst>
          </p:cNvPr>
          <p:cNvSpPr/>
          <p:nvPr/>
        </p:nvSpPr>
        <p:spPr>
          <a:xfrm>
            <a:off x="1647445" y="3429000"/>
            <a:ext cx="91374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https://knhanes.cdc.go.kr/knhanes/main.do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https://blog.naver.com/noon0920/140129313927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4"/>
              </a:rPr>
              <a:t>http://blogfiles.naver.net/20120723_71/eyetoto_1343019992919B3kGz_JPEG/fds4s.jpg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-513474"/>
            <a:ext cx="6805246" cy="128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ko-KR" altLang="en-US" sz="3200" kern="0" dirty="0">
                <a:solidFill>
                  <a:srgbClr val="A17D6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목차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2599" y="3825097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START</a:t>
            </a:r>
            <a:endParaRPr lang="ko-KR" altLang="en-US" sz="11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509004" y="3962883"/>
            <a:ext cx="90187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527743" y="3825093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FINISH</a:t>
            </a:r>
            <a:endParaRPr lang="ko-KR" altLang="en-US" sz="11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22153" y="2355702"/>
            <a:ext cx="1179037" cy="1281469"/>
            <a:chOff x="1941534" y="1991667"/>
            <a:chExt cx="864296" cy="939384"/>
          </a:xfrm>
        </p:grpSpPr>
        <p:sp>
          <p:nvSpPr>
            <p:cNvPr id="15" name="타원 14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1000" dirty="0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257900"/>
              </a:avLst>
            </a:prstGeom>
            <a:noFill/>
            <a:ln w="4445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2357669" y="390887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014097" y="2355702"/>
            <a:ext cx="1179037" cy="1281469"/>
            <a:chOff x="1941534" y="1991667"/>
            <a:chExt cx="864296" cy="939384"/>
          </a:xfrm>
        </p:grpSpPr>
        <p:sp>
          <p:nvSpPr>
            <p:cNvPr id="21" name="타원 20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3</a:t>
              </a:r>
              <a:endParaRPr lang="ko-KR" altLang="en-US" sz="1000" dirty="0"/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6549613" y="390887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672724" y="4283879"/>
            <a:ext cx="1179037" cy="1286188"/>
            <a:chOff x="1941534" y="1913120"/>
            <a:chExt cx="864296" cy="942843"/>
          </a:xfrm>
        </p:grpSpPr>
        <p:sp>
          <p:nvSpPr>
            <p:cNvPr id="27" name="타원 26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2</a:t>
              </a:r>
              <a:endParaRPr lang="ko-KR" altLang="en-US" sz="1000" dirty="0"/>
            </a:p>
          </p:txBody>
        </p:sp>
        <p:sp>
          <p:nvSpPr>
            <p:cNvPr id="28" name="이등변 삼각형 27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호 29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5346514"/>
              </a:avLst>
            </a:prstGeom>
            <a:noFill/>
            <a:ln w="44450" cap="rnd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/>
          <p:cNvSpPr/>
          <p:nvPr/>
        </p:nvSpPr>
        <p:spPr>
          <a:xfrm>
            <a:off x="4208240" y="391128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8185528" y="4389346"/>
            <a:ext cx="1179037" cy="117903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1000" dirty="0"/>
          </a:p>
        </p:txBody>
      </p:sp>
      <p:sp>
        <p:nvSpPr>
          <p:cNvPr id="34" name="이등변 삼각형 33"/>
          <p:cNvSpPr/>
          <p:nvPr/>
        </p:nvSpPr>
        <p:spPr>
          <a:xfrm rot="10800000" flipV="1">
            <a:off x="8614140" y="4282195"/>
            <a:ext cx="321815" cy="321815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95217" y="4499036"/>
            <a:ext cx="959654" cy="959655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/>
          <p:cNvSpPr/>
          <p:nvPr/>
        </p:nvSpPr>
        <p:spPr>
          <a:xfrm>
            <a:off x="8295217" y="4499036"/>
            <a:ext cx="959654" cy="959655"/>
          </a:xfrm>
          <a:prstGeom prst="arc">
            <a:avLst>
              <a:gd name="adj1" fmla="val 16200000"/>
              <a:gd name="adj2" fmla="val 16186117"/>
            </a:avLst>
          </a:prstGeom>
          <a:noFill/>
          <a:ln w="44450" cap="rnd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721047" y="391128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3290081" y="2608071"/>
            <a:ext cx="243512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연구배경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648382" y="4651177"/>
            <a:ext cx="243512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86050" y="4651177"/>
            <a:ext cx="243512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분석과정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7481" y="2619218"/>
            <a:ext cx="243512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분석결과</a:t>
            </a:r>
            <a:endParaRPr lang="ko-KR" altLang="en-US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7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01 . 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연구배경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DB3148D-40B3-4176-8563-1A75A12E39E4}"/>
              </a:ext>
            </a:extLst>
          </p:cNvPr>
          <p:cNvSpPr>
            <a:spLocks/>
          </p:cNvSpPr>
          <p:nvPr/>
        </p:nvSpPr>
        <p:spPr bwMode="auto">
          <a:xfrm>
            <a:off x="2507719" y="2108952"/>
            <a:ext cx="2237015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3F16B89-2681-4FA3-8A9E-3E446282C095}"/>
              </a:ext>
            </a:extLst>
          </p:cNvPr>
          <p:cNvSpPr>
            <a:spLocks/>
          </p:cNvSpPr>
          <p:nvPr/>
        </p:nvSpPr>
        <p:spPr bwMode="auto">
          <a:xfrm>
            <a:off x="2507717" y="5680473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26A6FE34-2E30-4C96-9996-24CF320BCC25}"/>
              </a:ext>
            </a:extLst>
          </p:cNvPr>
          <p:cNvSpPr>
            <a:spLocks/>
          </p:cNvSpPr>
          <p:nvPr/>
        </p:nvSpPr>
        <p:spPr bwMode="auto">
          <a:xfrm>
            <a:off x="5152798" y="2108952"/>
            <a:ext cx="2237015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256DEB1-22F4-4642-8FFF-2A5F352683FB}"/>
              </a:ext>
            </a:extLst>
          </p:cNvPr>
          <p:cNvSpPr>
            <a:spLocks/>
          </p:cNvSpPr>
          <p:nvPr/>
        </p:nvSpPr>
        <p:spPr bwMode="auto">
          <a:xfrm>
            <a:off x="5152796" y="5680473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363989-141C-42EF-BADB-73101B9F7EAA}"/>
              </a:ext>
            </a:extLst>
          </p:cNvPr>
          <p:cNvSpPr/>
          <p:nvPr/>
        </p:nvSpPr>
        <p:spPr>
          <a:xfrm>
            <a:off x="5152789" y="3985511"/>
            <a:ext cx="2237015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노인성 백내장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:</a:t>
            </a:r>
            <a:endParaRPr lang="en-US" altLang="ko-KR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60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대 노인의 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50%,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70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대 노인의 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70%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에서 발견되는 대표적인 노인성 안질환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6E0822D-6D84-4284-9D9E-CB60DDC842EC}"/>
              </a:ext>
            </a:extLst>
          </p:cNvPr>
          <p:cNvSpPr>
            <a:spLocks/>
          </p:cNvSpPr>
          <p:nvPr/>
        </p:nvSpPr>
        <p:spPr bwMode="auto">
          <a:xfrm>
            <a:off x="7797877" y="2108952"/>
            <a:ext cx="2237015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38677BD8-5EBE-4FA1-B955-E9AC9DC2FBA3}"/>
              </a:ext>
            </a:extLst>
          </p:cNvPr>
          <p:cNvSpPr>
            <a:spLocks/>
          </p:cNvSpPr>
          <p:nvPr/>
        </p:nvSpPr>
        <p:spPr bwMode="auto">
          <a:xfrm>
            <a:off x="7797875" y="5680473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C2BB6F-7772-46C8-AD59-93083B963138}"/>
              </a:ext>
            </a:extLst>
          </p:cNvPr>
          <p:cNvSpPr/>
          <p:nvPr/>
        </p:nvSpPr>
        <p:spPr>
          <a:xfrm>
            <a:off x="8317905" y="4220961"/>
            <a:ext cx="1525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선천성백내장</a:t>
            </a:r>
            <a:endParaRPr lang="en-US" altLang="ko-KR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후천성백내장</a:t>
            </a:r>
            <a:endParaRPr lang="en-US" altLang="ko-KR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65A1E-0B8A-45EC-89CD-93BCC9049088}"/>
              </a:ext>
            </a:extLst>
          </p:cNvPr>
          <p:cNvSpPr/>
          <p:nvPr/>
        </p:nvSpPr>
        <p:spPr>
          <a:xfrm>
            <a:off x="5152795" y="2108952"/>
            <a:ext cx="2237015" cy="14834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IMG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5751AE-F0EA-44C7-BD41-ACFFF9F5B9F6}"/>
              </a:ext>
            </a:extLst>
          </p:cNvPr>
          <p:cNvSpPr/>
          <p:nvPr/>
        </p:nvSpPr>
        <p:spPr>
          <a:xfrm>
            <a:off x="7797874" y="2108952"/>
            <a:ext cx="2237015" cy="1483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유전요인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?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DBB8E4-46E2-46FF-8017-BC5B5F2C1ACC}"/>
              </a:ext>
            </a:extLst>
          </p:cNvPr>
          <p:cNvSpPr/>
          <p:nvPr/>
        </p:nvSpPr>
        <p:spPr>
          <a:xfrm>
            <a:off x="2507716" y="2108952"/>
            <a:ext cx="2237015" cy="14834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IMG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555BBA-673B-4814-A6D7-D63408C7DC33}"/>
              </a:ext>
            </a:extLst>
          </p:cNvPr>
          <p:cNvSpPr/>
          <p:nvPr/>
        </p:nvSpPr>
        <p:spPr>
          <a:xfrm>
            <a:off x="2507713" y="3985512"/>
            <a:ext cx="2237015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백내장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수정체의 단백질 성분이 </a:t>
            </a:r>
            <a:endParaRPr lang="en-US" altLang="ko-KR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변성되어 수정체가 뿌옇게 </a:t>
            </a:r>
            <a:endParaRPr lang="en-US" altLang="ko-KR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혼탁해지는 증상</a:t>
            </a:r>
            <a:endParaRPr lang="en-US" altLang="ko-KR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7E31F6-70A8-44BF-98CA-CF949715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13" y="2106342"/>
            <a:ext cx="2237015" cy="14834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11CF3B-3EDB-4E5E-B625-708FC34D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789" y="2103815"/>
            <a:ext cx="2237015" cy="14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02 . 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분석과정</a:t>
            </a:r>
          </a:p>
        </p:txBody>
      </p:sp>
      <p:pic>
        <p:nvPicPr>
          <p:cNvPr id="19" name="그래픽 18" descr="대상">
            <a:extLst>
              <a:ext uri="{FF2B5EF4-FFF2-40B4-BE49-F238E27FC236}">
                <a16:creationId xmlns:a16="http://schemas.microsoft.com/office/drawing/2014/main" id="{AED50580-A125-45E7-BC6C-20FCCB4B6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265" y="951195"/>
            <a:ext cx="891400" cy="891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29A314-04BD-4C44-BB21-27B2CF2EF406}"/>
              </a:ext>
            </a:extLst>
          </p:cNvPr>
          <p:cNvSpPr txBox="1"/>
          <p:nvPr/>
        </p:nvSpPr>
        <p:spPr>
          <a:xfrm>
            <a:off x="7836859" y="1135285"/>
            <a:ext cx="305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X인생극장B" panose="02020600000000000000" pitchFamily="18" charset="-127"/>
                <a:ea typeface="DX인생극장B" panose="02020600000000000000" pitchFamily="18" charset="-127"/>
              </a:rPr>
              <a:t>변수선택</a:t>
            </a:r>
            <a:r>
              <a:rPr lang="en-US" altLang="ko-KR" dirty="0">
                <a:latin typeface="DX인생극장B" panose="02020600000000000000" pitchFamily="18" charset="-127"/>
                <a:ea typeface="DX인생극장B" panose="02020600000000000000" pitchFamily="18" charset="-127"/>
              </a:rPr>
              <a:t>(22</a:t>
            </a:r>
            <a:r>
              <a:rPr lang="ko-KR" altLang="en-US" dirty="0">
                <a:latin typeface="DX인생극장B" panose="02020600000000000000" pitchFamily="18" charset="-127"/>
                <a:ea typeface="DX인생극장B" panose="02020600000000000000" pitchFamily="18" charset="-127"/>
              </a:rPr>
              <a:t>개</a:t>
            </a:r>
            <a:r>
              <a:rPr lang="en-US" altLang="ko-KR" dirty="0">
                <a:latin typeface="DX인생극장B" panose="02020600000000000000" pitchFamily="18" charset="-127"/>
                <a:ea typeface="DX인생극장B" panose="02020600000000000000" pitchFamily="18" charset="-127"/>
              </a:rPr>
              <a:t>)</a:t>
            </a:r>
            <a:r>
              <a:rPr lang="ko-KR" altLang="en-US" sz="1200" dirty="0"/>
              <a:t>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8A21AD-B1D9-4ED5-865D-589C4A88C222}"/>
              </a:ext>
            </a:extLst>
          </p:cNvPr>
          <p:cNvSpPr txBox="1"/>
          <p:nvPr/>
        </p:nvSpPr>
        <p:spPr>
          <a:xfrm>
            <a:off x="2800660" y="1135285"/>
            <a:ext cx="123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X인생극장B" panose="02020600000000000000" pitchFamily="18" charset="-127"/>
                <a:ea typeface="DX인생극장B" panose="02020600000000000000" pitchFamily="18" charset="-127"/>
              </a:rPr>
              <a:t>데이터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4F4ACD-3C46-4853-AD3A-35FE26704B2C}"/>
              </a:ext>
            </a:extLst>
          </p:cNvPr>
          <p:cNvGrpSpPr/>
          <p:nvPr/>
        </p:nvGrpSpPr>
        <p:grpSpPr>
          <a:xfrm>
            <a:off x="1821355" y="2769895"/>
            <a:ext cx="3572964" cy="2565388"/>
            <a:chOff x="1821355" y="2769895"/>
            <a:chExt cx="3572964" cy="256538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0BD011E-F94A-4E75-9EC0-940F8DA9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1355" y="2769895"/>
              <a:ext cx="3572964" cy="256538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6A83581-0073-4F84-B935-94E5EE9E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1355" y="4691076"/>
              <a:ext cx="1389184" cy="64420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E0260D4-67D0-4F96-A0AA-A4616FC9CADB}"/>
              </a:ext>
            </a:extLst>
          </p:cNvPr>
          <p:cNvSpPr txBox="1"/>
          <p:nvPr/>
        </p:nvSpPr>
        <p:spPr>
          <a:xfrm>
            <a:off x="7171380" y="1842595"/>
            <a:ext cx="443992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SEX – 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성별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AGE – 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나이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HE_fst</a:t>
            </a: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 – 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공복시간 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HE_chol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 </a:t>
            </a: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–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 총 콜레스테롤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HE_HLfh1 – </a:t>
            </a:r>
            <a:r>
              <a:rPr lang="ko-KR" altLang="en-US" sz="2000" b="1" dirty="0" err="1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고지혈증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DI1_dg – 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고혈압 의사진단여부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DJ6_dg – </a:t>
            </a:r>
            <a:r>
              <a:rPr lang="ko-KR" altLang="en-US" sz="2000" b="1" dirty="0" err="1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부비동염</a:t>
            </a: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(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축농증</a:t>
            </a: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)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의사진단여부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HE_DMdg</a:t>
            </a: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 – 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당뇨병 의사진단여부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DF2_dg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 </a:t>
            </a: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–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 우울증 의사진단여부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DM4_dg – </a:t>
            </a:r>
            <a:r>
              <a:rPr lang="ko-KR" altLang="en-US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골다공증 의사진단여부</a:t>
            </a:r>
            <a:endParaRPr lang="en-US" altLang="ko-KR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dirty="0">
                <a:latin typeface="1훈새마을운동 R" panose="02020603020101020101" pitchFamily="18" charset="-127"/>
                <a:ea typeface="1훈새마을운동 R" panose="02020603020101020101" pitchFamily="18" charset="-127"/>
                <a:cs typeface="THE뉴스속보" panose="02020503020101020101" pitchFamily="18" charset="-127"/>
              </a:rPr>
              <a:t>.</a:t>
            </a:r>
            <a:endParaRPr lang="ko-KR" altLang="en-US" sz="2000" b="1" dirty="0">
              <a:latin typeface="1훈새마을운동 R" panose="02020603020101020101" pitchFamily="18" charset="-127"/>
              <a:ea typeface="1훈새마을운동 R" panose="02020603020101020101" pitchFamily="18" charset="-127"/>
              <a:cs typeface="THE뉴스속보" panose="02020503020101020101" pitchFamily="18" charset="-127"/>
            </a:endParaRPr>
          </a:p>
        </p:txBody>
      </p:sp>
      <p:pic>
        <p:nvPicPr>
          <p:cNvPr id="29" name="그래픽 28" descr="표">
            <a:extLst>
              <a:ext uri="{FF2B5EF4-FFF2-40B4-BE49-F238E27FC236}">
                <a16:creationId xmlns:a16="http://schemas.microsoft.com/office/drawing/2014/main" id="{B6418F29-74BD-4E82-A702-EAF16B721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821355" y="934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59CC4-C2BA-417D-84BF-7B57170FEB35}"/>
              </a:ext>
            </a:extLst>
          </p:cNvPr>
          <p:cNvSpPr/>
          <p:nvPr/>
        </p:nvSpPr>
        <p:spPr>
          <a:xfrm>
            <a:off x="-312946" y="-42825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02 . 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63AA2F-3452-47BA-8556-73C8B609BFF4}"/>
              </a:ext>
            </a:extLst>
          </p:cNvPr>
          <p:cNvGrpSpPr/>
          <p:nvPr/>
        </p:nvGrpSpPr>
        <p:grpSpPr>
          <a:xfrm>
            <a:off x="711665" y="1547044"/>
            <a:ext cx="11132291" cy="4878028"/>
            <a:chOff x="195073" y="1592210"/>
            <a:chExt cx="11132291" cy="487802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32972F0-5196-42BF-B131-76DA81AA1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909" b="25445"/>
            <a:stretch/>
          </p:blipFill>
          <p:spPr>
            <a:xfrm>
              <a:off x="195073" y="1801099"/>
              <a:ext cx="3770438" cy="438985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30D319-9F3B-4EA1-B64F-76FE3DE84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34"/>
            <a:stretch/>
          </p:blipFill>
          <p:spPr>
            <a:xfrm>
              <a:off x="3965511" y="4043138"/>
              <a:ext cx="3990406" cy="24271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FCC375-88C9-416A-A11B-0CEA23DDF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419" r="8106" b="683"/>
            <a:stretch/>
          </p:blipFill>
          <p:spPr>
            <a:xfrm>
              <a:off x="3965511" y="2498124"/>
              <a:ext cx="3990406" cy="154501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CBFA48-084E-4C36-B6FC-89A73311A162}"/>
                </a:ext>
              </a:extLst>
            </p:cNvPr>
            <p:cNvSpPr/>
            <p:nvPr/>
          </p:nvSpPr>
          <p:spPr>
            <a:xfrm>
              <a:off x="3965511" y="2498124"/>
              <a:ext cx="3990406" cy="19778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56BCB7F-3934-48AB-A068-42028782B4B0}"/>
                </a:ext>
              </a:extLst>
            </p:cNvPr>
            <p:cNvSpPr/>
            <p:nvPr/>
          </p:nvSpPr>
          <p:spPr>
            <a:xfrm>
              <a:off x="3965511" y="3506436"/>
              <a:ext cx="3990406" cy="19778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중괄호 20">
              <a:extLst>
                <a:ext uri="{FF2B5EF4-FFF2-40B4-BE49-F238E27FC236}">
                  <a16:creationId xmlns:a16="http://schemas.microsoft.com/office/drawing/2014/main" id="{54B76854-084D-4B84-AE15-F0F300B9060B}"/>
                </a:ext>
              </a:extLst>
            </p:cNvPr>
            <p:cNvSpPr/>
            <p:nvPr/>
          </p:nvSpPr>
          <p:spPr>
            <a:xfrm>
              <a:off x="8092737" y="2593910"/>
              <a:ext cx="416781" cy="1035698"/>
            </a:xfrm>
            <a:prstGeom prst="rightBrace">
              <a:avLst>
                <a:gd name="adj1" fmla="val 40650"/>
                <a:gd name="adj2" fmla="val 5001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45554E-D7DF-4D3B-99CB-899CE8B6F773}"/>
                </a:ext>
              </a:extLst>
            </p:cNvPr>
            <p:cNvSpPr txBox="1"/>
            <p:nvPr/>
          </p:nvSpPr>
          <p:spPr>
            <a:xfrm>
              <a:off x="8854753" y="2911704"/>
              <a:ext cx="2230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5">
                      <a:lumMod val="50000"/>
                    </a:schemeClr>
                  </a:solidFill>
                  <a:latin typeface="DX인생극장B" panose="02020600000000000000" pitchFamily="18" charset="-127"/>
                  <a:ea typeface="DX인생극장B" panose="02020600000000000000" pitchFamily="18" charset="-127"/>
                </a:rPr>
                <a:t>P-value </a:t>
              </a:r>
              <a:r>
                <a:rPr lang="en-US" altLang="ko-KR" sz="2800" b="1" dirty="0">
                  <a:solidFill>
                    <a:schemeClr val="accent5">
                      <a:lumMod val="50000"/>
                    </a:schemeClr>
                  </a:solidFill>
                  <a:latin typeface="DX인생극장B" panose="02020600000000000000" pitchFamily="18" charset="-127"/>
                  <a:ea typeface="DX인생극장B" panose="02020600000000000000" pitchFamily="18" charset="-127"/>
                </a:rPr>
                <a:t>&gt;</a:t>
              </a:r>
              <a:r>
                <a:rPr lang="en-US" altLang="ko-KR" sz="2000" dirty="0">
                  <a:solidFill>
                    <a:schemeClr val="accent5">
                      <a:lumMod val="50000"/>
                    </a:schemeClr>
                  </a:solidFill>
                  <a:latin typeface="DX인생극장B" panose="02020600000000000000" pitchFamily="18" charset="-127"/>
                  <a:ea typeface="DX인생극장B" panose="02020600000000000000" pitchFamily="18" charset="-127"/>
                </a:rPr>
                <a:t> 0.05 </a:t>
              </a:r>
              <a:endParaRPr lang="ko-KR" altLang="en-US" sz="2000" dirty="0">
                <a:solidFill>
                  <a:schemeClr val="accent5">
                    <a:lumMod val="50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410EB4-8B7B-48AB-8D74-1E3F54678F6D}"/>
                </a:ext>
              </a:extLst>
            </p:cNvPr>
            <p:cNvSpPr txBox="1"/>
            <p:nvPr/>
          </p:nvSpPr>
          <p:spPr>
            <a:xfrm>
              <a:off x="8612158" y="3916862"/>
              <a:ext cx="2715206" cy="133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accent2">
                      <a:lumMod val="75000"/>
                    </a:schemeClr>
                  </a:solidFill>
                  <a:latin typeface="DX인생극장B" panose="02020600000000000000" pitchFamily="18" charset="-127"/>
                  <a:ea typeface="DX인생극장B" panose="02020600000000000000" pitchFamily="18" charset="-127"/>
                </a:rPr>
                <a:t>그 외 모든 변수   </a:t>
              </a:r>
              <a:r>
                <a:rPr lang="en-US" altLang="ko-KR" sz="2800" b="1" dirty="0">
                  <a:solidFill>
                    <a:schemeClr val="accent2">
                      <a:lumMod val="75000"/>
                    </a:schemeClr>
                  </a:solidFill>
                  <a:latin typeface="DX인생극장B" panose="02020600000000000000" pitchFamily="18" charset="-127"/>
                  <a:ea typeface="DX인생극장B" panose="02020600000000000000" pitchFamily="18" charset="-127"/>
                </a:rPr>
                <a:t>p-value &lt; 0.05</a:t>
              </a:r>
              <a:endParaRPr lang="ko-KR" altLang="en-US" sz="2800" b="1" dirty="0">
                <a:solidFill>
                  <a:schemeClr val="accent2">
                    <a:lumMod val="7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F3AF28A-8690-4A25-9C00-73D53C250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073" y="1592210"/>
              <a:ext cx="3770438" cy="208889"/>
            </a:xfrm>
            <a:prstGeom prst="rect">
              <a:avLst/>
            </a:prstGeom>
          </p:spPr>
        </p:pic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2EDA8AF6-22C9-4630-85E6-C3EC6E0B6F1C}"/>
              </a:ext>
            </a:extLst>
          </p:cNvPr>
          <p:cNvCxnSpPr/>
          <p:nvPr/>
        </p:nvCxnSpPr>
        <p:spPr>
          <a:xfrm rot="5400000" flipH="1" flipV="1">
            <a:off x="5645517" y="2164206"/>
            <a:ext cx="353570" cy="223934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36F758D-2852-4A4E-A0C4-FDA0ECEBB0A2}"/>
              </a:ext>
            </a:extLst>
          </p:cNvPr>
          <p:cNvCxnSpPr>
            <a:stCxn id="20" idx="3"/>
          </p:cNvCxnSpPr>
          <p:nvPr/>
        </p:nvCxnSpPr>
        <p:spPr>
          <a:xfrm flipV="1">
            <a:off x="8472509" y="2164702"/>
            <a:ext cx="898836" cy="1395460"/>
          </a:xfrm>
          <a:prstGeom prst="bentConnector2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04C31B-7A68-42DB-AACE-39C2BDDB057B}"/>
              </a:ext>
            </a:extLst>
          </p:cNvPr>
          <p:cNvSpPr txBox="1"/>
          <p:nvPr/>
        </p:nvSpPr>
        <p:spPr>
          <a:xfrm>
            <a:off x="5248469" y="173991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축농증 진단여부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031381-FAB6-49C2-BAD4-55C8F43BC5BA}"/>
              </a:ext>
            </a:extLst>
          </p:cNvPr>
          <p:cNvSpPr txBox="1"/>
          <p:nvPr/>
        </p:nvSpPr>
        <p:spPr>
          <a:xfrm>
            <a:off x="8626601" y="1834942"/>
            <a:ext cx="1489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중이염 진단여부</a:t>
            </a:r>
          </a:p>
        </p:txBody>
      </p:sp>
    </p:spTree>
    <p:extLst>
      <p:ext uri="{BB962C8B-B14F-4D97-AF65-F5344CB8AC3E}">
        <p14:creationId xmlns:p14="http://schemas.microsoft.com/office/powerpoint/2010/main" val="330720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4" y="1051230"/>
            <a:ext cx="5613045" cy="5435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89" y="1051229"/>
            <a:ext cx="5613045" cy="54352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02FAF7-2461-45B1-8F3B-35A8229FD030}"/>
              </a:ext>
            </a:extLst>
          </p:cNvPr>
          <p:cNvSpPr/>
          <p:nvPr/>
        </p:nvSpPr>
        <p:spPr>
          <a:xfrm>
            <a:off x="-375699" y="-448844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02 . 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34064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6" y="1426921"/>
            <a:ext cx="5144694" cy="4981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23" y="1426921"/>
            <a:ext cx="5144694" cy="4981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820C81-4035-42AE-BD8C-91BA516E9A94}"/>
              </a:ext>
            </a:extLst>
          </p:cNvPr>
          <p:cNvSpPr/>
          <p:nvPr/>
        </p:nvSpPr>
        <p:spPr>
          <a:xfrm>
            <a:off x="-438452" y="-439879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02 . 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분석과정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0AF381E-2599-4B4D-A7AE-E14FEC2FEC38}"/>
              </a:ext>
            </a:extLst>
          </p:cNvPr>
          <p:cNvSpPr/>
          <p:nvPr/>
        </p:nvSpPr>
        <p:spPr>
          <a:xfrm>
            <a:off x="5422773" y="3263153"/>
            <a:ext cx="1506945" cy="11295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30456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6" y="1426921"/>
            <a:ext cx="5144694" cy="4981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74" y="1426921"/>
            <a:ext cx="5144694" cy="49817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0C6DAE-9DA5-4551-9642-E357C647B9D0}"/>
              </a:ext>
            </a:extLst>
          </p:cNvPr>
          <p:cNvSpPr/>
          <p:nvPr/>
        </p:nvSpPr>
        <p:spPr>
          <a:xfrm>
            <a:off x="-438452" y="-439879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02 . 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분석과정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DBB3F24-DD4A-4B35-AA36-658E53F788BD}"/>
              </a:ext>
            </a:extLst>
          </p:cNvPr>
          <p:cNvSpPr/>
          <p:nvPr/>
        </p:nvSpPr>
        <p:spPr>
          <a:xfrm>
            <a:off x="5422773" y="3263153"/>
            <a:ext cx="1506945" cy="11295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12070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9" y="1426921"/>
            <a:ext cx="5144694" cy="49817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21" y="1426921"/>
            <a:ext cx="5144694" cy="4981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17B91A-47BC-4B6C-8371-AA17112E27A5}"/>
              </a:ext>
            </a:extLst>
          </p:cNvPr>
          <p:cNvSpPr/>
          <p:nvPr/>
        </p:nvSpPr>
        <p:spPr>
          <a:xfrm>
            <a:off x="-438452" y="-439879"/>
            <a:ext cx="3920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02 .   </a:t>
            </a:r>
            <a:r>
              <a:rPr lang="ko-KR" altLang="en-US" sz="3200" b="1" kern="0" dirty="0">
                <a:solidFill>
                  <a:schemeClr val="bg1">
                    <a:lumMod val="95000"/>
                  </a:schemeClr>
                </a:solidFill>
                <a:latin typeface="DX인생극장B" panose="02020600000000000000" pitchFamily="18" charset="-127"/>
                <a:ea typeface="DX인생극장B" panose="02020600000000000000" pitchFamily="18" charset="-127"/>
                <a:cs typeface="THE뉴스속보" panose="02020503020101020101" pitchFamily="18" charset="-127"/>
              </a:rPr>
              <a:t>분석과정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D368A8F-B39B-4A4B-8B79-9627597B8146}"/>
              </a:ext>
            </a:extLst>
          </p:cNvPr>
          <p:cNvSpPr/>
          <p:nvPr/>
        </p:nvSpPr>
        <p:spPr>
          <a:xfrm>
            <a:off x="5422773" y="3263153"/>
            <a:ext cx="1506945" cy="11295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4</a:t>
            </a:r>
            <a:r>
              <a:rPr lang="ko-KR" altLang="en-US" dirty="0">
                <a:solidFill>
                  <a:srgbClr val="FF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349927461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430</Words>
  <Application>Microsoft Office PowerPoint</Application>
  <PresentationFormat>와이드스크린</PresentationFormat>
  <Paragraphs>120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10X10 Bold</vt:lpstr>
      <vt:lpstr>1훈새마을운동 R</vt:lpstr>
      <vt:lpstr>DX인생극장B</vt:lpstr>
      <vt:lpstr>DX안방극장B</vt:lpstr>
      <vt:lpstr>1훈점보맘보 B</vt:lpstr>
      <vt:lpstr>DX아기사랑B</vt:lpstr>
      <vt:lpstr>DX국민시대</vt:lpstr>
      <vt:lpstr>맑은 고딕</vt:lpstr>
      <vt:lpstr>Arial</vt:lpstr>
      <vt:lpstr>10X10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경현 정</cp:lastModifiedBy>
  <cp:revision>323</cp:revision>
  <dcterms:created xsi:type="dcterms:W3CDTF">2019-02-08T07:37:09Z</dcterms:created>
  <dcterms:modified xsi:type="dcterms:W3CDTF">2019-06-11T16:04:53Z</dcterms:modified>
</cp:coreProperties>
</file>