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258" r:id="rId2"/>
    <p:sldId id="260" r:id="rId3"/>
    <p:sldId id="295" r:id="rId4"/>
    <p:sldId id="299" r:id="rId5"/>
    <p:sldId id="311" r:id="rId6"/>
    <p:sldId id="309" r:id="rId7"/>
    <p:sldId id="282" r:id="rId8"/>
    <p:sldId id="284" r:id="rId9"/>
    <p:sldId id="279" r:id="rId10"/>
    <p:sldId id="274" r:id="rId11"/>
    <p:sldId id="275" r:id="rId12"/>
    <p:sldId id="277" r:id="rId13"/>
    <p:sldId id="314" r:id="rId14"/>
    <p:sldId id="312" r:id="rId15"/>
    <p:sldId id="313" r:id="rId16"/>
    <p:sldId id="294" r:id="rId17"/>
    <p:sldId id="287" r:id="rId18"/>
    <p:sldId id="285" r:id="rId19"/>
    <p:sldId id="289" r:id="rId20"/>
    <p:sldId id="298" r:id="rId21"/>
    <p:sldId id="296" r:id="rId22"/>
    <p:sldId id="302" r:id="rId23"/>
    <p:sldId id="270" r:id="rId24"/>
  </p:sldIdLst>
  <p:sldSz cx="12192000" cy="6858000"/>
  <p:notesSz cx="6858000" cy="9144000"/>
  <p:embeddedFontLst>
    <p:embeddedFont>
      <p:font typeface="10X10" panose="020D0604000000000000" pitchFamily="50" charset="-127"/>
      <p:regular r:id="rId26"/>
    </p:embeddedFont>
    <p:embeddedFont>
      <p:font typeface="10X10 Bold" panose="020D0604000000000000" pitchFamily="50" charset="-127"/>
      <p:regular r:id="rId27"/>
    </p:embeddedFont>
    <p:embeddedFont>
      <p:font typeface="1훈솜사탕 R" panose="02020603020101020101" pitchFamily="18" charset="-127"/>
      <p:regular r:id="rId28"/>
    </p:embeddedFont>
    <p:embeddedFont>
      <p:font typeface="DX바람처럼" panose="02020600000000000000" pitchFamily="18" charset="-127"/>
      <p:regular r:id="rId29"/>
    </p:embeddedFont>
    <p:embeddedFont>
      <p:font typeface="DX선진시대" panose="02020600000000000000" pitchFamily="18" charset="-127"/>
      <p:regular r:id="rId30"/>
    </p:embeddedFont>
    <p:embeddedFont>
      <p:font typeface="DX스피드 M" panose="02020600000000000000" pitchFamily="18" charset="-127"/>
      <p:regular r:id="rId31"/>
    </p:embeddedFont>
    <p:embeddedFont>
      <p:font typeface="DX안방극장B" panose="02020600000000000000" pitchFamily="18" charset="-127"/>
      <p:regular r:id="rId32"/>
    </p:embeddedFont>
    <p:embeddedFont>
      <p:font typeface="DX우리강산B" panose="02020600000000000000" pitchFamily="18" charset="-127"/>
      <p:regular r:id="rId33"/>
    </p:embeddedFont>
    <p:embeddedFont>
      <p:font typeface="THE개이득" panose="02020503020101020101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타이포_쌍문동 스텐실" panose="0202050302010102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66D"/>
    <a:srgbClr val="00BFC4"/>
    <a:srgbClr val="FECE00"/>
    <a:srgbClr val="FFFF33"/>
    <a:srgbClr val="7CAE00"/>
    <a:srgbClr val="CEE7FE"/>
    <a:srgbClr val="CC3300"/>
    <a:srgbClr val="7DC197"/>
    <a:srgbClr val="FFC1F3"/>
    <a:srgbClr val="FEE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612B9-D8C4-46A1-B14D-195531A68540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A007-8FCF-4473-9CF5-6F13FE101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5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57221-936F-4075-8250-4EA2FF9CD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3A035-8950-4259-9F17-7B498C858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330B9-3CEE-4A7B-9468-1B168AEA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F8BC0-0F96-4625-90E6-21AF32D9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6A2CE-DEFB-4BA1-8C74-F9C5805B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8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9F28B-1D37-4B20-8017-8E7A51D0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30070-DC65-4F8F-B2F6-7FE344FD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F79CA-6890-4C64-AC45-27753F2B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D2B50-154A-4F7C-A5F2-9AAC7047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B712C-0BD9-4062-BE7C-E0F2E95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1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0DB5DB-68B0-42D5-9649-67733C993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F5DFA-2D4F-43E3-95C6-268BCF66F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378F9-DC82-429D-A4D4-2582CDCC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D15CA-5FC3-441A-B0E9-5F2CF6DD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AEC67-F8D0-479E-A9F4-AF0CD4A4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C1935-94E6-41D7-A4E6-06E35EE4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3969E-A2CF-4152-AB9B-C26B07B2A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E0DF9-2F27-492A-A583-4A004D9C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85906-4CEB-49AF-B533-F20A054C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2C214-2836-4539-943E-DF108D59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3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0B112-5AB2-42AB-84CD-1BBBEFB6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42F04-2A91-4F83-88BA-AAD9CB247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3FFBD-455A-4864-8C8C-7C6F20F5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467EB-A2EE-4054-97E6-64A746B2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01697-21D3-4AAB-8FB8-395AB940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2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B40B5-8550-4D26-A43C-E405C26C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A6E3A-8E64-4FFA-B128-BCF9220AA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3C8409-7C0D-4492-810D-82E4EA37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E7E5C-0AF5-4237-87CA-2D135EC3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E8F9D-EB58-4CF9-BC92-A8A95913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8A619-EDCA-49A2-8F35-AE667F8E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2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DBC14-062A-485F-8CBC-D61E1949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1E2CA-F7A0-4D11-BC67-D7F3C2EB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923981-B1AE-4F81-9229-6AAB8F936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6A8D26-E605-4B84-9C0F-21B6FFA6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C9D52D-B66E-46AD-B747-5E08535D6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B9AD67-BB35-4A2E-BF1E-A613CC84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6D87C5-DA6F-4D03-B01D-5544A920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859E1D-684F-4D44-8A11-93846F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6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8803F-F6B4-4B70-9DFB-79802304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FE10D-BB35-43B3-8902-F03FAAB8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746D2-C46B-4DCA-BA1D-80ADC0B1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8130D-E058-41C8-A073-79D15E67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8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21DB6E-82D7-4FC4-854B-CE0618E1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6E9A1-4D66-46C4-BEFF-42428A1E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CC983-A53E-4A32-A84C-D5295721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5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354BF-BEE3-4790-9798-739E4B70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2FDF2-8319-4BB8-B025-83BC70B0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D300A-A864-42F8-AABC-964F0D44A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90372-E4A6-40D4-BA16-10EDF468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E27F5-F0FE-4FDB-B2A1-B700B34E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6B4CC-77A3-44B2-80E7-32D0AD81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323A-E6F7-43E1-BBCB-495320F8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215776-6CC7-4A08-8813-B3BC404E2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657DD-3D25-49E1-8748-AAB0D9995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5D340-861E-4482-A4E0-83A1872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F948-A4EE-4BF0-95F0-521E10E774F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E3FEC-CD70-4665-BB7D-60A0D84E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3B042-5D53-4E99-8EEA-7823A928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2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19700-92A8-4B50-83DD-797E4091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E464F-B3B7-40C7-823C-F9CD2524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86645-0AB0-4871-81DB-5B946CF1B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F948-A4EE-4BF0-95F0-521E10E774F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E322B-7BEC-4652-A27F-B6164DCBE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DCD7D-1F8B-42B0-8C08-704B50B1E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F2629-C176-4C5B-9E08-66840901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7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2.wdp"/><Relationship Id="rId7" Type="http://schemas.openxmlformats.org/officeDocument/2006/relationships/image" Target="../media/image2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7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kaggle.com/karangadiya/fifa19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C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C88757A-FF22-4C8E-8277-6209EE4BAD45}"/>
              </a:ext>
            </a:extLst>
          </p:cNvPr>
          <p:cNvSpPr/>
          <p:nvPr/>
        </p:nvSpPr>
        <p:spPr>
          <a:xfrm>
            <a:off x="0" y="5323562"/>
            <a:ext cx="12192000" cy="1534438"/>
          </a:xfrm>
          <a:prstGeom prst="rect">
            <a:avLst/>
          </a:prstGeom>
          <a:solidFill>
            <a:srgbClr val="69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05A334-5EAD-4858-B9A8-47155B523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9" y="2065750"/>
            <a:ext cx="2150301" cy="2150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CD827B-1113-4245-B77D-9967DCF1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6350"/>
            <a:ext cx="2150301" cy="21503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DC6712-1A9F-4097-9E48-BA55D2A83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90" y="-28184"/>
            <a:ext cx="2150301" cy="2150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AFAD70-5126-4A34-838E-692E696C8EB6}"/>
              </a:ext>
            </a:extLst>
          </p:cNvPr>
          <p:cNvSpPr txBox="1"/>
          <p:nvPr/>
        </p:nvSpPr>
        <p:spPr>
          <a:xfrm>
            <a:off x="1597079" y="1164350"/>
            <a:ext cx="8997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DX스피드 M" panose="02020600000000000000" pitchFamily="18" charset="-127"/>
                <a:ea typeface="DX스피드 M" panose="02020600000000000000" pitchFamily="18" charset="-127"/>
              </a:rPr>
              <a:t>FIFA 19 complete player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62A151-48EB-450D-BA38-E50F8B7DE645}"/>
              </a:ext>
            </a:extLst>
          </p:cNvPr>
          <p:cNvSpPr txBox="1"/>
          <p:nvPr/>
        </p:nvSpPr>
        <p:spPr>
          <a:xfrm>
            <a:off x="10292119" y="4826675"/>
            <a:ext cx="16113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데이터과학입문</a:t>
            </a:r>
            <a:r>
              <a:rPr lang="en-US" altLang="ko-KR" b="1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 </a:t>
            </a:r>
          </a:p>
          <a:p>
            <a:pPr algn="ctr"/>
            <a:endParaRPr lang="en-US" altLang="ko-KR" b="1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algn="ctr"/>
            <a:r>
              <a:rPr lang="en-US" altLang="ko-KR" b="1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4</a:t>
            </a:r>
            <a:r>
              <a:rPr lang="ko-KR" altLang="en-US" b="1" dirty="0" err="1">
                <a:latin typeface="1훈솜사탕 R" panose="02020603020101020101" pitchFamily="18" charset="-127"/>
                <a:ea typeface="1훈솜사탕 R" panose="02020603020101020101" pitchFamily="18" charset="-127"/>
              </a:rPr>
              <a:t>강가죠</a:t>
            </a:r>
            <a:r>
              <a:rPr lang="en-US" altLang="ko-KR" b="1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(</a:t>
            </a:r>
            <a:r>
              <a:rPr lang="ko-KR" altLang="en-US" b="1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조</a:t>
            </a:r>
            <a:r>
              <a:rPr lang="en-US" altLang="ko-KR" b="1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)</a:t>
            </a:r>
          </a:p>
          <a:p>
            <a:pPr algn="ctr"/>
            <a:endParaRPr lang="en-US" altLang="ko-KR" b="1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algn="ctr"/>
            <a:r>
              <a:rPr lang="en-US" altLang="ko-KR" b="1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20145106 </a:t>
            </a:r>
            <a:r>
              <a:rPr lang="ko-KR" altLang="en-US" b="1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김경민</a:t>
            </a:r>
            <a:endParaRPr lang="en-US" altLang="ko-KR" b="1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algn="ctr"/>
            <a:r>
              <a:rPr lang="en-US" altLang="ko-KR" b="1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20173250 </a:t>
            </a:r>
            <a:r>
              <a:rPr lang="ko-KR" altLang="en-US" b="1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정경현</a:t>
            </a:r>
            <a:endParaRPr lang="en-US" altLang="ko-KR" b="1" dirty="0"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  <a:p>
            <a:pPr algn="ctr"/>
            <a:r>
              <a:rPr lang="en-US" altLang="ko-KR" b="1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20183255 </a:t>
            </a:r>
            <a:r>
              <a:rPr lang="ko-KR" altLang="en-US" b="1" dirty="0">
                <a:latin typeface="1훈솜사탕 R" panose="02020603020101020101" pitchFamily="18" charset="-127"/>
                <a:ea typeface="1훈솜사탕 R" panose="02020603020101020101" pitchFamily="18" charset="-127"/>
              </a:rPr>
              <a:t>최윤희</a:t>
            </a:r>
          </a:p>
        </p:txBody>
      </p:sp>
    </p:spTree>
    <p:extLst>
      <p:ext uri="{BB962C8B-B14F-4D97-AF65-F5344CB8AC3E}">
        <p14:creationId xmlns:p14="http://schemas.microsoft.com/office/powerpoint/2010/main" val="34810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116 L -1.04167E-6 -0.00093 L 0.06289 -0.00232 C 0.06797 -0.00232 0.07279 -0.00278 0.07787 -0.00278 C 0.09427 -0.00278 0.11068 -0.00232 0.12695 -0.00232 C 0.13034 -0.00185 0.13386 -0.00162 0.13711 -0.00116 C 0.14011 -0.0007 0.14284 0.00023 0.14583 0.00046 C 0.14909 0.00069 0.15248 0.00069 0.15586 0.00092 L 0.16445 0.00162 L 0.32096 0.00046 C 0.32422 0.00046 0.32748 -0.00023 0.3306 -0.00023 L 0.53164 -0.00116 C 0.54505 -0.00232 0.5319 -0.00093 0.54596 -0.00324 C 0.56966 -0.00718 0.54193 -0.00185 0.55938 -0.00509 L 0.6332 -0.00486 C 0.63659 -0.00463 0.63412 -0.00347 0.63789 -0.00278 C 0.63984 -0.00232 0.6418 -0.00232 0.64388 -0.00232 C 0.64544 -0.00185 0.64701 -0.00185 0.6487 -0.00162 C 0.65104 -0.00139 0.65365 -0.00093 0.65612 -0.0007 C 0.65729 -0.00046 0.65846 -0.00023 0.6599 -0.00023 C 0.6694 0.00046 0.66589 0.00046 0.67057 0.00046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2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1" b="8341"/>
          <a:stretch/>
        </p:blipFill>
        <p:spPr>
          <a:xfrm>
            <a:off x="2794000" y="1940767"/>
            <a:ext cx="6603999" cy="4109053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  <a:solidFill>
            <a:srgbClr val="69B54B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  <a:grpFill/>
          </p:spPr>
        </p:pic>
      </p:grpSp>
      <p:grpSp>
        <p:nvGrpSpPr>
          <p:cNvPr id="25" name="그룹 24"/>
          <p:cNvGrpSpPr/>
          <p:nvPr/>
        </p:nvGrpSpPr>
        <p:grpSpPr>
          <a:xfrm>
            <a:off x="3946565" y="488583"/>
            <a:ext cx="4298867" cy="831337"/>
            <a:chOff x="3859481" y="144563"/>
            <a:chExt cx="4298867" cy="831337"/>
          </a:xfrm>
        </p:grpSpPr>
        <p:grpSp>
          <p:nvGrpSpPr>
            <p:cNvPr id="26" name="그룹 25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03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시각화</a:t>
                </a: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4073236" y="575790"/>
              <a:ext cx="3871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선호하는 발 방향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5F246-0D97-4B5C-844D-9B398BA4208D}"/>
              </a:ext>
            </a:extLst>
          </p:cNvPr>
          <p:cNvSpPr/>
          <p:nvPr/>
        </p:nvSpPr>
        <p:spPr>
          <a:xfrm>
            <a:off x="5617029" y="4637314"/>
            <a:ext cx="709126" cy="214604"/>
          </a:xfrm>
          <a:prstGeom prst="rect">
            <a:avLst/>
          </a:prstGeom>
          <a:solidFill>
            <a:srgbClr val="00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26B1A2-FC0F-4CA1-8097-4B479EC3D294}"/>
              </a:ext>
            </a:extLst>
          </p:cNvPr>
          <p:cNvSpPr/>
          <p:nvPr/>
        </p:nvSpPr>
        <p:spPr>
          <a:xfrm>
            <a:off x="4327471" y="3214396"/>
            <a:ext cx="709126" cy="214604"/>
          </a:xfrm>
          <a:prstGeom prst="rect">
            <a:avLst/>
          </a:prstGeom>
          <a:solidFill>
            <a:srgbClr val="F87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4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2" t="14607" r="11675" b="14321"/>
          <a:stretch/>
        </p:blipFill>
        <p:spPr>
          <a:xfrm>
            <a:off x="3125724" y="1641037"/>
            <a:ext cx="6121619" cy="437289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628404" y="456046"/>
            <a:ext cx="6935191" cy="892892"/>
            <a:chOff x="2386939" y="144563"/>
            <a:chExt cx="6935191" cy="892892"/>
          </a:xfrm>
        </p:grpSpPr>
        <p:grpSp>
          <p:nvGrpSpPr>
            <p:cNvPr id="11" name="그룹 10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03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시각화</a:t>
                </a: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2386939" y="575790"/>
              <a:ext cx="6935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종합점수 상위 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900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명의 포지션 별 선수의 분포 </a:t>
              </a:r>
              <a:r>
                <a:rPr lang="ko-KR" altLang="en-US" sz="2000" dirty="0" err="1">
                  <a:solidFill>
                    <a:schemeClr val="bg1">
                      <a:lumMod val="50000"/>
                    </a:schemeClr>
                  </a:solidFill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트리맵</a:t>
              </a:r>
              <a:endParaRPr kumimoji="0" lang="ko-KR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  <a:solidFill>
            <a:srgbClr val="69B54B"/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  <a:grpFill/>
          </p:spPr>
        </p:pic>
      </p:grp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780EAA1-15F8-4F77-A2C7-7B6EE1D4A1B9}"/>
              </a:ext>
            </a:extLst>
          </p:cNvPr>
          <p:cNvCxnSpPr>
            <a:cxnSpLocks/>
          </p:cNvCxnSpPr>
          <p:nvPr/>
        </p:nvCxnSpPr>
        <p:spPr>
          <a:xfrm rot="10800000">
            <a:off x="1635760" y="4175760"/>
            <a:ext cx="1371600" cy="10160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ED6E9C3-4C8A-4EED-ABD2-49C45026026D}"/>
              </a:ext>
            </a:extLst>
          </p:cNvPr>
          <p:cNvCxnSpPr>
            <a:cxnSpLocks/>
          </p:cNvCxnSpPr>
          <p:nvPr/>
        </p:nvCxnSpPr>
        <p:spPr>
          <a:xfrm flipH="1">
            <a:off x="2052320" y="3611880"/>
            <a:ext cx="1073405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B31E67-ADB5-468E-8DDA-5BEC8FE97CDC}"/>
              </a:ext>
            </a:extLst>
          </p:cNvPr>
          <p:cNvSpPr txBox="1"/>
          <p:nvPr/>
        </p:nvSpPr>
        <p:spPr>
          <a:xfrm>
            <a:off x="292862" y="3429001"/>
            <a:ext cx="184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 Bold" panose="020D0604000000000000" pitchFamily="50" charset="-127"/>
                <a:ea typeface="10X10 Bold" panose="020D0604000000000000" pitchFamily="50" charset="-127"/>
              </a:rPr>
              <a:t>ST: </a:t>
            </a:r>
            <a:r>
              <a:rPr lang="ko-KR" altLang="en-US" dirty="0">
                <a:latin typeface="10X10 Bold" panose="020D0604000000000000" pitchFamily="50" charset="-127"/>
                <a:ea typeface="10X10 Bold" panose="020D0604000000000000" pitchFamily="50" charset="-127"/>
              </a:rPr>
              <a:t>스트라이커</a:t>
            </a:r>
            <a:endParaRPr lang="en-US" altLang="ko-KR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endParaRPr lang="en-US" altLang="ko-KR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dirty="0">
                <a:latin typeface="10X10 Bold" panose="020D0604000000000000" pitchFamily="50" charset="-127"/>
                <a:ea typeface="10X10 Bold" panose="020D0604000000000000" pitchFamily="50" charset="-127"/>
              </a:rPr>
              <a:t>GK: </a:t>
            </a:r>
            <a:r>
              <a:rPr lang="ko-KR" altLang="en-US" dirty="0" err="1">
                <a:latin typeface="10X10 Bold" panose="020D0604000000000000" pitchFamily="50" charset="-127"/>
                <a:ea typeface="10X10 Bold" panose="020D0604000000000000" pitchFamily="50" charset="-127"/>
              </a:rPr>
              <a:t>골기퍼</a:t>
            </a:r>
            <a:endParaRPr lang="ko-KR" altLang="en-US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9CA0B2-7D21-469D-9CEF-6107D0896855}"/>
              </a:ext>
            </a:extLst>
          </p:cNvPr>
          <p:cNvCxnSpPr>
            <a:cxnSpLocks/>
          </p:cNvCxnSpPr>
          <p:nvPr/>
        </p:nvCxnSpPr>
        <p:spPr>
          <a:xfrm>
            <a:off x="9247343" y="1803400"/>
            <a:ext cx="811057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A3223C3-00F9-4C0D-B0B9-67855F2FA707}"/>
              </a:ext>
            </a:extLst>
          </p:cNvPr>
          <p:cNvCxnSpPr>
            <a:cxnSpLocks/>
          </p:cNvCxnSpPr>
          <p:nvPr/>
        </p:nvCxnSpPr>
        <p:spPr>
          <a:xfrm>
            <a:off x="9247342" y="2057400"/>
            <a:ext cx="811057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BFE43A-2860-4217-AC13-2622764BFFB9}"/>
              </a:ext>
            </a:extLst>
          </p:cNvPr>
          <p:cNvCxnSpPr/>
          <p:nvPr/>
        </p:nvCxnSpPr>
        <p:spPr>
          <a:xfrm flipV="1">
            <a:off x="8662035" y="1203960"/>
            <a:ext cx="0" cy="42183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1D6CC0-CC7E-4210-B852-9A8277C088FD}"/>
              </a:ext>
            </a:extLst>
          </p:cNvPr>
          <p:cNvCxnSpPr>
            <a:cxnSpLocks/>
          </p:cNvCxnSpPr>
          <p:nvPr/>
        </p:nvCxnSpPr>
        <p:spPr>
          <a:xfrm>
            <a:off x="8646914" y="1219200"/>
            <a:ext cx="1802011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2B4FEEA-4E68-4443-8DA3-227E93ECC697}"/>
              </a:ext>
            </a:extLst>
          </p:cNvPr>
          <p:cNvCxnSpPr>
            <a:cxnSpLocks/>
          </p:cNvCxnSpPr>
          <p:nvPr/>
        </p:nvCxnSpPr>
        <p:spPr>
          <a:xfrm flipV="1">
            <a:off x="10435943" y="1217861"/>
            <a:ext cx="0" cy="16573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A357F9-589F-49CC-95AB-64590FF8C5B0}"/>
              </a:ext>
            </a:extLst>
          </p:cNvPr>
          <p:cNvCxnSpPr>
            <a:cxnSpLocks/>
          </p:cNvCxnSpPr>
          <p:nvPr/>
        </p:nvCxnSpPr>
        <p:spPr>
          <a:xfrm flipV="1">
            <a:off x="10435943" y="1327415"/>
            <a:ext cx="54892" cy="5618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78C6350-5198-47B2-A70F-BC8826A9FE36}"/>
              </a:ext>
            </a:extLst>
          </p:cNvPr>
          <p:cNvCxnSpPr>
            <a:cxnSpLocks/>
          </p:cNvCxnSpPr>
          <p:nvPr/>
        </p:nvCxnSpPr>
        <p:spPr>
          <a:xfrm flipH="1" flipV="1">
            <a:off x="10386296" y="1330093"/>
            <a:ext cx="62629" cy="5350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73DE3BC-F651-47F9-85F1-56A408DB1BF7}"/>
              </a:ext>
            </a:extLst>
          </p:cNvPr>
          <p:cNvSpPr txBox="1"/>
          <p:nvPr/>
        </p:nvSpPr>
        <p:spPr>
          <a:xfrm>
            <a:off x="10130438" y="1491810"/>
            <a:ext cx="18491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10X10 Bold" panose="020D0604000000000000" pitchFamily="50" charset="-127"/>
                <a:ea typeface="10X10 Bold" panose="020D0604000000000000" pitchFamily="50" charset="-127"/>
              </a:rPr>
              <a:t>RF,LF: </a:t>
            </a:r>
            <a:r>
              <a:rPr lang="ko-KR" altLang="en-US" sz="1600" dirty="0">
                <a:latin typeface="10X10 Bold" panose="020D0604000000000000" pitchFamily="50" charset="-127"/>
                <a:ea typeface="10X10 Bold" panose="020D0604000000000000" pitchFamily="50" charset="-127"/>
              </a:rPr>
              <a:t>공격수</a:t>
            </a:r>
            <a:endParaRPr lang="en-US" altLang="ko-KR" sz="16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endParaRPr lang="en-US" altLang="ko-KR" sz="8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en-US" altLang="ko-KR" sz="1600" dirty="0">
                <a:latin typeface="10X10 Bold" panose="020D0604000000000000" pitchFamily="50" charset="-127"/>
                <a:ea typeface="10X10 Bold" panose="020D0604000000000000" pitchFamily="50" charset="-127"/>
              </a:rPr>
              <a:t>RAM, LAM:</a:t>
            </a:r>
            <a:endParaRPr lang="ko-KR" altLang="en-US" sz="16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ko-KR" altLang="en-US" sz="1600" dirty="0">
                <a:latin typeface="10X10 Bold" panose="020D0604000000000000" pitchFamily="50" charset="-127"/>
                <a:ea typeface="10X10 Bold" panose="020D0604000000000000" pitchFamily="50" charset="-127"/>
              </a:rPr>
              <a:t>공격형 미드필더</a:t>
            </a:r>
            <a:endParaRPr lang="en-US" altLang="ko-KR" sz="16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73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7B1DD6B-0AC7-4ECC-AAA4-A859317546E3}"/>
              </a:ext>
            </a:extLst>
          </p:cNvPr>
          <p:cNvSpPr txBox="1"/>
          <p:nvPr/>
        </p:nvSpPr>
        <p:spPr>
          <a:xfrm>
            <a:off x="8721281" y="6151758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rPr>
              <a:t>그래프 내용을 적어주세요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1DD6B-0AC7-4ECC-AAA4-A859317546E3}"/>
              </a:ext>
            </a:extLst>
          </p:cNvPr>
          <p:cNvSpPr txBox="1"/>
          <p:nvPr/>
        </p:nvSpPr>
        <p:spPr>
          <a:xfrm>
            <a:off x="8873681" y="6304158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rPr>
              <a:t>그래프 내용을 적어주세요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" t="7692" r="6989" b="20976"/>
          <a:stretch/>
        </p:blipFill>
        <p:spPr>
          <a:xfrm>
            <a:off x="6998944" y="1291293"/>
            <a:ext cx="4789301" cy="39888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" t="7347" r="6915" b="21239"/>
          <a:stretch/>
        </p:blipFill>
        <p:spPr>
          <a:xfrm>
            <a:off x="403755" y="1270083"/>
            <a:ext cx="4789301" cy="4015681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946566" y="439086"/>
            <a:ext cx="4298867" cy="831337"/>
            <a:chOff x="3859481" y="144563"/>
            <a:chExt cx="4298867" cy="831337"/>
          </a:xfrm>
        </p:grpSpPr>
        <p:grpSp>
          <p:nvGrpSpPr>
            <p:cNvPr id="16" name="그룹 15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03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시각화</a:t>
                </a: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4073236" y="575790"/>
              <a:ext cx="3871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포지션 별 선수가치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  <a:solidFill>
            <a:srgbClr val="69B54B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  <a:grpFill/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AF24B35-3E21-4E46-A28A-252E80428B66}"/>
              </a:ext>
            </a:extLst>
          </p:cNvPr>
          <p:cNvSpPr txBox="1"/>
          <p:nvPr/>
        </p:nvSpPr>
        <p:spPr>
          <a:xfrm>
            <a:off x="1275961" y="5290492"/>
            <a:ext cx="408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오른쪽                  중앙                 왼쪽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A2B028-F8C7-4162-831F-9CB4B59AE88B}"/>
              </a:ext>
            </a:extLst>
          </p:cNvPr>
          <p:cNvSpPr txBox="1"/>
          <p:nvPr/>
        </p:nvSpPr>
        <p:spPr>
          <a:xfrm>
            <a:off x="7866328" y="5290492"/>
            <a:ext cx="408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오른쪽                  중앙                 왼쪽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BA89F-0291-426F-9CAD-89FF99E6B745}"/>
              </a:ext>
            </a:extLst>
          </p:cNvPr>
          <p:cNvSpPr txBox="1"/>
          <p:nvPr/>
        </p:nvSpPr>
        <p:spPr>
          <a:xfrm>
            <a:off x="403755" y="5797880"/>
            <a:ext cx="495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중앙값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:    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약 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170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억           약 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166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억          약 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233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F81FD4-B563-446F-8BDD-031A17CBBCC3}"/>
              </a:ext>
            </a:extLst>
          </p:cNvPr>
          <p:cNvSpPr txBox="1"/>
          <p:nvPr/>
        </p:nvSpPr>
        <p:spPr>
          <a:xfrm>
            <a:off x="6915331" y="5798421"/>
            <a:ext cx="495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중앙값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:    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약 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413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억           약 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227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억          약 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580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202392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7B1DD6B-0AC7-4ECC-AAA4-A859317546E3}"/>
              </a:ext>
            </a:extLst>
          </p:cNvPr>
          <p:cNvSpPr txBox="1"/>
          <p:nvPr/>
        </p:nvSpPr>
        <p:spPr>
          <a:xfrm>
            <a:off x="8721281" y="6151758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rPr>
              <a:t>그래프 내용을 적어주세요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1DD6B-0AC7-4ECC-AAA4-A859317546E3}"/>
              </a:ext>
            </a:extLst>
          </p:cNvPr>
          <p:cNvSpPr txBox="1"/>
          <p:nvPr/>
        </p:nvSpPr>
        <p:spPr>
          <a:xfrm>
            <a:off x="8873681" y="6304158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rPr>
              <a:t>그래프 내용을 적어주세요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946566" y="439086"/>
            <a:ext cx="4298867" cy="831337"/>
            <a:chOff x="3859481" y="144563"/>
            <a:chExt cx="4298867" cy="831337"/>
          </a:xfrm>
        </p:grpSpPr>
        <p:grpSp>
          <p:nvGrpSpPr>
            <p:cNvPr id="16" name="그룹 15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03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시각화</a:t>
                </a: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4073236" y="575790"/>
              <a:ext cx="3871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포지션 별 선수가치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  <a:solidFill>
            <a:srgbClr val="69B54B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  <a:grpFill/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D18E478-0B32-4F3B-9772-1AAA11FF5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7591" r="6171" b="18546"/>
          <a:stretch/>
        </p:blipFill>
        <p:spPr>
          <a:xfrm>
            <a:off x="613194" y="1280330"/>
            <a:ext cx="5106472" cy="42066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F15FA3F-0D64-408D-BC74-3F38931AF0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1" t="6974" r="6543" b="20649"/>
          <a:stretch/>
        </p:blipFill>
        <p:spPr>
          <a:xfrm>
            <a:off x="6472336" y="1279468"/>
            <a:ext cx="5106472" cy="42083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3E4A84-31F6-435C-94F9-1B92B2EFD3F8}"/>
              </a:ext>
            </a:extLst>
          </p:cNvPr>
          <p:cNvSpPr txBox="1"/>
          <p:nvPr/>
        </p:nvSpPr>
        <p:spPr>
          <a:xfrm>
            <a:off x="1635345" y="5417449"/>
            <a:ext cx="408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오른쪽                  중앙                  왼쪽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0C5D76-0E6E-483C-AC95-9B480F6E04A9}"/>
              </a:ext>
            </a:extLst>
          </p:cNvPr>
          <p:cNvSpPr txBox="1"/>
          <p:nvPr/>
        </p:nvSpPr>
        <p:spPr>
          <a:xfrm>
            <a:off x="7794662" y="5417449"/>
            <a:ext cx="34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골키퍼                           스트라이커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C072F-B442-4859-B2C5-06B121441E6D}"/>
              </a:ext>
            </a:extLst>
          </p:cNvPr>
          <p:cNvSpPr txBox="1"/>
          <p:nvPr/>
        </p:nvSpPr>
        <p:spPr>
          <a:xfrm>
            <a:off x="763139" y="5797880"/>
            <a:ext cx="495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중앙값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:    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약 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377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억         약 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253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억          약 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744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5926DC-B7A0-4560-95EE-4A54206044EA}"/>
              </a:ext>
            </a:extLst>
          </p:cNvPr>
          <p:cNvSpPr txBox="1"/>
          <p:nvPr/>
        </p:nvSpPr>
        <p:spPr>
          <a:xfrm>
            <a:off x="6741816" y="5797880"/>
            <a:ext cx="495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중앙값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:      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약 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153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억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         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약 </a:t>
            </a:r>
            <a:r>
              <a:rPr lang="en-US" altLang="ko-KR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233</a:t>
            </a:r>
            <a:r>
              <a:rPr lang="ko-KR" altLang="en-US" sz="20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억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77FDAE-0314-464F-9011-E67B0AB29414}"/>
              </a:ext>
            </a:extLst>
          </p:cNvPr>
          <p:cNvSpPr/>
          <p:nvPr/>
        </p:nvSpPr>
        <p:spPr>
          <a:xfrm>
            <a:off x="1558212" y="1576873"/>
            <a:ext cx="811763" cy="89418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F8CE8D8-305C-43A5-8A7D-FB3BB471F6D5}"/>
              </a:ext>
            </a:extLst>
          </p:cNvPr>
          <p:cNvSpPr/>
          <p:nvPr/>
        </p:nvSpPr>
        <p:spPr>
          <a:xfrm rot="17176282">
            <a:off x="1530223" y="1529533"/>
            <a:ext cx="883332" cy="98886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48EDD7-D137-4C0A-AF4E-ED38F0020495}"/>
              </a:ext>
            </a:extLst>
          </p:cNvPr>
          <p:cNvSpPr/>
          <p:nvPr/>
        </p:nvSpPr>
        <p:spPr>
          <a:xfrm rot="17176282">
            <a:off x="1483516" y="1571938"/>
            <a:ext cx="976748" cy="90405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1501D-1256-4A7C-A5C6-57B53C6566CD}"/>
              </a:ext>
            </a:extLst>
          </p:cNvPr>
          <p:cNvSpPr txBox="1"/>
          <p:nvPr/>
        </p:nvSpPr>
        <p:spPr>
          <a:xfrm rot="20364555">
            <a:off x="1082066" y="1180744"/>
            <a:ext cx="137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highlight>
                  <a:srgbClr val="FFFF00"/>
                </a:highlight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가장 큰 값</a:t>
            </a:r>
          </a:p>
        </p:txBody>
      </p:sp>
    </p:spTree>
    <p:extLst>
      <p:ext uri="{BB962C8B-B14F-4D97-AF65-F5344CB8AC3E}">
        <p14:creationId xmlns:p14="http://schemas.microsoft.com/office/powerpoint/2010/main" val="140003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33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7B1DD6B-0AC7-4ECC-AAA4-A859317546E3}"/>
              </a:ext>
            </a:extLst>
          </p:cNvPr>
          <p:cNvSpPr txBox="1"/>
          <p:nvPr/>
        </p:nvSpPr>
        <p:spPr>
          <a:xfrm>
            <a:off x="8721281" y="6151758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rPr>
              <a:t>그래프 내용을 적어주세요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1DD6B-0AC7-4ECC-AAA4-A859317546E3}"/>
              </a:ext>
            </a:extLst>
          </p:cNvPr>
          <p:cNvSpPr txBox="1"/>
          <p:nvPr/>
        </p:nvSpPr>
        <p:spPr>
          <a:xfrm>
            <a:off x="8873681" y="6304158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rPr>
              <a:t>그래프 내용을 적어주세요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946564" y="546534"/>
            <a:ext cx="4298867" cy="830997"/>
            <a:chOff x="3859481" y="144563"/>
            <a:chExt cx="4298867" cy="830997"/>
          </a:xfrm>
        </p:grpSpPr>
        <p:grpSp>
          <p:nvGrpSpPr>
            <p:cNvPr id="16" name="그룹 15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03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시각화</a:t>
                </a: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4160322" y="575450"/>
              <a:ext cx="3871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선수가치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TOP10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  <a:solidFill>
            <a:srgbClr val="69B54B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  <a:grpFill/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750D06-A8F5-4AE6-8D5C-D324F1B5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677" y="1570787"/>
            <a:ext cx="4646645" cy="27954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fifa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head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order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fifa$Value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decreasing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10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),]$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E7138-3B3D-4495-B9E0-F287E3FA2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223" y="1997288"/>
            <a:ext cx="4397551" cy="27954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fifa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head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order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fifa$Value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decreasing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10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),]$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Value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9A86B0-CAF7-40AC-89DF-2E5EA7961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699" y="2611796"/>
            <a:ext cx="2331729" cy="3141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Neymar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Jr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Messi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"K.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Bruyne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Hazard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Dybala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Kane</a:t>
            </a:r>
            <a:r>
              <a:rPr lang="en-US" altLang="ko-KR" sz="2000" dirty="0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"K.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Mbappe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Suarez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Griezmann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Cristiano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Ronaldo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AF7695-A7DF-449D-B811-CFD82E5C5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233" y="2602724"/>
            <a:ext cx="2396490" cy="3141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￦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158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197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500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￦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147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517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500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￦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136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170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￦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124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155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￦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118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815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￦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111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472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500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￦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108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135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￦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106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800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￦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104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130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￦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102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795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000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DDBB8F-A28E-4521-BC92-63B0B8EDFFC9}"/>
              </a:ext>
            </a:extLst>
          </p:cNvPr>
          <p:cNvCxnSpPr>
            <a:cxnSpLocks/>
          </p:cNvCxnSpPr>
          <p:nvPr/>
        </p:nvCxnSpPr>
        <p:spPr>
          <a:xfrm>
            <a:off x="5326186" y="2752531"/>
            <a:ext cx="144783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673CBA-9894-4839-B9BC-545342EA4CA8}"/>
              </a:ext>
            </a:extLst>
          </p:cNvPr>
          <p:cNvCxnSpPr>
            <a:cxnSpLocks/>
          </p:cNvCxnSpPr>
          <p:nvPr/>
        </p:nvCxnSpPr>
        <p:spPr>
          <a:xfrm>
            <a:off x="5326186" y="3035560"/>
            <a:ext cx="144783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592D70-1364-4257-94FB-C302B625FA51}"/>
              </a:ext>
            </a:extLst>
          </p:cNvPr>
          <p:cNvCxnSpPr>
            <a:cxnSpLocks/>
          </p:cNvCxnSpPr>
          <p:nvPr/>
        </p:nvCxnSpPr>
        <p:spPr>
          <a:xfrm>
            <a:off x="5326186" y="3346580"/>
            <a:ext cx="144783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9B10CC1-A991-4FD2-B8D2-2E2DFBF343CE}"/>
              </a:ext>
            </a:extLst>
          </p:cNvPr>
          <p:cNvCxnSpPr>
            <a:cxnSpLocks/>
          </p:cNvCxnSpPr>
          <p:nvPr/>
        </p:nvCxnSpPr>
        <p:spPr>
          <a:xfrm>
            <a:off x="5326186" y="3657601"/>
            <a:ext cx="144783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2D5BFA1-16D1-47CD-9622-0BC572173130}"/>
              </a:ext>
            </a:extLst>
          </p:cNvPr>
          <p:cNvCxnSpPr>
            <a:cxnSpLocks/>
          </p:cNvCxnSpPr>
          <p:nvPr/>
        </p:nvCxnSpPr>
        <p:spPr>
          <a:xfrm>
            <a:off x="5326186" y="3949961"/>
            <a:ext cx="144783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9FB676D-6FC7-444B-9AD3-A9BAF0398D51}"/>
              </a:ext>
            </a:extLst>
          </p:cNvPr>
          <p:cNvCxnSpPr>
            <a:cxnSpLocks/>
          </p:cNvCxnSpPr>
          <p:nvPr/>
        </p:nvCxnSpPr>
        <p:spPr>
          <a:xfrm>
            <a:off x="5326186" y="4267201"/>
            <a:ext cx="144783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E1AC23-2B6F-4299-9325-60F6D08E5803}"/>
              </a:ext>
            </a:extLst>
          </p:cNvPr>
          <p:cNvCxnSpPr>
            <a:cxnSpLocks/>
          </p:cNvCxnSpPr>
          <p:nvPr/>
        </p:nvCxnSpPr>
        <p:spPr>
          <a:xfrm>
            <a:off x="5326186" y="4568891"/>
            <a:ext cx="144783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223EFB-A132-48E3-9B14-B01CFB448BE9}"/>
              </a:ext>
            </a:extLst>
          </p:cNvPr>
          <p:cNvCxnSpPr>
            <a:cxnSpLocks/>
          </p:cNvCxnSpPr>
          <p:nvPr/>
        </p:nvCxnSpPr>
        <p:spPr>
          <a:xfrm>
            <a:off x="5326186" y="4870581"/>
            <a:ext cx="144783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1877B40-4C91-4AC0-B014-77836EFDC568}"/>
              </a:ext>
            </a:extLst>
          </p:cNvPr>
          <p:cNvCxnSpPr>
            <a:cxnSpLocks/>
          </p:cNvCxnSpPr>
          <p:nvPr/>
        </p:nvCxnSpPr>
        <p:spPr>
          <a:xfrm>
            <a:off x="5326186" y="5178491"/>
            <a:ext cx="144783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086189-F67C-40E5-8638-3A388048DE5C}"/>
              </a:ext>
            </a:extLst>
          </p:cNvPr>
          <p:cNvCxnSpPr>
            <a:cxnSpLocks/>
          </p:cNvCxnSpPr>
          <p:nvPr/>
        </p:nvCxnSpPr>
        <p:spPr>
          <a:xfrm>
            <a:off x="5326186" y="5480180"/>
            <a:ext cx="144783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>
            <a:extLst>
              <a:ext uri="{FF2B5EF4-FFF2-40B4-BE49-F238E27FC236}">
                <a16:creationId xmlns:a16="http://schemas.microsoft.com/office/drawing/2014/main" id="{D4766AFE-1F4A-4297-A796-7714E2DD5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9500" y="2517534"/>
            <a:ext cx="387391" cy="387391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CDA68F12-35F8-4486-A2FB-E4B83F8B4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0120" y="2940069"/>
            <a:ext cx="309423" cy="309423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1AA07D74-14C7-4BCC-B8A3-FEFF26BFBB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22575" y="3284636"/>
            <a:ext cx="244515" cy="2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0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7B1DD6B-0AC7-4ECC-AAA4-A859317546E3}"/>
              </a:ext>
            </a:extLst>
          </p:cNvPr>
          <p:cNvSpPr txBox="1"/>
          <p:nvPr/>
        </p:nvSpPr>
        <p:spPr>
          <a:xfrm>
            <a:off x="8721281" y="6151758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rPr>
              <a:t>그래프 내용을 적어주세요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1DD6B-0AC7-4ECC-AAA4-A859317546E3}"/>
              </a:ext>
            </a:extLst>
          </p:cNvPr>
          <p:cNvSpPr txBox="1"/>
          <p:nvPr/>
        </p:nvSpPr>
        <p:spPr>
          <a:xfrm>
            <a:off x="8873681" y="6304158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rPr>
              <a:t>그래프 내용을 적어주세요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946566" y="479082"/>
            <a:ext cx="4298867" cy="830997"/>
            <a:chOff x="3859481" y="144563"/>
            <a:chExt cx="4298867" cy="830997"/>
          </a:xfrm>
        </p:grpSpPr>
        <p:grpSp>
          <p:nvGrpSpPr>
            <p:cNvPr id="16" name="그룹 15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03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시각화</a:t>
                </a: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4160322" y="575450"/>
              <a:ext cx="3871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선수가치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TOP100</a:t>
              </a:r>
              <a:r>
                <a:rPr lang="ko-KR" altLang="en-US" sz="2000" dirty="0">
                  <a:solidFill>
                    <a:schemeClr val="bg2">
                      <a:lumMod val="50000"/>
                    </a:schemeClr>
                  </a:solidFill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의 국적분포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  <a:solidFill>
            <a:srgbClr val="69B54B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  <a:grpFill/>
          </p:spPr>
        </p:pic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7954B5CB-1681-448B-BB55-23C231627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1" y="2747704"/>
            <a:ext cx="4014742" cy="31032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head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order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fifa$Value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decreasing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9ECC30-8631-4362-8CC1-BE83B984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1" y="3325964"/>
            <a:ext cx="6039712" cy="154142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ValueOf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&lt;-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fifa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head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order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fifa$Value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decreasing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),]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national_tbl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&lt;-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table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ValueOf$Nationality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national_df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&lt;-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data.frame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national_tbl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names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national_df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 &lt;- c(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Courier New" panose="02070309020205020404" pitchFamily="49" charset="0"/>
              </a:rPr>
              <a:t>"국적"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Courier New" panose="02070309020205020404" pitchFamily="49" charset="0"/>
              </a:rPr>
              <a:t>"선수의 수"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national_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df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$`선수의 수` &lt;-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sort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(national_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df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$`선수의 수`,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333333"/>
                </a:solidFill>
                <a:latin typeface="Arial Unicode MS"/>
                <a:ea typeface="Courier New" panose="02070309020205020404" pitchFamily="49" charset="0"/>
              </a:rPr>
              <a:t>                      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decreasing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kable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national_df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C4817C-D503-41E3-A68C-C9217134A9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189"/>
          <a:stretch/>
        </p:blipFill>
        <p:spPr>
          <a:xfrm>
            <a:off x="7840141" y="1176741"/>
            <a:ext cx="1595132" cy="5283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73B94D-0E50-45A4-9AB4-B31EEB35B5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58"/>
          <a:stretch/>
        </p:blipFill>
        <p:spPr>
          <a:xfrm>
            <a:off x="9435273" y="1095884"/>
            <a:ext cx="1490698" cy="53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63" y="1769152"/>
            <a:ext cx="4267796" cy="37533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7" t="12940" r="6465" b="10945"/>
          <a:stretch/>
        </p:blipFill>
        <p:spPr>
          <a:xfrm>
            <a:off x="5756988" y="1714903"/>
            <a:ext cx="5243804" cy="375337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340924" y="480988"/>
            <a:ext cx="5510151" cy="831337"/>
            <a:chOff x="3146961" y="144563"/>
            <a:chExt cx="5510151" cy="831337"/>
          </a:xfrm>
        </p:grpSpPr>
        <p:grpSp>
          <p:nvGrpSpPr>
            <p:cNvPr id="18" name="그룹 17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03 </a:t>
                </a:r>
                <a:r>
                  <a: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시각화</a:t>
                </a: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3146961" y="575790"/>
              <a:ext cx="5510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선수가치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TOP100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구단분포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  <a:solidFill>
            <a:srgbClr val="69B54B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  <a:grpFill/>
          </p:spPr>
        </p:pic>
      </p:grpSp>
      <p:sp>
        <p:nvSpPr>
          <p:cNvPr id="4" name="부분 원형 3">
            <a:extLst>
              <a:ext uri="{FF2B5EF4-FFF2-40B4-BE49-F238E27FC236}">
                <a16:creationId xmlns:a16="http://schemas.microsoft.com/office/drawing/2014/main" id="{269AFBA9-4C2F-4655-B056-AB5557B0E3D1}"/>
              </a:ext>
            </a:extLst>
          </p:cNvPr>
          <p:cNvSpPr/>
          <p:nvPr/>
        </p:nvSpPr>
        <p:spPr>
          <a:xfrm>
            <a:off x="5756988" y="1743212"/>
            <a:ext cx="3648269" cy="3601616"/>
          </a:xfrm>
          <a:prstGeom prst="pie">
            <a:avLst>
              <a:gd name="adj1" fmla="val 3397757"/>
              <a:gd name="adj2" fmla="val 6754588"/>
            </a:avLst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부분 원형 12">
            <a:extLst>
              <a:ext uri="{FF2B5EF4-FFF2-40B4-BE49-F238E27FC236}">
                <a16:creationId xmlns:a16="http://schemas.microsoft.com/office/drawing/2014/main" id="{F83E5784-D1D1-4EE3-9257-72B4A910FD9A}"/>
              </a:ext>
            </a:extLst>
          </p:cNvPr>
          <p:cNvSpPr/>
          <p:nvPr/>
        </p:nvSpPr>
        <p:spPr>
          <a:xfrm rot="10800000">
            <a:off x="5756986" y="1769151"/>
            <a:ext cx="3648269" cy="3547027"/>
          </a:xfrm>
          <a:prstGeom prst="pie">
            <a:avLst>
              <a:gd name="adj1" fmla="val 3191685"/>
              <a:gd name="adj2" fmla="val 6017480"/>
            </a:avLst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부분 원형 13">
            <a:extLst>
              <a:ext uri="{FF2B5EF4-FFF2-40B4-BE49-F238E27FC236}">
                <a16:creationId xmlns:a16="http://schemas.microsoft.com/office/drawing/2014/main" id="{868B0512-A881-415E-90A7-4BC51BBF9A2C}"/>
              </a:ext>
            </a:extLst>
          </p:cNvPr>
          <p:cNvSpPr/>
          <p:nvPr/>
        </p:nvSpPr>
        <p:spPr>
          <a:xfrm rot="13646679">
            <a:off x="5749787" y="1781506"/>
            <a:ext cx="3648269" cy="3527483"/>
          </a:xfrm>
          <a:prstGeom prst="pie">
            <a:avLst>
              <a:gd name="adj1" fmla="val 3191685"/>
              <a:gd name="adj2" fmla="val 5893346"/>
            </a:avLst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부분 원형 14">
            <a:extLst>
              <a:ext uri="{FF2B5EF4-FFF2-40B4-BE49-F238E27FC236}">
                <a16:creationId xmlns:a16="http://schemas.microsoft.com/office/drawing/2014/main" id="{A752BFA3-7B25-4CA0-A42B-61B85796B626}"/>
              </a:ext>
            </a:extLst>
          </p:cNvPr>
          <p:cNvSpPr/>
          <p:nvPr/>
        </p:nvSpPr>
        <p:spPr>
          <a:xfrm rot="4971470">
            <a:off x="5749786" y="1769150"/>
            <a:ext cx="3648269" cy="3547027"/>
          </a:xfrm>
          <a:prstGeom prst="pie">
            <a:avLst>
              <a:gd name="adj1" fmla="val 3334558"/>
              <a:gd name="adj2" fmla="val 6017480"/>
            </a:avLst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4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0" y="1259721"/>
            <a:ext cx="7175500" cy="5200455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192483" y="317238"/>
            <a:ext cx="5807034" cy="892892"/>
            <a:chOff x="3194462" y="144563"/>
            <a:chExt cx="5807034" cy="892892"/>
          </a:xfrm>
        </p:grpSpPr>
        <p:grpSp>
          <p:nvGrpSpPr>
            <p:cNvPr id="24" name="그룹 23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03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시각화</a:t>
                </a: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3194462" y="575790"/>
              <a:ext cx="5807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키가 크면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해딩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정확성이 좋을지 알아보기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solidFill>
              <a:srgbClr val="69B5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</p:spPr>
        </p:pic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657431A6-FDEF-4080-981E-AA4FDA04D2FA}"/>
              </a:ext>
            </a:extLst>
          </p:cNvPr>
          <p:cNvSpPr/>
          <p:nvPr/>
        </p:nvSpPr>
        <p:spPr>
          <a:xfrm rot="20244048">
            <a:off x="7089657" y="4710403"/>
            <a:ext cx="1820606" cy="1443920"/>
          </a:xfrm>
          <a:prstGeom prst="ellipse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A9C6D1B-6E4E-4F67-BA95-CF7E22992EBB}"/>
              </a:ext>
            </a:extLst>
          </p:cNvPr>
          <p:cNvSpPr/>
          <p:nvPr/>
        </p:nvSpPr>
        <p:spPr>
          <a:xfrm rot="375787">
            <a:off x="7085969" y="4710402"/>
            <a:ext cx="1820606" cy="1443920"/>
          </a:xfrm>
          <a:prstGeom prst="ellipse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91EB7-9CDF-4D1B-B2A8-AC91B16ABA6A}"/>
              </a:ext>
            </a:extLst>
          </p:cNvPr>
          <p:cNvSpPr txBox="1"/>
          <p:nvPr/>
        </p:nvSpPr>
        <p:spPr>
          <a:xfrm rot="751276">
            <a:off x="9963668" y="4416024"/>
            <a:ext cx="130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DX스피드 M" panose="02020600000000000000" pitchFamily="18" charset="-127"/>
                <a:ea typeface="DX스피드 M" panose="02020600000000000000" pitchFamily="18" charset="-127"/>
              </a:rPr>
              <a:t>Why?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DX스피드 M" panose="02020600000000000000" pitchFamily="18" charset="-127"/>
              <a:ea typeface="DX스피드 M" panose="02020600000000000000" pitchFamily="18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B55AF94-0DC6-4A33-BCFB-781D79568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970" y="236746"/>
            <a:ext cx="6740683" cy="9258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Arial Unicode MS"/>
                <a:ea typeface="Courier New" panose="02070309020205020404" pitchFamily="49" charset="0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Arial Unicode MS"/>
                <a:ea typeface="Courier New" panose="020703090202050204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100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){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Arial Unicode MS"/>
                <a:ea typeface="Courier New" panose="020703090202050204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heightOfheading$Position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Courier New" panose="02070309020205020404" pitchFamily="49" charset="0"/>
              </a:rPr>
              <a:t>"GK"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){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cnt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&lt;-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cnt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+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(paste0(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heightOfheading$Name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Courier New" panose="02070309020205020404" pitchFamily="49" charset="0"/>
              </a:rPr>
              <a:t>" 선수는 골키퍼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Courier New" panose="02070309020205020404" pitchFamily="49" charset="0"/>
              </a:rPr>
              <a:t>입니다.키는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Courier New" panose="02070309020205020404" pitchFamily="49" charset="0"/>
              </a:rPr>
              <a:t> 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heightOfheading$Height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Courier New" panose="02070309020205020404" pitchFamily="49" charset="0"/>
              </a:rPr>
              <a:t>"입니다. 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Courier New" panose="02070309020205020404" pitchFamily="49" charset="0"/>
              </a:rPr>
              <a:t>" 상위 100명 중 골키퍼의 누적 수 : 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cnt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)) }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B00F71-D3DB-4776-9DDC-8BD816677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826" y="1243112"/>
            <a:ext cx="4757070" cy="5192843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6034764A-09DA-4DEA-93DA-0DFF5E3282AC}"/>
              </a:ext>
            </a:extLst>
          </p:cNvPr>
          <p:cNvSpPr/>
          <p:nvPr/>
        </p:nvSpPr>
        <p:spPr>
          <a:xfrm rot="19470195">
            <a:off x="7039350" y="4737677"/>
            <a:ext cx="1820606" cy="1443920"/>
          </a:xfrm>
          <a:prstGeom prst="ellipse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531D96EB-8660-49B9-BCB0-001F355F37E7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8901142" y="4714585"/>
            <a:ext cx="1028032" cy="817086"/>
          </a:xfrm>
          <a:prstGeom prst="curvedConnector3">
            <a:avLst>
              <a:gd name="adj1" fmla="val 3729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/>
      <p:bldP spid="11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83FF67-8788-4253-BD6C-8A75314C4BAD}"/>
              </a:ext>
            </a:extLst>
          </p:cNvPr>
          <p:cNvSpPr/>
          <p:nvPr/>
        </p:nvSpPr>
        <p:spPr>
          <a:xfrm>
            <a:off x="0" y="6222668"/>
            <a:ext cx="12192000" cy="659081"/>
          </a:xfrm>
          <a:prstGeom prst="rect">
            <a:avLst/>
          </a:prstGeom>
          <a:solidFill>
            <a:srgbClr val="69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946566" y="370151"/>
            <a:ext cx="4298867" cy="831337"/>
            <a:chOff x="3859481" y="144563"/>
            <a:chExt cx="4298867" cy="831337"/>
          </a:xfrm>
        </p:grpSpPr>
        <p:grpSp>
          <p:nvGrpSpPr>
            <p:cNvPr id="23" name="그룹 22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03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시각화</a:t>
                </a: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4073236" y="575790"/>
              <a:ext cx="3871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키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, 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헤딩 정확성 비교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9FE0B63-C407-4100-9301-3E59CD7C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3" y="1466680"/>
            <a:ext cx="9144792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7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0"/>
          <a:stretch/>
        </p:blipFill>
        <p:spPr>
          <a:xfrm>
            <a:off x="2774950" y="1392190"/>
            <a:ext cx="6642099" cy="5067987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946565" y="397823"/>
            <a:ext cx="4298867" cy="892892"/>
            <a:chOff x="3859481" y="144563"/>
            <a:chExt cx="4298867" cy="892892"/>
          </a:xfrm>
        </p:grpSpPr>
        <p:grpSp>
          <p:nvGrpSpPr>
            <p:cNvPr id="21" name="그룹 20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03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시각화</a:t>
                </a: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4073236" y="575790"/>
              <a:ext cx="3871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나이와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선수가치의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관계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  <a:solidFill>
            <a:srgbClr val="69B54B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68625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C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2B8D0-703C-47A7-AD1D-DD7D15528A5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9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37B44-6E4E-414C-A16D-7AF34436CC06}"/>
              </a:ext>
            </a:extLst>
          </p:cNvPr>
          <p:cNvSpPr txBox="1"/>
          <p:nvPr/>
        </p:nvSpPr>
        <p:spPr>
          <a:xfrm>
            <a:off x="2391410" y="3039231"/>
            <a:ext cx="1313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목차</a:t>
            </a:r>
            <a:endParaRPr lang="en-US" altLang="ko-KR" sz="44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02CD6D-C8EC-4AC9-970B-F879F1219F73}"/>
              </a:ext>
            </a:extLst>
          </p:cNvPr>
          <p:cNvGrpSpPr/>
          <p:nvPr/>
        </p:nvGrpSpPr>
        <p:grpSpPr>
          <a:xfrm>
            <a:off x="7428114" y="884769"/>
            <a:ext cx="3255046" cy="907939"/>
            <a:chOff x="1543700" y="2659560"/>
            <a:chExt cx="3255046" cy="9079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700" y="2659560"/>
              <a:ext cx="585726" cy="5857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6E2227-F387-4C1B-B471-FC31D108F5EF}"/>
                </a:ext>
              </a:extLst>
            </p:cNvPr>
            <p:cNvSpPr txBox="1"/>
            <p:nvPr/>
          </p:nvSpPr>
          <p:spPr>
            <a:xfrm>
              <a:off x="2129426" y="3105834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DX선진시대" panose="02020600000000000000" pitchFamily="18" charset="-127"/>
                  <a:ea typeface="DX선진시대" panose="02020600000000000000" pitchFamily="18" charset="-127"/>
                </a:rPr>
                <a:t>01 </a:t>
              </a:r>
              <a:r>
                <a:rPr lang="ko-KR" altLang="en-US" sz="2400" dirty="0">
                  <a:latin typeface="DX선진시대" panose="02020600000000000000" pitchFamily="18" charset="-127"/>
                  <a:ea typeface="DX선진시대" panose="02020600000000000000" pitchFamily="18" charset="-127"/>
                </a:rPr>
                <a:t>주제선정이유</a:t>
              </a:r>
              <a:r>
                <a:rPr lang="en-US" altLang="ko-KR" sz="2400" dirty="0">
                  <a:latin typeface="DX선진시대" panose="02020600000000000000" pitchFamily="18" charset="-127"/>
                  <a:ea typeface="DX선진시대" panose="02020600000000000000" pitchFamily="18" charset="-127"/>
                </a:rPr>
                <a:t> 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48033-633A-4841-B1BC-4F6719F78967}"/>
              </a:ext>
            </a:extLst>
          </p:cNvPr>
          <p:cNvGrpSpPr/>
          <p:nvPr/>
        </p:nvGrpSpPr>
        <p:grpSpPr>
          <a:xfrm>
            <a:off x="7428114" y="2257758"/>
            <a:ext cx="4434857" cy="907939"/>
            <a:chOff x="1543700" y="2659560"/>
            <a:chExt cx="4434857" cy="90793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D859AE6-99DF-41D3-B2B2-C51CC8BB5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700" y="2659560"/>
              <a:ext cx="585726" cy="58572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07F42B-C270-4151-BAA0-EEED92C05A21}"/>
                </a:ext>
              </a:extLst>
            </p:cNvPr>
            <p:cNvSpPr txBox="1"/>
            <p:nvPr/>
          </p:nvSpPr>
          <p:spPr>
            <a:xfrm>
              <a:off x="2129426" y="3105834"/>
              <a:ext cx="3849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DX선진시대" panose="02020600000000000000" pitchFamily="18" charset="-127"/>
                  <a:ea typeface="DX선진시대" panose="02020600000000000000" pitchFamily="18" charset="-127"/>
                </a:rPr>
                <a:t>02 </a:t>
              </a:r>
              <a:r>
                <a:rPr lang="ko-KR" altLang="en-US" sz="2400" dirty="0">
                  <a:latin typeface="DX선진시대" panose="02020600000000000000" pitchFamily="18" charset="-127"/>
                  <a:ea typeface="DX선진시대" panose="02020600000000000000" pitchFamily="18" charset="-127"/>
                </a:rPr>
                <a:t>데이터 설명 및 </a:t>
              </a:r>
              <a:r>
                <a:rPr lang="ko-KR" altLang="en-US" sz="2400" dirty="0" err="1">
                  <a:latin typeface="DX선진시대" panose="02020600000000000000" pitchFamily="18" charset="-127"/>
                  <a:ea typeface="DX선진시대" panose="02020600000000000000" pitchFamily="18" charset="-127"/>
                </a:rPr>
                <a:t>전처리</a:t>
              </a:r>
              <a:r>
                <a:rPr lang="ko-KR" altLang="en-US" sz="2400" dirty="0">
                  <a:latin typeface="DX선진시대" panose="02020600000000000000" pitchFamily="18" charset="-127"/>
                  <a:ea typeface="DX선진시대" panose="02020600000000000000" pitchFamily="18" charset="-127"/>
                </a:rPr>
                <a:t> </a:t>
              </a:r>
              <a:r>
                <a:rPr lang="en-US" altLang="ko-KR" sz="2400" dirty="0">
                  <a:latin typeface="DX선진시대" panose="02020600000000000000" pitchFamily="18" charset="-127"/>
                  <a:ea typeface="DX선진시대" panose="02020600000000000000" pitchFamily="18" charset="-127"/>
                </a:rPr>
                <a:t>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71C57C-B75C-4E09-ABB4-1E346D308F0D}"/>
              </a:ext>
            </a:extLst>
          </p:cNvPr>
          <p:cNvGrpSpPr/>
          <p:nvPr/>
        </p:nvGrpSpPr>
        <p:grpSpPr>
          <a:xfrm>
            <a:off x="7428114" y="3630747"/>
            <a:ext cx="2331717" cy="907939"/>
            <a:chOff x="1543700" y="2659560"/>
            <a:chExt cx="2331717" cy="9079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A9F08A6-52FB-4A58-AB05-F74F7FCEE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700" y="2659560"/>
              <a:ext cx="585726" cy="5857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D2F660-AB1B-450F-9B74-996011C3366C}"/>
                </a:ext>
              </a:extLst>
            </p:cNvPr>
            <p:cNvSpPr txBox="1"/>
            <p:nvPr/>
          </p:nvSpPr>
          <p:spPr>
            <a:xfrm>
              <a:off x="2129426" y="3105834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DX선진시대" panose="02020600000000000000" pitchFamily="18" charset="-127"/>
                  <a:ea typeface="DX선진시대" panose="02020600000000000000" pitchFamily="18" charset="-127"/>
                </a:rPr>
                <a:t>03 </a:t>
              </a:r>
              <a:r>
                <a:rPr lang="ko-KR" altLang="en-US" sz="2400" dirty="0">
                  <a:latin typeface="DX선진시대" panose="02020600000000000000" pitchFamily="18" charset="-127"/>
                  <a:ea typeface="DX선진시대" panose="02020600000000000000" pitchFamily="18" charset="-127"/>
                </a:rPr>
                <a:t>시각화</a:t>
              </a:r>
              <a:r>
                <a:rPr lang="en-US" altLang="ko-KR" sz="2400" dirty="0">
                  <a:latin typeface="DX선진시대" panose="02020600000000000000" pitchFamily="18" charset="-127"/>
                  <a:ea typeface="DX선진시대" panose="02020600000000000000" pitchFamily="18" charset="-127"/>
                </a:rPr>
                <a:t> 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B2EADF-C92D-4071-A7F9-3BCD28CC1EE1}"/>
              </a:ext>
            </a:extLst>
          </p:cNvPr>
          <p:cNvGrpSpPr/>
          <p:nvPr/>
        </p:nvGrpSpPr>
        <p:grpSpPr>
          <a:xfrm>
            <a:off x="7428114" y="5003736"/>
            <a:ext cx="3748771" cy="907939"/>
            <a:chOff x="1543700" y="2659560"/>
            <a:chExt cx="3748771" cy="90793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4785F83-6E1B-49F4-9083-BEF83619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700" y="2659560"/>
              <a:ext cx="585726" cy="5857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6D2E5-77B9-49EC-82AE-B516FC514F0A}"/>
                </a:ext>
              </a:extLst>
            </p:cNvPr>
            <p:cNvSpPr txBox="1"/>
            <p:nvPr/>
          </p:nvSpPr>
          <p:spPr>
            <a:xfrm>
              <a:off x="2129426" y="3105834"/>
              <a:ext cx="3163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DX선진시대" panose="02020600000000000000" pitchFamily="18" charset="-127"/>
                  <a:ea typeface="DX선진시대" panose="02020600000000000000" pitchFamily="18" charset="-127"/>
                </a:rPr>
                <a:t>04 </a:t>
              </a:r>
              <a:r>
                <a:rPr lang="ko-KR" altLang="en-US" sz="2400" dirty="0">
                  <a:latin typeface="DX선진시대" panose="02020600000000000000" pitchFamily="18" charset="-127"/>
                  <a:ea typeface="DX선진시대" panose="02020600000000000000" pitchFamily="18" charset="-127"/>
                </a:rPr>
                <a:t>출처</a:t>
              </a:r>
              <a:endParaRPr lang="en-US" altLang="ko-KR" sz="2400" dirty="0">
                <a:latin typeface="DX선진시대" panose="02020600000000000000" pitchFamily="18" charset="-127"/>
                <a:ea typeface="DX선진시대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266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"/>
          <a:stretch/>
        </p:blipFill>
        <p:spPr>
          <a:xfrm>
            <a:off x="2336981" y="1107949"/>
            <a:ext cx="7329533" cy="515998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146961" y="144563"/>
            <a:ext cx="5510151" cy="831337"/>
            <a:chOff x="3146961" y="144563"/>
            <a:chExt cx="5510151" cy="831337"/>
          </a:xfrm>
        </p:grpSpPr>
        <p:grpSp>
          <p:nvGrpSpPr>
            <p:cNvPr id="21" name="그룹 20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03 </a:t>
                </a:r>
                <a:r>
                  <a: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시각화</a:t>
                </a: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3146961" y="575790"/>
              <a:ext cx="5510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전체 데이터에서 드리블 점수와 주급의</a:t>
              </a:r>
              <a:r>
                <a:rPr kumimoji="0" lang="ko-KR" altLang="en-US" sz="2000" b="0" i="0" u="none" strike="noStrike" kern="1200" cap="none" spc="0" normalizeH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관계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solidFill>
              <a:srgbClr val="69B5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</p:spPr>
        </p:pic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20911229-613A-4411-84DD-FC4E64223930}"/>
              </a:ext>
            </a:extLst>
          </p:cNvPr>
          <p:cNvSpPr/>
          <p:nvPr/>
        </p:nvSpPr>
        <p:spPr>
          <a:xfrm rot="20244048">
            <a:off x="2702788" y="3541940"/>
            <a:ext cx="2526537" cy="2382043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F64C5C2-5D73-4876-AE1C-DBE3ADA5039C}"/>
              </a:ext>
            </a:extLst>
          </p:cNvPr>
          <p:cNvSpPr/>
          <p:nvPr/>
        </p:nvSpPr>
        <p:spPr>
          <a:xfrm rot="20244048">
            <a:off x="2690486" y="3603860"/>
            <a:ext cx="2615461" cy="2310079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3F4040F-E785-422A-BA4B-A86050334397}"/>
              </a:ext>
            </a:extLst>
          </p:cNvPr>
          <p:cNvSpPr/>
          <p:nvPr/>
        </p:nvSpPr>
        <p:spPr>
          <a:xfrm rot="20244048">
            <a:off x="2861733" y="3436667"/>
            <a:ext cx="2253573" cy="2533293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1966BFFD-2310-4E86-A42C-3743019F683A}"/>
              </a:ext>
            </a:extLst>
          </p:cNvPr>
          <p:cNvCxnSpPr>
            <a:cxnSpLocks/>
          </p:cNvCxnSpPr>
          <p:nvPr/>
        </p:nvCxnSpPr>
        <p:spPr>
          <a:xfrm rot="10800000">
            <a:off x="1996751" y="4236098"/>
            <a:ext cx="699796" cy="671804"/>
          </a:xfrm>
          <a:prstGeom prst="curvedConnector3">
            <a:avLst>
              <a:gd name="adj1" fmla="val 54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17DD9F-FC71-4E49-A606-11F146EFCF91}"/>
              </a:ext>
            </a:extLst>
          </p:cNvPr>
          <p:cNvSpPr txBox="1"/>
          <p:nvPr/>
        </p:nvSpPr>
        <p:spPr>
          <a:xfrm>
            <a:off x="534856" y="3349690"/>
            <a:ext cx="163201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드리블 점수 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25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이하 선수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sz="900" dirty="0">
                <a:highlight>
                  <a:srgbClr val="CEE7FE"/>
                </a:highlight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endParaRPr lang="en-US" altLang="ko-KR" sz="900" dirty="0">
              <a:highlight>
                <a:srgbClr val="CEE7FE"/>
              </a:highlight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sz="2000" b="1" dirty="0">
                <a:highlight>
                  <a:srgbClr val="CEE7FE"/>
                </a:highlight>
                <a:latin typeface="10X10 Bold" panose="020D0604000000000000" pitchFamily="50" charset="-127"/>
                <a:ea typeface="10X10 Bold" panose="020D0604000000000000" pitchFamily="50" charset="-127"/>
              </a:rPr>
              <a:t>모두 골키퍼</a:t>
            </a:r>
            <a:endParaRPr lang="ko-KR" altLang="en-US" b="1" dirty="0">
              <a:highlight>
                <a:srgbClr val="CEE7FE"/>
              </a:highlight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47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C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2B8D0-703C-47A7-AD1D-DD7D15528A5B}"/>
              </a:ext>
            </a:extLst>
          </p:cNvPr>
          <p:cNvSpPr/>
          <p:nvPr/>
        </p:nvSpPr>
        <p:spPr>
          <a:xfrm>
            <a:off x="0" y="5323562"/>
            <a:ext cx="12192000" cy="1534438"/>
          </a:xfrm>
          <a:prstGeom prst="rect">
            <a:avLst/>
          </a:prstGeom>
          <a:solidFill>
            <a:srgbClr val="69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8B39FEF-69DC-4B07-9FF0-26653502D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2" y="2455671"/>
            <a:ext cx="1534438" cy="15344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0C889A4-186D-4F70-99C3-FA0E050C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448" y="361737"/>
            <a:ext cx="1534438" cy="15344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4"/>
          <a:stretch/>
        </p:blipFill>
        <p:spPr>
          <a:xfrm>
            <a:off x="629575" y="3990109"/>
            <a:ext cx="2870171" cy="25173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3"/>
          <a:stretch/>
        </p:blipFill>
        <p:spPr>
          <a:xfrm>
            <a:off x="9071881" y="4277443"/>
            <a:ext cx="1768839" cy="15192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2" r="22280" b="24457"/>
          <a:stretch/>
        </p:blipFill>
        <p:spPr>
          <a:xfrm>
            <a:off x="8580293" y="1820952"/>
            <a:ext cx="3418667" cy="467531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252791" y="5796346"/>
            <a:ext cx="811869" cy="784122"/>
          </a:xfrm>
          <a:prstGeom prst="rect">
            <a:avLst/>
          </a:prstGeom>
          <a:solidFill>
            <a:srgbClr val="69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AA1483-9B70-4161-A637-EC606E823F0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62" y="6014075"/>
            <a:ext cx="603122" cy="6085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2C6219-2002-483B-8760-13F83C633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66" y="1245166"/>
            <a:ext cx="4367667" cy="43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8.14815E-6 L -4.16667E-6 -8.14815E-6 C 0.00794 -0.03218 -4.16667E-6 -0.00556 0.00677 -0.02084 C 0.0082 -0.02408 0.00899 -0.02825 0.01068 -0.03126 C 0.01263 -0.03473 0.01498 -0.03751 0.01654 -0.04167 C 0.01888 -0.04792 0.02031 -0.05255 0.02435 -0.05718 C 0.03373 -0.06852 0.01901 -0.05093 0.03112 -0.06598 C 0.03307 -0.06829 0.03698 -0.07292 0.03698 -0.07292 C 0.03763 -0.07454 0.03802 -0.07663 0.03893 -0.07801 C 0.04076 -0.08149 0.04232 -0.08172 0.04479 -0.08311 C 0.0457 -0.08426 0.04675 -0.08542 0.04766 -0.08658 C 0.0487 -0.0882 0.04948 -0.09051 0.05052 -0.0919 C 0.05182 -0.09329 0.05326 -0.09399 0.05443 -0.09538 C 0.05977 -0.1007 0.05495 -0.09746 0.06029 -0.10047 C 0.06706 -0.10857 0.06393 -0.10602 0.06914 -0.10926 C 0.07813 -0.1213 0.06797 -0.10834 0.07682 -0.11783 C 0.08529 -0.12686 0.07982 -0.12292 0.08568 -0.12639 C 0.09258 -0.13473 0.08919 -0.13241 0.09544 -0.13519 L 0.10117 -0.14214 C 0.10221 -0.14329 0.103 -0.14491 0.10417 -0.14561 L 0.10703 -0.14723 C 0.1155 -0.15718 0.10482 -0.14538 0.11289 -0.15255 C 0.11393 -0.15348 0.11485 -0.15487 0.11589 -0.15602 C 0.12461 -0.16366 0.11068 -0.14839 0.1237 -0.16112 C 0.125 -0.16251 0.12617 -0.16482 0.12748 -0.16621 C 0.12839 -0.16714 0.12956 -0.16737 0.13047 -0.16806 C 0.13177 -0.16899 0.13307 -0.17038 0.13438 -0.17153 C 0.13594 -0.17269 0.13763 -0.17362 0.13919 -0.17501 C 0.14805 -0.18288 0.13464 -0.17408 0.14701 -0.1801 C 0.14896 -0.18102 0.15287 -0.18357 0.15287 -0.18357 C 0.15378 -0.18473 0.15469 -0.18612 0.15573 -0.18704 C 0.15768 -0.18866 0.16159 -0.19051 0.16159 -0.19051 C 0.16354 -0.19283 0.16524 -0.19607 0.16745 -0.19746 C 0.17682 -0.20301 0.16224 -0.19399 0.17422 -0.20255 C 0.17617 -0.20394 0.18008 -0.20602 0.18008 -0.20602 C 0.18711 -0.21436 0.17852 -0.2051 0.18698 -0.21135 C 0.18958 -0.2132 0.19193 -0.21667 0.19479 -0.21829 C 0.19675 -0.21945 0.1987 -0.22014 0.20052 -0.22176 C 0.20977 -0.22987 0.19831 -0.22014 0.21029 -0.22871 C 0.21198 -0.22987 0.21354 -0.23102 0.21524 -0.23218 C 0.21641 -0.23288 0.21784 -0.23311 0.21914 -0.2338 C 0.2211 -0.23496 0.22292 -0.23612 0.22487 -0.23727 C 0.22591 -0.23774 0.22695 -0.23843 0.22787 -0.23889 C 0.22943 -0.24005 0.23099 -0.24167 0.23268 -0.24237 C 0.23464 -0.24329 0.23659 -0.24352 0.23854 -0.24422 C 0.25378 -0.2551 0.23477 -0.2419 0.2474 -0.24931 C 0.24896 -0.25047 0.25052 -0.25186 0.25221 -0.25278 C 0.25599 -0.25533 0.25469 -0.25417 0.25899 -0.25626 C 0.26602 -0.25996 0.2569 -0.25626 0.2668 -0.25973 C 0.27136 -0.26528 0.2681 -0.26227 0.27461 -0.26505 C 0.28685 -0.26991 0.27787 -0.26737 0.29024 -0.27014 C 0.29154 -0.27084 0.29284 -0.2713 0.29414 -0.272 C 0.30065 -0.27524 0.29323 -0.27292 0.30482 -0.27709 C 0.30807 -0.27825 0.31146 -0.27871 0.31458 -0.28056 C 0.32344 -0.28589 0.30938 -0.27778 0.32227 -0.28403 C 0.32435 -0.28496 0.32617 -0.28681 0.32813 -0.28751 C 0.34011 -0.29167 0.32774 -0.28704 0.33594 -0.29098 C 0.33854 -0.29214 0.34128 -0.29283 0.34375 -0.29445 L 0.34961 -0.29792 C 0.35052 -0.29839 0.35156 -0.29908 0.35248 -0.29954 C 0.35378 -0.30024 0.35508 -0.3007 0.35638 -0.30139 C 0.35833 -0.30232 0.36029 -0.30371 0.36224 -0.30487 C 0.36328 -0.30533 0.36419 -0.30602 0.36524 -0.30649 C 0.36654 -0.30718 0.36784 -0.30764 0.36914 -0.30834 C 0.37005 -0.3088 0.37096 -0.3095 0.37201 -0.30996 C 0.37396 -0.31065 0.37591 -0.31112 0.37787 -0.31181 L 0.40026 -0.3169 C 0.40313 -0.31806 0.40612 -0.31968 0.40899 -0.32038 C 0.41198 -0.32107 0.41485 -0.3213 0.41784 -0.322 C 0.4194 -0.32246 0.42096 -0.32339 0.42266 -0.32385 C 0.42591 -0.32454 0.42917 -0.32501 0.43242 -0.32547 C 0.43333 -0.32616 0.43425 -0.32686 0.43529 -0.32732 C 0.43985 -0.32871 0.4444 -0.3294 0.44896 -0.33079 L 0.45482 -0.33241 C 0.45638 -0.33311 0.45807 -0.33357 0.45964 -0.33426 C 0.46159 -0.33473 0.46354 -0.33519 0.4655 -0.33589 C 0.46914 -0.33727 0.47044 -0.33866 0.47422 -0.33936 C 0.47852 -0.34028 0.48268 -0.34051 0.48698 -0.34121 L 0.49284 -0.34283 C 0.4944 -0.34329 0.49596 -0.34445 0.49766 -0.34468 C 0.50547 -0.34561 0.51328 -0.34584 0.52096 -0.3463 C 0.52227 -0.347 0.5237 -0.34746 0.52487 -0.34815 C 0.52591 -0.34862 0.52682 -0.34954 0.52787 -0.34977 C 0.53568 -0.3507 0.54349 -0.35093 0.55117 -0.35163 C 0.55951 -0.3551 0.5513 -0.35186 0.56589 -0.35487 C 0.56784 -0.35533 0.56979 -0.35602 0.57162 -0.35672 C 0.57305 -0.35718 0.57422 -0.35834 0.57552 -0.35834 C 0.58985 -0.3595 0.60417 -0.35996 0.61849 -0.36019 C 0.63529 -0.36042 0.65221 -0.36019 0.66914 -0.36019 L 0.66914 -0.36019 " pathEditMode="relative" ptsTypes="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solidFill>
              <a:srgbClr val="69B5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3946566" y="506064"/>
            <a:ext cx="4298867" cy="830997"/>
            <a:chOff x="3859481" y="144563"/>
            <a:chExt cx="4298867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3859481" y="144563"/>
              <a:ext cx="4298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출처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67291B5-B1D8-44D0-9A38-64FCDEE8F97E}"/>
                </a:ext>
              </a:extLst>
            </p:cNvPr>
            <p:cNvCxnSpPr>
              <a:cxnSpLocks/>
            </p:cNvCxnSpPr>
            <p:nvPr/>
          </p:nvCxnSpPr>
          <p:spPr>
            <a:xfrm>
              <a:off x="4594950" y="565542"/>
              <a:ext cx="283420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3048000" y="5059274"/>
            <a:ext cx="6184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4"/>
              </a:rPr>
              <a:t>https://www.kaggle.com/karangadiya/fifa19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F11550-B3CA-4B98-A336-C1039A7EF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000250"/>
            <a:ext cx="609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75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C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C88757A-FF22-4C8E-8277-6209EE4BAD45}"/>
              </a:ext>
            </a:extLst>
          </p:cNvPr>
          <p:cNvSpPr/>
          <p:nvPr/>
        </p:nvSpPr>
        <p:spPr>
          <a:xfrm>
            <a:off x="0" y="5323562"/>
            <a:ext cx="12192000" cy="1534438"/>
          </a:xfrm>
          <a:prstGeom prst="rect">
            <a:avLst/>
          </a:prstGeom>
          <a:solidFill>
            <a:srgbClr val="69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05A334-5EAD-4858-B9A8-47155B523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9" y="2065750"/>
            <a:ext cx="2150301" cy="21503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DC6712-1A9F-4097-9E48-BA55D2A83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90" y="-28184"/>
            <a:ext cx="2150301" cy="2150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AFAD70-5126-4A34-838E-692E696C8EB6}"/>
              </a:ext>
            </a:extLst>
          </p:cNvPr>
          <p:cNvSpPr txBox="1"/>
          <p:nvPr/>
        </p:nvSpPr>
        <p:spPr>
          <a:xfrm>
            <a:off x="4491232" y="1765580"/>
            <a:ext cx="3209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latin typeface="DX바람처럼" panose="02020600000000000000" pitchFamily="18" charset="-127"/>
                <a:ea typeface="DX바람처럼" panose="02020600000000000000" pitchFamily="18" charset="-127"/>
              </a:rPr>
              <a:t>감사합니다</a:t>
            </a:r>
            <a:r>
              <a:rPr lang="en-US" altLang="ko-KR" sz="4400" dirty="0">
                <a:latin typeface="DX바람처럼" panose="02020600000000000000" pitchFamily="18" charset="-127"/>
                <a:ea typeface="DX바람처럼" panose="02020600000000000000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CD827B-1113-4245-B77D-9967DCF1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49" y="3429000"/>
            <a:ext cx="2150301" cy="2150301"/>
          </a:xfrm>
          <a:prstGeom prst="rect">
            <a:avLst/>
          </a:prstGeom>
        </p:spPr>
      </p:pic>
      <p:pic>
        <p:nvPicPr>
          <p:cNvPr id="3" name="그래픽 2" descr="마케팅">
            <a:extLst>
              <a:ext uri="{FF2B5EF4-FFF2-40B4-BE49-F238E27FC236}">
                <a16:creationId xmlns:a16="http://schemas.microsoft.com/office/drawing/2014/main" id="{0C1E818D-E79D-4FD8-AFBE-9625A4AF9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897299">
            <a:off x="3797625" y="1443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9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A83FF67-8788-4253-BD6C-8A75314C4BAD}"/>
              </a:ext>
            </a:extLst>
          </p:cNvPr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69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34593-4ECE-4420-BC38-71979864E673}"/>
              </a:ext>
            </a:extLst>
          </p:cNvPr>
          <p:cNvSpPr txBox="1"/>
          <p:nvPr/>
        </p:nvSpPr>
        <p:spPr>
          <a:xfrm>
            <a:off x="4036268" y="585815"/>
            <a:ext cx="4119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rPr>
              <a:t>01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rPr>
              <a:t>주제선정이유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9879FBC-F1A3-4E9E-A5D7-184658395864}"/>
              </a:ext>
            </a:extLst>
          </p:cNvPr>
          <p:cNvCxnSpPr>
            <a:cxnSpLocks/>
          </p:cNvCxnSpPr>
          <p:nvPr/>
        </p:nvCxnSpPr>
        <p:spPr>
          <a:xfrm>
            <a:off x="4679009" y="1047480"/>
            <a:ext cx="2834200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C94D7DF-FF77-4086-A7CA-83F7F988A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1" r="30712"/>
          <a:stretch/>
        </p:blipFill>
        <p:spPr>
          <a:xfrm>
            <a:off x="401817" y="1377386"/>
            <a:ext cx="3634451" cy="42652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A965C7-9382-4E75-BC08-52942BD1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65" y="3776961"/>
            <a:ext cx="3225116" cy="1682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69A74D-384A-4D4E-BE07-9899AADD3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09" y="1398115"/>
            <a:ext cx="3225117" cy="1682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8B523-24FD-4057-B918-F7A97AC7BB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84" r="23459"/>
          <a:stretch/>
        </p:blipFill>
        <p:spPr>
          <a:xfrm>
            <a:off x="8155730" y="1377387"/>
            <a:ext cx="3634451" cy="42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2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  <a:solidFill>
            <a:srgbClr val="69B54B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  <a:grpFill/>
          </p:spPr>
        </p:pic>
      </p:grpSp>
      <p:grpSp>
        <p:nvGrpSpPr>
          <p:cNvPr id="15" name="그룹 14"/>
          <p:cNvGrpSpPr/>
          <p:nvPr/>
        </p:nvGrpSpPr>
        <p:grpSpPr>
          <a:xfrm>
            <a:off x="3946566" y="631148"/>
            <a:ext cx="4298867" cy="831337"/>
            <a:chOff x="3859481" y="144563"/>
            <a:chExt cx="4298867" cy="831337"/>
          </a:xfrm>
        </p:grpSpPr>
        <p:grpSp>
          <p:nvGrpSpPr>
            <p:cNvPr id="16" name="그룹 15"/>
            <p:cNvGrpSpPr/>
            <p:nvPr/>
          </p:nvGrpSpPr>
          <p:grpSpPr>
            <a:xfrm>
              <a:off x="3859481" y="144563"/>
              <a:ext cx="4298867" cy="461665"/>
              <a:chOff x="3859481" y="144563"/>
              <a:chExt cx="4298867" cy="46166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02 </a:t>
                </a:r>
                <a:r>
                  <a: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데이터 설명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4073236" y="575790"/>
              <a:ext cx="3871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사용데이터 및 변수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8158348" y="1046817"/>
            <a:ext cx="3994068" cy="50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-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나이: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age</a:t>
            </a:r>
            <a:endParaRPr lang="en-US" altLang="ko-KR" dirty="0">
              <a:latin typeface="DX우리강산B" panose="02020600000000000000" pitchFamily="18" charset="-127"/>
              <a:ea typeface="DX우리강산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-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몸무게: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weight</a:t>
            </a:r>
            <a:endParaRPr lang="ko-KR" altLang="en-US" dirty="0">
              <a:latin typeface="DX우리강산B" panose="02020600000000000000" pitchFamily="18" charset="-127"/>
              <a:ea typeface="DX우리강산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-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키: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height</a:t>
            </a:r>
            <a:endParaRPr lang="ko-KR" altLang="en-US" dirty="0">
              <a:latin typeface="DX우리강산B" panose="02020600000000000000" pitchFamily="18" charset="-127"/>
              <a:ea typeface="DX우리강산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-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선수가치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: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value</a:t>
            </a:r>
            <a:endParaRPr lang="ko-KR" altLang="en-US" dirty="0">
              <a:latin typeface="DX우리강산B" panose="02020600000000000000" pitchFamily="18" charset="-127"/>
              <a:ea typeface="DX우리강산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-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주급: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wage</a:t>
            </a:r>
            <a:endParaRPr lang="ko-KR" altLang="en-US" dirty="0">
              <a:latin typeface="DX우리강산B" panose="02020600000000000000" pitchFamily="18" charset="-127"/>
              <a:ea typeface="DX우리강산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-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국적: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nationality</a:t>
            </a:r>
            <a:endParaRPr lang="ko-KR" altLang="en-US" dirty="0">
              <a:latin typeface="DX우리강산B" panose="02020600000000000000" pitchFamily="18" charset="-127"/>
              <a:ea typeface="DX우리강산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-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구단: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club</a:t>
            </a:r>
            <a:endParaRPr lang="ko-KR" altLang="en-US" dirty="0">
              <a:latin typeface="DX우리강산B" panose="02020600000000000000" pitchFamily="18" charset="-127"/>
              <a:ea typeface="DX우리강산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-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선호하는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발방향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: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preferred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foot</a:t>
            </a:r>
            <a:endParaRPr lang="ko-KR" altLang="en-US" dirty="0">
              <a:latin typeface="DX우리강산B" panose="02020600000000000000" pitchFamily="18" charset="-127"/>
              <a:ea typeface="DX우리강산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-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포지션: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position</a:t>
            </a:r>
            <a:endParaRPr lang="ko-KR" altLang="en-US" dirty="0">
              <a:latin typeface="DX우리강산B" panose="02020600000000000000" pitchFamily="18" charset="-127"/>
              <a:ea typeface="DX우리강산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-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점프력: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jumping</a:t>
            </a:r>
            <a:endParaRPr lang="ko-KR" altLang="en-US" dirty="0">
              <a:latin typeface="DX우리강산B" panose="02020600000000000000" pitchFamily="18" charset="-127"/>
              <a:ea typeface="DX우리강산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-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헤딩정확성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: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heading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accuracy</a:t>
            </a:r>
            <a:endParaRPr lang="ko-KR" altLang="en-US" dirty="0">
              <a:latin typeface="DX우리강산B" panose="02020600000000000000" pitchFamily="18" charset="-127"/>
              <a:ea typeface="DX우리강산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-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드리블점수</a:t>
            </a:r>
            <a:r>
              <a:rPr lang="ko-KR" altLang="en-US" dirty="0">
                <a:latin typeface="DX우리강산B" panose="02020600000000000000" pitchFamily="18" charset="-127"/>
                <a:ea typeface="DX우리강산B" panose="02020600000000000000" pitchFamily="18" charset="-127"/>
              </a:rPr>
              <a:t>: </a:t>
            </a:r>
            <a:r>
              <a:rPr lang="ko-KR" altLang="en-US" dirty="0" err="1">
                <a:latin typeface="DX우리강산B" panose="02020600000000000000" pitchFamily="18" charset="-127"/>
                <a:ea typeface="DX우리강산B" panose="02020600000000000000" pitchFamily="18" charset="-127"/>
              </a:rPr>
              <a:t>dribbling</a:t>
            </a:r>
            <a:endParaRPr lang="ko-KR" altLang="en-US" dirty="0">
              <a:latin typeface="DX우리강산B" panose="02020600000000000000" pitchFamily="18" charset="-127"/>
              <a:ea typeface="DX우리강산B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34911E-9D45-4742-86BF-BA91B5F8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41" y="1514646"/>
            <a:ext cx="3994068" cy="18722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882C77-C179-4461-83B0-F843B9BA5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611" y="3689019"/>
            <a:ext cx="6214382" cy="20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4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  <a:solidFill>
            <a:srgbClr val="69B54B"/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  <a:grpFill/>
          </p:spPr>
        </p:pic>
      </p:grpSp>
      <p:grpSp>
        <p:nvGrpSpPr>
          <p:cNvPr id="25" name="그룹 24"/>
          <p:cNvGrpSpPr/>
          <p:nvPr/>
        </p:nvGrpSpPr>
        <p:grpSpPr>
          <a:xfrm>
            <a:off x="4064754" y="560260"/>
            <a:ext cx="4298867" cy="892892"/>
            <a:chOff x="3859481" y="144563"/>
            <a:chExt cx="4298867" cy="89289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02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데이터 전처리</a:t>
                </a:r>
                <a:endParaRPr lang="en-US" altLang="ko-KR" sz="2400" b="1" dirty="0">
                  <a:latin typeface="DX안방극장B" panose="02020600000000000000" pitchFamily="18" charset="-127"/>
                  <a:ea typeface="DX안방극장B" panose="02020600000000000000" pitchFamily="18" charset="-127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4073236" y="575790"/>
              <a:ext cx="3871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단위 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변환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86CCB7A-834F-4898-A521-EE857B278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347" y="1606828"/>
            <a:ext cx="7949682" cy="741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`ft ``inch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  <a: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== 30.48cm+ 2.54cm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19801D0-2444-4FBF-AA31-4465BFD8A96B}"/>
              </a:ext>
            </a:extLst>
          </p:cNvPr>
          <p:cNvSpPr/>
          <p:nvPr/>
        </p:nvSpPr>
        <p:spPr>
          <a:xfrm>
            <a:off x="3486729" y="2858947"/>
            <a:ext cx="5460502" cy="2003008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FC85F3-5A15-4EB6-9587-6F8FCBF73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981" y="3459069"/>
            <a:ext cx="4916410" cy="8027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Arial Unicode MS"/>
                <a:ea typeface="Courier New" panose="02070309020205020404" pitchFamily="49" charset="0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Arial Unicode MS"/>
                <a:ea typeface="Courier New" panose="020703090202050204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nrow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fifa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)){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heightSum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&lt;-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as.numeric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fifa$Height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]][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])*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30.48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+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as.numeric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fifa$Height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]][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])*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2.54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 }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529AFB-5D7F-45E5-BF92-DAEF06CE2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071" y="2641779"/>
            <a:ext cx="748603" cy="2834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"5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7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”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"6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2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”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"5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9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”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"6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4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”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"5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11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”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"5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8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”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D93C4F-1FD2-4ACD-AE58-5EAB5F4A5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286" y="2641778"/>
            <a:ext cx="825547" cy="2834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170.18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187.96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175.26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193.04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180.34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172.72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 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03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  <a:solidFill>
            <a:srgbClr val="69B54B"/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  <a:grpFill/>
          </p:spPr>
        </p:pic>
      </p:grpSp>
      <p:grpSp>
        <p:nvGrpSpPr>
          <p:cNvPr id="25" name="그룹 24"/>
          <p:cNvGrpSpPr/>
          <p:nvPr/>
        </p:nvGrpSpPr>
        <p:grpSpPr>
          <a:xfrm>
            <a:off x="3946566" y="713936"/>
            <a:ext cx="4298867" cy="892892"/>
            <a:chOff x="3859481" y="144563"/>
            <a:chExt cx="4298867" cy="89289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02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데이터 전처리</a:t>
                </a:r>
                <a:endParaRPr lang="en-US" altLang="ko-KR" sz="2400" b="1" dirty="0">
                  <a:latin typeface="DX안방극장B" panose="02020600000000000000" pitchFamily="18" charset="-127"/>
                  <a:ea typeface="DX안방극장B" panose="02020600000000000000" pitchFamily="18" charset="-127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4073236" y="575790"/>
              <a:ext cx="3871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단위 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변환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86CCB7A-834F-4898-A521-EE857B278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477" y="1606828"/>
            <a:ext cx="5009046" cy="741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</a:t>
            </a:r>
            <a:r>
              <a:rPr lang="ko-KR" altLang="ko-KR" sz="4400" dirty="0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  <a:r>
              <a:rPr lang="ko-KR" altLang="ko-KR" sz="4400" dirty="0" err="1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lbs</a:t>
            </a:r>
            <a:r>
              <a:rPr lang="en-US" altLang="ko-KR" sz="1400" dirty="0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파운드</a:t>
            </a:r>
            <a:r>
              <a:rPr lang="en-US" altLang="ko-KR" sz="1400" dirty="0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)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  <a: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== 2.205KG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19801D0-2444-4FBF-AA31-4465BFD8A96B}"/>
              </a:ext>
            </a:extLst>
          </p:cNvPr>
          <p:cNvSpPr/>
          <p:nvPr/>
        </p:nvSpPr>
        <p:spPr>
          <a:xfrm>
            <a:off x="3486729" y="2858947"/>
            <a:ext cx="5460502" cy="2003008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E83645-D8FA-4CD3-ACE0-A952CA3E9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754" y="2641781"/>
            <a:ext cx="1017907" cy="2834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"159lbs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"183lbs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"150lbs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"168lbs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"154lbs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"163lbs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 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59EAD2D-F826-4149-B35D-94F3B06E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587" y="2641780"/>
            <a:ext cx="671659" cy="2834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72.11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82.99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68.03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76.19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69.84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73.92</a:t>
            </a:r>
            <a:endParaRPr lang="en-US" altLang="ko-KR" sz="2000" dirty="0"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545825C-B8E9-4F43-93D7-765411B7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981" y="3442022"/>
            <a:ext cx="4772941" cy="89509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Arial Unicode MS"/>
                <a:ea typeface="Courier New" panose="02070309020205020404" pitchFamily="49" charset="0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Arial Unicode MS"/>
                <a:ea typeface="Courier New" panose="02070309020205020404" pitchFamily="49" charset="0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nrow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fifa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)){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fifa$Weight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&lt;-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round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fifa$Weight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/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2.205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  <a:ea typeface="Courier New" panose="02070309020205020404" pitchFamily="49" charset="0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}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5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  <a:solidFill>
            <a:srgbClr val="69B54B"/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  <a:grpFill/>
          </p:spPr>
        </p:pic>
      </p:grpSp>
      <p:grpSp>
        <p:nvGrpSpPr>
          <p:cNvPr id="25" name="그룹 24"/>
          <p:cNvGrpSpPr/>
          <p:nvPr/>
        </p:nvGrpSpPr>
        <p:grpSpPr>
          <a:xfrm>
            <a:off x="3946566" y="680505"/>
            <a:ext cx="4298867" cy="892892"/>
            <a:chOff x="3859481" y="144563"/>
            <a:chExt cx="4298867" cy="89289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02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데이터 전처리</a:t>
                </a:r>
                <a:endParaRPr lang="en-US" altLang="ko-KR" sz="2400" b="1" dirty="0">
                  <a:latin typeface="DX안방극장B" panose="02020600000000000000" pitchFamily="18" charset="-127"/>
                  <a:ea typeface="DX안방극장B" panose="02020600000000000000" pitchFamily="18" charset="-127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4073236" y="575790"/>
              <a:ext cx="3871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단위 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변환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86CCB7A-834F-4898-A521-EE857B278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171" y="1702596"/>
            <a:ext cx="3775656" cy="741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</a:t>
            </a:r>
            <a: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€</a:t>
            </a:r>
            <a: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== 1,335</a:t>
            </a:r>
            <a:r>
              <a:rPr lang="ko-KR" altLang="en-US" sz="4400" dirty="0">
                <a:latin typeface="DX안방극장B" panose="02020600000000000000" pitchFamily="18" charset="-127"/>
                <a:ea typeface="DX안방극장B" panose="02020600000000000000" pitchFamily="18" charset="-127"/>
              </a:rPr>
              <a:t>￦</a:t>
            </a:r>
            <a: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B13465-ACCF-4C46-B9C0-662CD04A7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033" y="2783826"/>
            <a:ext cx="1037143" cy="2834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"€565K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"€405K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"€290K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"€260K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"€355K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"€340K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 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246A1-C686-4BF2-8AD9-79F6CD348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866" y="2750395"/>
            <a:ext cx="1384995" cy="2834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754275000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540675000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387150000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347100000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473925000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453900000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333333"/>
                </a:solidFill>
                <a:latin typeface="DX안방극장B" panose="02020600000000000000" pitchFamily="18" charset="-127"/>
                <a:ea typeface="DX안방극장B" panose="02020600000000000000" pitchFamily="18" charset="-127"/>
              </a:rPr>
              <a:t> 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D21FA5-9151-49C1-949D-2CB5B751E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663" y="3428307"/>
            <a:ext cx="4029116" cy="89509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nrow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fifa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)){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fifa$Wage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] &lt;-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fifa$Wage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] *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1335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X안방극장B" panose="02020600000000000000" pitchFamily="18" charset="-127"/>
              <a:ea typeface="DX안방극장B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}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X안방극장B" panose="02020600000000000000" pitchFamily="18" charset="-127"/>
                <a:ea typeface="DX안방극장B" panose="02020600000000000000" pitchFamily="18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19801D0-2444-4FBF-AA31-4465BFD8A96B}"/>
              </a:ext>
            </a:extLst>
          </p:cNvPr>
          <p:cNvSpPr/>
          <p:nvPr/>
        </p:nvSpPr>
        <p:spPr>
          <a:xfrm>
            <a:off x="3440430" y="2936056"/>
            <a:ext cx="5311140" cy="1879600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8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3473BB-81FC-4466-9D07-E3B561F3F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5" t="18644" r="13201" b="10477"/>
          <a:stretch/>
        </p:blipFill>
        <p:spPr>
          <a:xfrm>
            <a:off x="6860156" y="1559924"/>
            <a:ext cx="4979722" cy="373815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572799F-B97B-49FE-AA62-976FE2A66D85}"/>
              </a:ext>
            </a:extLst>
          </p:cNvPr>
          <p:cNvSpPr/>
          <p:nvPr/>
        </p:nvSpPr>
        <p:spPr>
          <a:xfrm>
            <a:off x="3823581" y="2229429"/>
            <a:ext cx="926401" cy="650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3FF67-8788-4253-BD6C-8A75314C4BAD}"/>
              </a:ext>
            </a:extLst>
          </p:cNvPr>
          <p:cNvSpPr/>
          <p:nvPr/>
        </p:nvSpPr>
        <p:spPr>
          <a:xfrm>
            <a:off x="0" y="5919880"/>
            <a:ext cx="12192000" cy="950820"/>
          </a:xfrm>
          <a:prstGeom prst="rect">
            <a:avLst/>
          </a:prstGeom>
          <a:solidFill>
            <a:srgbClr val="69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946566" y="447592"/>
            <a:ext cx="4298867" cy="892892"/>
            <a:chOff x="3859481" y="144563"/>
            <a:chExt cx="4298867" cy="892892"/>
          </a:xfrm>
        </p:grpSpPr>
        <p:grpSp>
          <p:nvGrpSpPr>
            <p:cNvPr id="30" name="그룹 29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03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시각화</a:t>
                </a: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4073236" y="575790"/>
              <a:ext cx="3871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선수들의 나이 분포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E7E4AE9-14C4-4398-9BC9-BB165F7F0591}"/>
              </a:ext>
            </a:extLst>
          </p:cNvPr>
          <p:cNvSpPr txBox="1"/>
          <p:nvPr/>
        </p:nvSpPr>
        <p:spPr>
          <a:xfrm>
            <a:off x="2835318" y="1231042"/>
            <a:ext cx="10547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latin typeface="10X10" panose="020D0604000000000000" pitchFamily="50" charset="-127"/>
                <a:ea typeface="10X10" panose="020D0604000000000000" pitchFamily="50" charset="-127"/>
              </a:rPr>
              <a:t>}</a:t>
            </a:r>
            <a:endParaRPr lang="ko-KR" altLang="en-US" sz="28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47DEF-21F0-4BC7-9FA1-D9C2C3B39F0F}"/>
              </a:ext>
            </a:extLst>
          </p:cNvPr>
          <p:cNvSpPr txBox="1"/>
          <p:nvPr/>
        </p:nvSpPr>
        <p:spPr>
          <a:xfrm>
            <a:off x="3889166" y="2389672"/>
            <a:ext cx="80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C3300"/>
                </a:solidFill>
                <a:latin typeface="DX선진시대" panose="02020600000000000000" pitchFamily="18" charset="-127"/>
                <a:ea typeface="DX선진시대" panose="02020600000000000000" pitchFamily="18" charset="-127"/>
              </a:rPr>
              <a:t>20</a:t>
            </a:r>
            <a:r>
              <a:rPr lang="ko-KR" altLang="en-US" sz="2000" dirty="0">
                <a:solidFill>
                  <a:srgbClr val="CC3300"/>
                </a:solidFill>
                <a:latin typeface="DX선진시대" panose="02020600000000000000" pitchFamily="18" charset="-127"/>
                <a:ea typeface="DX선진시대" panose="02020600000000000000" pitchFamily="18" charset="-127"/>
              </a:rPr>
              <a:t>대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44835" y="3237254"/>
            <a:ext cx="2009282" cy="920917"/>
            <a:chOff x="8254301" y="5898964"/>
            <a:chExt cx="3772643" cy="95718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E076F96-9933-4BE9-915E-EE8CACF25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866" y="5905324"/>
              <a:ext cx="356558" cy="95082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B77AD13-CB77-421C-87FF-E5E78A940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301" y="5905323"/>
              <a:ext cx="356558" cy="95082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816AF8A-C6DA-460E-B8EF-CA9A9F36D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256" y="5905320"/>
              <a:ext cx="356558" cy="95082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BD66957-60B3-46E9-94D9-99303B59F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0821" y="5905321"/>
              <a:ext cx="356558" cy="95082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A899DA3-740B-4E16-9D2F-3569ECB2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0386" y="5905320"/>
              <a:ext cx="356558" cy="950821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C5FE89F-35CE-48D2-BB6D-075ED07A9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5765" y="5905321"/>
              <a:ext cx="356558" cy="95082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E2F6689-DBEE-41CE-AC0E-41F383765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6200" y="5905320"/>
              <a:ext cx="356558" cy="95082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4FDD71F-48BF-4C64-854A-5CDA63E48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126" y="5905320"/>
              <a:ext cx="356558" cy="95082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B201732-08AE-496D-A2AE-E92D1B6F1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2561" y="5905319"/>
              <a:ext cx="356558" cy="95082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4FDD71F-48BF-4C64-854A-5CDA63E48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833" y="5898964"/>
              <a:ext cx="356558" cy="950820"/>
            </a:xfrm>
            <a:prstGeom prst="rect">
              <a:avLst/>
            </a:prstGeom>
          </p:spPr>
        </p:pic>
      </p:grpSp>
      <p:sp>
        <p:nvSpPr>
          <p:cNvPr id="4" name="부분 원형 3">
            <a:extLst>
              <a:ext uri="{FF2B5EF4-FFF2-40B4-BE49-F238E27FC236}">
                <a16:creationId xmlns:a16="http://schemas.microsoft.com/office/drawing/2014/main" id="{054D9665-2398-4882-A55B-D5AAC1A8440B}"/>
              </a:ext>
            </a:extLst>
          </p:cNvPr>
          <p:cNvSpPr/>
          <p:nvPr/>
        </p:nvSpPr>
        <p:spPr>
          <a:xfrm rot="7319384">
            <a:off x="6911860" y="1592494"/>
            <a:ext cx="3653346" cy="3681960"/>
          </a:xfrm>
          <a:prstGeom prst="pie">
            <a:avLst>
              <a:gd name="adj1" fmla="val 20095670"/>
              <a:gd name="adj2" fmla="val 13400412"/>
            </a:avLst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A5529C-1821-4A21-9EB5-EDD0EEEABE1B}"/>
              </a:ext>
            </a:extLst>
          </p:cNvPr>
          <p:cNvGrpSpPr/>
          <p:nvPr/>
        </p:nvGrpSpPr>
        <p:grpSpPr>
          <a:xfrm>
            <a:off x="1344280" y="521255"/>
            <a:ext cx="1448444" cy="6055567"/>
            <a:chOff x="2465788" y="0"/>
            <a:chExt cx="847592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BDAA6C5-FE39-41C5-90A8-1DD544905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4542"/>
            <a:stretch/>
          </p:blipFill>
          <p:spPr>
            <a:xfrm>
              <a:off x="2465788" y="0"/>
              <a:ext cx="396252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EF430A5-E99D-4160-BD20-673780885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3271"/>
            <a:stretch/>
          </p:blipFill>
          <p:spPr>
            <a:xfrm>
              <a:off x="2824797" y="0"/>
              <a:ext cx="488583" cy="685800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4F86DC-1866-4D68-99D9-300F262AC720}"/>
              </a:ext>
            </a:extLst>
          </p:cNvPr>
          <p:cNvSpPr/>
          <p:nvPr/>
        </p:nvSpPr>
        <p:spPr>
          <a:xfrm>
            <a:off x="1290863" y="1559924"/>
            <a:ext cx="1544743" cy="1989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t="22098" r="16863" b="21774"/>
          <a:stretch/>
        </p:blipFill>
        <p:spPr>
          <a:xfrm>
            <a:off x="355600" y="2519265"/>
            <a:ext cx="5354319" cy="334159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946566" y="410539"/>
            <a:ext cx="4298867" cy="892892"/>
            <a:chOff x="3859481" y="144563"/>
            <a:chExt cx="4298867" cy="892892"/>
          </a:xfrm>
        </p:grpSpPr>
        <p:grpSp>
          <p:nvGrpSpPr>
            <p:cNvPr id="11" name="그룹 10"/>
            <p:cNvGrpSpPr/>
            <p:nvPr/>
          </p:nvGrpSpPr>
          <p:grpSpPr>
            <a:xfrm>
              <a:off x="3859481" y="144563"/>
              <a:ext cx="4298867" cy="830997"/>
              <a:chOff x="3859481" y="144563"/>
              <a:chExt cx="4298867" cy="83099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AB3187-47D5-4A45-93A6-7C9AA76E02AE}"/>
                  </a:ext>
                </a:extLst>
              </p:cNvPr>
              <p:cNvSpPr txBox="1"/>
              <p:nvPr/>
            </p:nvSpPr>
            <p:spPr>
              <a:xfrm>
                <a:off x="3859481" y="144563"/>
                <a:ext cx="4298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03 </a:t>
                </a:r>
                <a:r>
                  <a:rPr lang="ko-KR" altLang="en-US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시각화</a:t>
                </a:r>
                <a:r>
                  <a:rPr lang="en-US" altLang="ko-KR" sz="2400" b="1" dirty="0">
                    <a:latin typeface="DX안방극장B" panose="02020600000000000000" pitchFamily="18" charset="-127"/>
                    <a:ea typeface="DX안방극장B" panose="02020600000000000000" pitchFamily="18" charset="-127"/>
                  </a:rPr>
                  <a:t> 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67291B5-B1D8-44D0-9A38-64FCDEE8F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950" y="565542"/>
                <a:ext cx="2834200" cy="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AB3187-47D5-4A45-93A6-7C9AA76E02AE}"/>
                </a:ext>
              </a:extLst>
            </p:cNvPr>
            <p:cNvSpPr txBox="1"/>
            <p:nvPr/>
          </p:nvSpPr>
          <p:spPr>
            <a:xfrm>
              <a:off x="4073236" y="575790"/>
              <a:ext cx="3871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선수들의 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,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몸무게 분포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X안방극장B" panose="02020600000000000000" pitchFamily="18" charset="-127"/>
                  <a:ea typeface="DX안방극장B" panose="02020600000000000000" pitchFamily="18" charset="-127"/>
                </a:rPr>
                <a:t> 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안방극장B" panose="02020600000000000000" pitchFamily="18" charset="-127"/>
                <a:ea typeface="DX안방극장B" panose="02020600000000000000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6460177"/>
            <a:ext cx="12192000" cy="421572"/>
            <a:chOff x="0" y="6460177"/>
            <a:chExt cx="12192000" cy="42157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A83FF67-8788-4253-BD6C-8A75314C4BAD}"/>
                </a:ext>
              </a:extLst>
            </p:cNvPr>
            <p:cNvSpPr/>
            <p:nvPr/>
          </p:nvSpPr>
          <p:spPr>
            <a:xfrm>
              <a:off x="0" y="6460177"/>
              <a:ext cx="12192000" cy="421572"/>
            </a:xfrm>
            <a:prstGeom prst="rect">
              <a:avLst/>
            </a:prstGeom>
            <a:solidFill>
              <a:srgbClr val="69B5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4AA1483-9B70-4161-A637-EC606E8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0" y="6492835"/>
              <a:ext cx="356256" cy="356256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A9F674F-D4D8-4F63-83AB-D66A7EA4AD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20234" r="16823" b="21568"/>
          <a:stretch/>
        </p:blipFill>
        <p:spPr>
          <a:xfrm>
            <a:off x="6309360" y="2407297"/>
            <a:ext cx="5354319" cy="3453559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D861E3E6-93DB-425C-9ABB-CF903074E4BD}"/>
              </a:ext>
            </a:extLst>
          </p:cNvPr>
          <p:cNvCxnSpPr/>
          <p:nvPr/>
        </p:nvCxnSpPr>
        <p:spPr>
          <a:xfrm>
            <a:off x="3859481" y="2722880"/>
            <a:ext cx="560119" cy="101600"/>
          </a:xfrm>
          <a:prstGeom prst="curvedConnector3">
            <a:avLst>
              <a:gd name="adj1" fmla="val 4637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3727F2B5-49BB-4CD0-8A7E-4ABEDEB9FB5A}"/>
              </a:ext>
            </a:extLst>
          </p:cNvPr>
          <p:cNvCxnSpPr/>
          <p:nvPr/>
        </p:nvCxnSpPr>
        <p:spPr>
          <a:xfrm flipV="1">
            <a:off x="3859481" y="5466080"/>
            <a:ext cx="560119" cy="132080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284757-0765-47FF-ACF0-7FFBE5B10E33}"/>
              </a:ext>
            </a:extLst>
          </p:cNvPr>
          <p:cNvCxnSpPr>
            <a:cxnSpLocks/>
          </p:cNvCxnSpPr>
          <p:nvPr/>
        </p:nvCxnSpPr>
        <p:spPr>
          <a:xfrm flipH="1">
            <a:off x="2336800" y="4064000"/>
            <a:ext cx="2743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E56A314A-FCE3-4ED4-AA96-6548FCC918D1}"/>
              </a:ext>
            </a:extLst>
          </p:cNvPr>
          <p:cNvCxnSpPr/>
          <p:nvPr/>
        </p:nvCxnSpPr>
        <p:spPr>
          <a:xfrm flipV="1">
            <a:off x="9904681" y="5532120"/>
            <a:ext cx="560119" cy="132080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39603170-C5AC-4C7B-AF09-433762DB87C2}"/>
              </a:ext>
            </a:extLst>
          </p:cNvPr>
          <p:cNvCxnSpPr/>
          <p:nvPr/>
        </p:nvCxnSpPr>
        <p:spPr>
          <a:xfrm>
            <a:off x="9731961" y="2672080"/>
            <a:ext cx="560119" cy="101600"/>
          </a:xfrm>
          <a:prstGeom prst="curvedConnector3">
            <a:avLst>
              <a:gd name="adj1" fmla="val 4637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FDBC2-6290-49F9-8BB6-0ACC2ED4882A}"/>
              </a:ext>
            </a:extLst>
          </p:cNvPr>
          <p:cNvCxnSpPr>
            <a:cxnSpLocks/>
          </p:cNvCxnSpPr>
          <p:nvPr/>
        </p:nvCxnSpPr>
        <p:spPr>
          <a:xfrm flipH="1">
            <a:off x="8310880" y="4338320"/>
            <a:ext cx="2743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5C51AE-EA17-46DD-BD6A-9C3334EE9193}"/>
              </a:ext>
            </a:extLst>
          </p:cNvPr>
          <p:cNvSpPr txBox="1"/>
          <p:nvPr/>
        </p:nvSpPr>
        <p:spPr>
          <a:xfrm>
            <a:off x="1407160" y="390497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182.88 cm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116DD9-C447-49EF-B6F2-B1FD461BAB5C}"/>
              </a:ext>
            </a:extLst>
          </p:cNvPr>
          <p:cNvSpPr txBox="1"/>
          <p:nvPr/>
        </p:nvSpPr>
        <p:spPr>
          <a:xfrm>
            <a:off x="4439920" y="2672080"/>
            <a:ext cx="99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200.66 </a:t>
            </a:r>
            <a:r>
              <a:rPr lang="en-US" altLang="ko-KR" sz="12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cm</a:t>
            </a:r>
            <a:endParaRPr lang="ko-KR" altLang="en-US" sz="1400" dirty="0">
              <a:solidFill>
                <a:srgbClr val="C0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CD6375-AF3F-4393-80E8-3C08ED475C06}"/>
              </a:ext>
            </a:extLst>
          </p:cNvPr>
          <p:cNvSpPr txBox="1"/>
          <p:nvPr/>
        </p:nvSpPr>
        <p:spPr>
          <a:xfrm>
            <a:off x="4439920" y="5312191"/>
            <a:ext cx="99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162.56 cm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F9D49E-DE90-4C31-8DF2-7570900F6A93}"/>
              </a:ext>
            </a:extLst>
          </p:cNvPr>
          <p:cNvSpPr txBox="1"/>
          <p:nvPr/>
        </p:nvSpPr>
        <p:spPr>
          <a:xfrm>
            <a:off x="7620000" y="4184431"/>
            <a:ext cx="782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77.1 kg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AEE522-F965-4145-9570-487A956F04DB}"/>
              </a:ext>
            </a:extLst>
          </p:cNvPr>
          <p:cNvSpPr txBox="1"/>
          <p:nvPr/>
        </p:nvSpPr>
        <p:spPr>
          <a:xfrm>
            <a:off x="10292080" y="2619791"/>
            <a:ext cx="95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99.77 kg</a:t>
            </a:r>
            <a:endParaRPr lang="ko-KR" altLang="en-US" sz="1400" dirty="0">
              <a:solidFill>
                <a:srgbClr val="C0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2B9082-F271-436F-90D2-5A1EACA0FED5}"/>
              </a:ext>
            </a:extLst>
          </p:cNvPr>
          <p:cNvSpPr txBox="1"/>
          <p:nvPr/>
        </p:nvSpPr>
        <p:spPr>
          <a:xfrm>
            <a:off x="10464800" y="5378231"/>
            <a:ext cx="95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58.96 kg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00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887</Words>
  <Application>Microsoft Office PowerPoint</Application>
  <PresentationFormat>와이드스크린</PresentationFormat>
  <Paragraphs>216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8" baseType="lpstr">
      <vt:lpstr>DX선진시대</vt:lpstr>
      <vt:lpstr>Arial</vt:lpstr>
      <vt:lpstr>DX우리강산B</vt:lpstr>
      <vt:lpstr>10X10</vt:lpstr>
      <vt:lpstr>DX바람처럼</vt:lpstr>
      <vt:lpstr>DX안방극장B</vt:lpstr>
      <vt:lpstr>210 맨발의청춘 L</vt:lpstr>
      <vt:lpstr>타이포_쌍문동 스텐실</vt:lpstr>
      <vt:lpstr>Arial Unicode MS</vt:lpstr>
      <vt:lpstr>1훈솜사탕 R</vt:lpstr>
      <vt:lpstr>10X10 Bold</vt:lpstr>
      <vt:lpstr>DX스피드 M</vt:lpstr>
      <vt:lpstr>THE개이득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경현 정</cp:lastModifiedBy>
  <cp:revision>111</cp:revision>
  <dcterms:created xsi:type="dcterms:W3CDTF">2018-06-25T07:47:27Z</dcterms:created>
  <dcterms:modified xsi:type="dcterms:W3CDTF">2019-06-11T06:42:45Z</dcterms:modified>
</cp:coreProperties>
</file>