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8" r:id="rId9"/>
    <p:sldId id="263" r:id="rId10"/>
    <p:sldId id="269" r:id="rId11"/>
    <p:sldId id="265" r:id="rId12"/>
    <p:sldId id="270" r:id="rId13"/>
    <p:sldId id="264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462" autoAdjust="0"/>
  </p:normalViewPr>
  <p:slideViewPr>
    <p:cSldViewPr snapToGrid="0">
      <p:cViewPr varScale="1">
        <p:scale>
          <a:sx n="93" d="100"/>
          <a:sy n="93" d="100"/>
        </p:scale>
        <p:origin x="121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Register</a:t>
            </a:r>
            <a:r>
              <a:rPr lang="en-GB" baseline="0" dirty="0"/>
              <a:t> Width Required </a:t>
            </a:r>
          </a:p>
          <a:p>
            <a:pPr>
              <a:defRPr/>
            </a:pPr>
            <a:r>
              <a:rPr lang="en-GB" baseline="0" dirty="0"/>
              <a:t>(Decimator, 16 bit input, M=2)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 = 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 = 2</c:v>
                </c:pt>
                <c:pt idx="1">
                  <c:v>N = 3</c:v>
                </c:pt>
                <c:pt idx="2">
                  <c:v>N = 4</c:v>
                </c:pt>
                <c:pt idx="3">
                  <c:v>N = 5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</c:v>
                </c:pt>
                <c:pt idx="1">
                  <c:v>28</c:v>
                </c:pt>
                <c:pt idx="2">
                  <c:v>32</c:v>
                </c:pt>
                <c:pt idx="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7D-4532-AF43-94B9C0EEE4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 = 16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 = 2</c:v>
                </c:pt>
                <c:pt idx="1">
                  <c:v>N = 3</c:v>
                </c:pt>
                <c:pt idx="2">
                  <c:v>N = 4</c:v>
                </c:pt>
                <c:pt idx="3">
                  <c:v>N = 5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26</c:v>
                </c:pt>
                <c:pt idx="1">
                  <c:v>31</c:v>
                </c:pt>
                <c:pt idx="2">
                  <c:v>36</c:v>
                </c:pt>
                <c:pt idx="3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7D-4532-AF43-94B9C0EEE42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 = 32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 = 2</c:v>
                </c:pt>
                <c:pt idx="1">
                  <c:v>N = 3</c:v>
                </c:pt>
                <c:pt idx="2">
                  <c:v>N = 4</c:v>
                </c:pt>
                <c:pt idx="3">
                  <c:v>N = 5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28</c:v>
                </c:pt>
                <c:pt idx="1">
                  <c:v>34</c:v>
                </c:pt>
                <c:pt idx="2">
                  <c:v>40</c:v>
                </c:pt>
                <c:pt idx="3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7D-4532-AF43-94B9C0EEE42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 = 100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 = 2</c:v>
                </c:pt>
                <c:pt idx="1">
                  <c:v>N = 3</c:v>
                </c:pt>
                <c:pt idx="2">
                  <c:v>N = 4</c:v>
                </c:pt>
                <c:pt idx="3">
                  <c:v>N = 5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32</c:v>
                </c:pt>
                <c:pt idx="1">
                  <c:v>39</c:v>
                </c:pt>
                <c:pt idx="2">
                  <c:v>47</c:v>
                </c:pt>
                <c:pt idx="3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A7D-4532-AF43-94B9C0EEE4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1584447"/>
        <c:axId val="1970156255"/>
      </c:barChart>
      <c:catAx>
        <c:axId val="2131584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156255"/>
        <c:crosses val="autoZero"/>
        <c:auto val="1"/>
        <c:lblAlgn val="ctr"/>
        <c:lblOffset val="100"/>
        <c:noMultiLvlLbl val="0"/>
      </c:catAx>
      <c:valAx>
        <c:axId val="197015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1584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7F09E2-AA5C-45AC-88B0-209839B47A04}" type="datetimeFigureOut">
              <a:rPr lang="en-GB" smtClean="0"/>
              <a:t>05/02/2022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8401C-75EA-4C30-9248-32FEBB2483A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08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is of an interpolator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CICs filters can be used to interpolate or decimate a signal. I.e. increase or decrease the sample 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Often called CIC decimator or CIC interpolator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 multipliers – particularly of use in FPGAs and ASICs (Multipliers take up much more silicon than adders)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large rate changes a CIC has a significant computational advantage over an FIR filter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But there are negatives –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CIC filters do not work with floating point numbers due to rounding errors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CIC filters have pass band attenuation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8401C-75EA-4C30-9248-32FEBB2483A7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7627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All graphs so far have been normalised to a gain of 1, but CICs actually have a lot of gain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Gain of CIC increases with larger sample rate change, more stages, and higher differential delay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Large sample rate changes can require very wide adders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48 bit for typical FPGA DSP block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Designing to have a power of 2 gain can simplify truncation / rounding 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8401C-75EA-4C30-9248-32FEBB2483A7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118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Compensation filters are designed with the opposite frequency response to a CIC (but without the gain)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8401C-75EA-4C30-9248-32FEBB2483A7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9878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you need to break the rule of thumb do the sample rate change in two stages with FIR compensation filter performing an interpolation or decimation by 2. This will give a much better wideband response.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8401C-75EA-4C30-9248-32FEBB2483A7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368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narrowband plots everything looks good</a:t>
            </a:r>
          </a:p>
          <a:p>
            <a:r>
              <a:rPr lang="en-GB" dirty="0"/>
              <a:t>In the wideband plots it is clear that once the cut-off frequency is &gt; 0.25fs[low] the FIR compensation filter starts to negatively affect performance.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8401C-75EA-4C30-9248-32FEBB2483A7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71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Requires D-1 additions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Low pass characteristics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Greater D is the tighter the low pass response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Roll off is not very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8401C-75EA-4C30-9248-32FEBB2483A7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3042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Explain how block diagram is the same as moving average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Left part = Comb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Right part = integrator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 =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Convolve the comb and integrator response to get combined response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Same as moving average filter. But there is gain as we have got rid of the multiplier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Talks about floating point – rounding errors and the integrator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8401C-75EA-4C30-9248-32FEBB2483A7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5225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Running sum filter is the same as CIC filter with order 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Doesn’t matter which way round we have the comb and integrator. Linear time invariant operations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However later for optimisation reasons it makes sense to have the comb on the side nearest the resampling element.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Currently the down-sample or up-sample takes place before or after the filter. This is non-optimal.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We can see that we are either doing lots of operations on zero values (Interpolator) or we are doing calculations that are then thrown away (decimator)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Going to stay with the non-optimised form for the moment as it is easier to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8401C-75EA-4C30-9248-32FEBB2483A7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952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Might be able to get away with higher M values if your lower sample rate is much larger than the bandwidth of your signal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Note that the magnitude has been normalised. There is gain which needs to be removed as well.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Rejection is still bad. We haven’t fixed that yet.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8401C-75EA-4C30-9248-32FEBB2483A7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3092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Cascading stages increases attenuation </a:t>
            </a:r>
          </a:p>
          <a:p>
            <a:r>
              <a:rPr lang="en-GB" dirty="0"/>
              <a:t>Number of Integrator and comb stages must be equal</a:t>
            </a:r>
          </a:p>
          <a:p>
            <a:r>
              <a:rPr lang="en-GB" dirty="0"/>
              <a:t>LTI operations, but order is important when we get to optimising the filter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8401C-75EA-4C30-9248-32FEBB2483A7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5519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achieve good rejection by cascading stages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8401C-75EA-4C30-9248-32FEBB2483A7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968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Attenuation in passband can be quite significant especially when M&gt;=2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Almost no difference in response based on change in sample 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Can use a FIR filter to compensate for passband attenuation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8401C-75EA-4C30-9248-32FEBB2483A7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1617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Shift up/down-sampler through the comb section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Delay now M instead of D. Far less memory required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Comb section operates at lower data rate. Added can be timeshared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Design no longer dependant on R – Can be changed dynamically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Actual output exactly the same as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8401C-75EA-4C30-9248-32FEBB2483A7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45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spguru.com/files/cic.pdf" TargetMode="External"/><Relationship Id="rId2" Type="http://schemas.openxmlformats.org/officeDocument/2006/relationships/hyperlink" Target="https://www.gibbard.me/cic-filters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embedded.com/design/configurable-systems/4006446/Understanding-cascaded-integrator-comb-filters" TargetMode="External"/><Relationship Id="rId4" Type="http://schemas.openxmlformats.org/officeDocument/2006/relationships/hyperlink" Target="https://www.intel.com/content/dam/www/programmable/us/en/pdfs/literature/an/an455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C70FE-B8EF-44E7-A2C5-4F9411E230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dirty="0"/>
              <a:t>Cascaded Integrator-Comb Filters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812E7-6D08-45EF-80A1-E4DF5BBA5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James Gibbard</a:t>
            </a:r>
          </a:p>
        </p:txBody>
      </p:sp>
    </p:spTree>
    <p:extLst>
      <p:ext uri="{BB962C8B-B14F-4D97-AF65-F5344CB8AC3E}">
        <p14:creationId xmlns:p14="http://schemas.microsoft.com/office/powerpoint/2010/main" val="33800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31E1-4EC4-4E10-93CF-1473D4E0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CIC Narrowband Frequency Response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F3479B6-2F18-44F1-8FF2-11D5D6276F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36852" y="2030400"/>
            <a:ext cx="5760001" cy="36000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88DE477-11E3-4AAF-A838-3BCB1EB814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31999" y="2030400"/>
            <a:ext cx="5760001" cy="3600000"/>
          </a:xfrm>
        </p:spPr>
      </p:pic>
    </p:spTree>
    <p:extLst>
      <p:ext uri="{BB962C8B-B14F-4D97-AF65-F5344CB8AC3E}">
        <p14:creationId xmlns:p14="http://schemas.microsoft.com/office/powerpoint/2010/main" val="833977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C284-4C59-498F-9B88-BA84B841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Optimised CIC Filter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7D054D22-E11A-41FC-A46D-8E718E8D65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389188" y="4215804"/>
            <a:ext cx="8124825" cy="2124075"/>
          </a:xfrm>
        </p:spPr>
      </p:pic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FEC2D773-3212-4FFE-A252-9EFFA25F4D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389188" y="1847254"/>
            <a:ext cx="7991475" cy="2124075"/>
          </a:xfrm>
        </p:spPr>
      </p:pic>
    </p:spTree>
    <p:extLst>
      <p:ext uri="{BB962C8B-B14F-4D97-AF65-F5344CB8AC3E}">
        <p14:creationId xmlns:p14="http://schemas.microsoft.com/office/powerpoint/2010/main" val="177569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A22D0-9E42-41EF-933C-4A415211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CIC Filter Gain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588AE90-EE87-4065-A9D6-0E5A06EE48A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371600" y="2171700"/>
                <a:ext cx="4443984" cy="4174236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GB" sz="3200" dirty="0"/>
                  <a:t>Decimator</a:t>
                </a:r>
              </a:p>
              <a:p>
                <a:pPr marL="0" indent="0">
                  <a:buNone/>
                </a:pPr>
                <a:endParaRPr lang="en-GB" sz="1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𝑅𝑀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0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𝑟𝑒𝑔𝑊𝑖𝑑𝑡h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𝑖𝑛𝑊𝑖𝑑𝑡h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⌈"/>
                          <m:endChr m:val="⌉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𝑅𝑀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sz="500" dirty="0"/>
              </a:p>
              <a:p>
                <a:pPr marL="0" lvl="0" indent="0">
                  <a:buNone/>
                </a:pPr>
                <a:r>
                  <a:rPr lang="en-GB" sz="3200" dirty="0">
                    <a:solidFill>
                      <a:srgbClr val="1A2E40"/>
                    </a:solidFill>
                  </a:rPr>
                  <a:t>Interpolator</a:t>
                </a:r>
              </a:p>
              <a:p>
                <a:pPr marL="0" lvl="0" indent="0">
                  <a:buNone/>
                </a:pPr>
                <a:endParaRPr lang="en-GB" sz="100" i="1" dirty="0">
                  <a:solidFill>
                    <a:srgbClr val="1A2E4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𝑅𝑀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GB" sz="105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𝑟𝑒𝑔𝑊𝑖𝑑𝑡h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𝑖𝑛𝑊𝑖𝑑𝑡h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⌈"/>
                          <m:endChr m:val="⌉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𝑅𝑀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Where:</a:t>
                </a:r>
                <a:br>
                  <a:rPr lang="en-GB" dirty="0"/>
                </a:br>
                <a:r>
                  <a:rPr lang="en-GB" dirty="0"/>
                  <a:t>R = Decimation factor</a:t>
                </a:r>
                <a:br>
                  <a:rPr lang="en-GB" dirty="0"/>
                </a:br>
                <a:r>
                  <a:rPr lang="en-GB" dirty="0"/>
                  <a:t>M = Differential Delay</a:t>
                </a:r>
                <a:br>
                  <a:rPr lang="en-GB" dirty="0"/>
                </a:br>
                <a:r>
                  <a:rPr lang="en-GB" dirty="0"/>
                  <a:t>N = CIC Order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588AE90-EE87-4065-A9D6-0E5A06EE48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71600" y="2171700"/>
                <a:ext cx="4443984" cy="4174236"/>
              </a:xfrm>
              <a:blipFill>
                <a:blip r:embed="rId3"/>
                <a:stretch>
                  <a:fillRect l="-2606" t="-2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0E9B600-7726-4AA1-98A8-7ADEBD602B6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603021925"/>
              </p:ext>
            </p:extLst>
          </p:nvPr>
        </p:nvGraphicFramePr>
        <p:xfrm>
          <a:off x="6096000" y="1422400"/>
          <a:ext cx="5676900" cy="5016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01507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5397-79CA-4937-B2B4-4C7153C5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CIC Compensation Filters</a:t>
            </a:r>
            <a:endParaRPr lang="en-GB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5CED8-F1D1-4D97-86A0-BE51E793A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are they and how do you design them?</a:t>
            </a:r>
          </a:p>
        </p:txBody>
      </p:sp>
    </p:spTree>
    <p:extLst>
      <p:ext uri="{BB962C8B-B14F-4D97-AF65-F5344CB8AC3E}">
        <p14:creationId xmlns:p14="http://schemas.microsoft.com/office/powerpoint/2010/main" val="3011629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7AD5FD-BAEB-4C19-8314-A05EC2EE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CIC Compensation Filters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D7EBD9-F9A0-497D-BBD5-09EA93F717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CIC filters have passband attenuation</a:t>
            </a:r>
          </a:p>
          <a:p>
            <a:r>
              <a:rPr lang="en-GB" dirty="0"/>
              <a:t>This can be corrected using a compensation filter</a:t>
            </a:r>
          </a:p>
          <a:p>
            <a:r>
              <a:rPr lang="en-GB" dirty="0"/>
              <a:t>FIR compensation filters are typically used</a:t>
            </a:r>
          </a:p>
          <a:p>
            <a:r>
              <a:rPr lang="en-GB" dirty="0"/>
              <a:t>Compensation filters operate at the lower sample rate</a:t>
            </a:r>
          </a:p>
          <a:p>
            <a:pPr lvl="1"/>
            <a:r>
              <a:rPr lang="en-GB" dirty="0"/>
              <a:t>This allows for hardware efficient implementations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5D1280B-DC6F-47BC-BD8A-50CA9C3B39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99680" y="3467101"/>
            <a:ext cx="4845266" cy="3028291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00741F-9FC3-48CB-9799-D5EA919F7FD6}"/>
              </a:ext>
            </a:extLst>
          </p:cNvPr>
          <p:cNvSpPr/>
          <p:nvPr/>
        </p:nvSpPr>
        <p:spPr>
          <a:xfrm>
            <a:off x="7078718" y="1952947"/>
            <a:ext cx="1366345" cy="457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CIC Decimator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39AB60-2900-43DB-B4AE-AC2110863150}"/>
              </a:ext>
            </a:extLst>
          </p:cNvPr>
          <p:cNvSpPr/>
          <p:nvPr/>
        </p:nvSpPr>
        <p:spPr>
          <a:xfrm>
            <a:off x="8805759" y="1952947"/>
            <a:ext cx="2014641" cy="4572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FIR Compensation Filter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9474EF-4452-4BFB-99C1-ADF530856CC8}"/>
              </a:ext>
            </a:extLst>
          </p:cNvPr>
          <p:cNvSpPr/>
          <p:nvPr/>
        </p:nvSpPr>
        <p:spPr>
          <a:xfrm>
            <a:off x="9444737" y="2631847"/>
            <a:ext cx="1366345" cy="4572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CIC Interpolator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646992-0246-466A-BCF5-B8BD55EF3C65}"/>
              </a:ext>
            </a:extLst>
          </p:cNvPr>
          <p:cNvSpPr/>
          <p:nvPr/>
        </p:nvSpPr>
        <p:spPr>
          <a:xfrm>
            <a:off x="7075612" y="2631847"/>
            <a:ext cx="2014641" cy="4572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FIR Compensation Filter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BBC7326-579D-46EE-ADB5-8C2A0ED8DCF1}"/>
              </a:ext>
            </a:extLst>
          </p:cNvPr>
          <p:cNvSpPr/>
          <p:nvPr/>
        </p:nvSpPr>
        <p:spPr>
          <a:xfrm>
            <a:off x="6705600" y="1989403"/>
            <a:ext cx="373118" cy="400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0E72058-A927-41DF-B792-D4FAF593AC45}"/>
              </a:ext>
            </a:extLst>
          </p:cNvPr>
          <p:cNvSpPr/>
          <p:nvPr/>
        </p:nvSpPr>
        <p:spPr>
          <a:xfrm>
            <a:off x="8445063" y="1982504"/>
            <a:ext cx="360696" cy="400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FCA87F7-A957-4E6A-8C73-F3A1839BAF71}"/>
              </a:ext>
            </a:extLst>
          </p:cNvPr>
          <p:cNvSpPr/>
          <p:nvPr/>
        </p:nvSpPr>
        <p:spPr>
          <a:xfrm>
            <a:off x="10820400" y="1981521"/>
            <a:ext cx="360696" cy="400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E5C4EBF-1390-4436-BA7C-C5666F5F6A91}"/>
              </a:ext>
            </a:extLst>
          </p:cNvPr>
          <p:cNvSpPr/>
          <p:nvPr/>
        </p:nvSpPr>
        <p:spPr>
          <a:xfrm>
            <a:off x="6705600" y="2660421"/>
            <a:ext cx="373118" cy="400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B49FC35-6AB6-4F89-98D1-77C65DC0F10B}"/>
              </a:ext>
            </a:extLst>
          </p:cNvPr>
          <p:cNvSpPr/>
          <p:nvPr/>
        </p:nvSpPr>
        <p:spPr>
          <a:xfrm>
            <a:off x="9087147" y="2692279"/>
            <a:ext cx="360696" cy="400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B83DFCD-AA9C-4701-AB5B-7E3D4CE408D6}"/>
              </a:ext>
            </a:extLst>
          </p:cNvPr>
          <p:cNvSpPr/>
          <p:nvPr/>
        </p:nvSpPr>
        <p:spPr>
          <a:xfrm>
            <a:off x="10807978" y="2660421"/>
            <a:ext cx="373118" cy="400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FFFE60-B1A0-4C00-8229-D45F2ABA3167}"/>
              </a:ext>
            </a:extLst>
          </p:cNvPr>
          <p:cNvSpPr txBox="1"/>
          <p:nvPr/>
        </p:nvSpPr>
        <p:spPr>
          <a:xfrm>
            <a:off x="6502468" y="160763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s [high]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CDF250-FDEF-4543-9A02-88E3171E7BAC}"/>
              </a:ext>
            </a:extLst>
          </p:cNvPr>
          <p:cNvSpPr txBox="1"/>
          <p:nvPr/>
        </p:nvSpPr>
        <p:spPr>
          <a:xfrm>
            <a:off x="6507842" y="2997497"/>
            <a:ext cx="71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s [low]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354E50-4F32-4E92-9785-234AA623C04F}"/>
              </a:ext>
            </a:extLst>
          </p:cNvPr>
          <p:cNvSpPr txBox="1"/>
          <p:nvPr/>
        </p:nvSpPr>
        <p:spPr>
          <a:xfrm>
            <a:off x="10764488" y="2997497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s [high]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1F8268-43E6-46AE-965E-24D09D22EED3}"/>
              </a:ext>
            </a:extLst>
          </p:cNvPr>
          <p:cNvSpPr txBox="1"/>
          <p:nvPr/>
        </p:nvSpPr>
        <p:spPr>
          <a:xfrm>
            <a:off x="8266403" y="1607634"/>
            <a:ext cx="71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s [low]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8CB615-506E-40AE-A746-F8FEFF473D5D}"/>
              </a:ext>
            </a:extLst>
          </p:cNvPr>
          <p:cNvSpPr txBox="1"/>
          <p:nvPr/>
        </p:nvSpPr>
        <p:spPr>
          <a:xfrm>
            <a:off x="10807978" y="1607634"/>
            <a:ext cx="71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s [low]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8094A5-01CB-4D69-B56E-C7BCB25249D2}"/>
              </a:ext>
            </a:extLst>
          </p:cNvPr>
          <p:cNvSpPr txBox="1"/>
          <p:nvPr/>
        </p:nvSpPr>
        <p:spPr>
          <a:xfrm>
            <a:off x="8993524" y="2997497"/>
            <a:ext cx="718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  <a:r>
              <a:rPr lang="en-GB" baseline="-25000" dirty="0"/>
              <a:t>s [low]</a:t>
            </a:r>
          </a:p>
        </p:txBody>
      </p:sp>
    </p:spTree>
    <p:extLst>
      <p:ext uri="{BB962C8B-B14F-4D97-AF65-F5344CB8AC3E}">
        <p14:creationId xmlns:p14="http://schemas.microsoft.com/office/powerpoint/2010/main" val="161396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5141-CBD0-4E34-B42D-9C6BE281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Wideband Compensation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80C7-5DDA-41B3-91AB-BCF427385C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Flat across the entire passband</a:t>
            </a:r>
          </a:p>
          <a:p>
            <a:r>
              <a:rPr lang="en-GB" dirty="0"/>
              <a:t>Can cause a significant reduction in performance of the CIC filter</a:t>
            </a:r>
          </a:p>
          <a:p>
            <a:r>
              <a:rPr lang="en-GB" dirty="0"/>
              <a:t>Transition bandwidth uncontrolled</a:t>
            </a:r>
          </a:p>
          <a:p>
            <a:r>
              <a:rPr lang="en-GB" dirty="0"/>
              <a:t>Rarely used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0263F-BB21-4DB6-8AF6-6C69DBA1D492}"/>
              </a:ext>
            </a:extLst>
          </p:cNvPr>
          <p:cNvSpPr txBox="1"/>
          <p:nvPr/>
        </p:nvSpPr>
        <p:spPr>
          <a:xfrm>
            <a:off x="10672878" y="6218169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f</a:t>
            </a:r>
            <a:r>
              <a:rPr lang="en-GB" sz="1200" baseline="-25000" dirty="0"/>
              <a:t>s</a:t>
            </a:r>
            <a:r>
              <a:rPr lang="en-GB" sz="1200" dirty="0"/>
              <a:t>/2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7B6F11-B459-4F98-9DA0-12F781F81F2F}"/>
              </a:ext>
            </a:extLst>
          </p:cNvPr>
          <p:cNvSpPr txBox="1"/>
          <p:nvPr/>
        </p:nvSpPr>
        <p:spPr>
          <a:xfrm>
            <a:off x="10580705" y="3704552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f</a:t>
            </a:r>
            <a:r>
              <a:rPr lang="en-GB" sz="1200" baseline="-25000" dirty="0"/>
              <a:t>s</a:t>
            </a:r>
            <a:r>
              <a:rPr lang="en-GB" sz="1200" dirty="0"/>
              <a:t>/(2R)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2EF7A10D-D4CC-4CD9-9FED-02CF3F0676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51595" y="1389303"/>
            <a:ext cx="5040001" cy="2520000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C19EB21-B0EC-4547-BC0A-395C1E5A0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596" y="3918491"/>
            <a:ext cx="50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53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E7D9-BF0F-4A30-A2D0-91A7EA701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18619"/>
            <a:ext cx="9601200" cy="1485900"/>
          </a:xfrm>
        </p:spPr>
        <p:txBody>
          <a:bodyPr/>
          <a:lstStyle/>
          <a:p>
            <a:r>
              <a:rPr lang="en-GB" dirty="0"/>
              <a:t>Narrowband Compensation Filters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F17D7-9019-4D32-BBC2-42C5A4FA923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371600" y="1721645"/>
                <a:ext cx="4447786" cy="3581401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Use an FIR filter to compensate for the CIC over a bandwidth smaller than the Nyquist bandwidth</a:t>
                </a:r>
              </a:p>
              <a:p>
                <a:r>
                  <a:rPr lang="en-GB" dirty="0"/>
                  <a:t>Allows the transition bandwidth to be controlled</a:t>
                </a:r>
              </a:p>
              <a:p>
                <a:r>
                  <a:rPr lang="en-GB" dirty="0"/>
                  <a:t>Still causes issues if desired bandwidth is a large proportion of the Nyquist bandwidth</a:t>
                </a:r>
              </a:p>
              <a:p>
                <a:r>
                  <a:rPr lang="en-GB" dirty="0"/>
                  <a:t>Rule of thumb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𝑐𝑢𝑡𝑜𝑓𝑓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[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𝑙𝑜𝑤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</m:sSub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F17D7-9019-4D32-BBC2-42C5A4FA92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71600" y="1721645"/>
                <a:ext cx="4447786" cy="3581401"/>
              </a:xfrm>
              <a:blipFill>
                <a:blip r:embed="rId3"/>
                <a:stretch>
                  <a:fillRect l="-1233" t="-13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2521C8-FFC4-401B-9F89-10727BE27B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305222" y="859266"/>
            <a:ext cx="5700220" cy="285010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15B690-FE3E-443D-A6BB-53C188511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026" y="3812364"/>
            <a:ext cx="2945524" cy="2945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484563-064A-47B4-B661-683FECA5D4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4190" y="3812364"/>
            <a:ext cx="2948152" cy="294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1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E063-866A-4E2F-A0E0-39FACC9E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Narrowband Compensation Filters</a:t>
            </a:r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B6B135C3-A2BB-4477-BD70-3770E0AF44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7050" y="1608963"/>
            <a:ext cx="6084315" cy="4563236"/>
          </a:xfrm>
        </p:spPr>
      </p:pic>
      <p:pic>
        <p:nvPicPr>
          <p:cNvPr id="37" name="Content Placeholder 36">
            <a:extLst>
              <a:ext uri="{FF2B5EF4-FFF2-40B4-BE49-F238E27FC236}">
                <a16:creationId xmlns:a16="http://schemas.microsoft.com/office/drawing/2014/main" id="{BDEEA669-950A-41E5-AB9E-1CCE459865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701230" y="1608963"/>
            <a:ext cx="6084316" cy="4563237"/>
          </a:xfrm>
        </p:spPr>
      </p:pic>
    </p:spTree>
    <p:extLst>
      <p:ext uri="{BB962C8B-B14F-4D97-AF65-F5344CB8AC3E}">
        <p14:creationId xmlns:p14="http://schemas.microsoft.com/office/powerpoint/2010/main" val="685765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D449C9-30E6-4F13-B5C9-69C8BA93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Calculating FIR Coefficients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BF335-69AB-417B-A831-24999E917399}"/>
              </a:ext>
            </a:extLst>
          </p:cNvPr>
          <p:cNvSpPr/>
          <p:nvPr/>
        </p:nvSpPr>
        <p:spPr>
          <a:xfrm>
            <a:off x="1371600" y="1594072"/>
            <a:ext cx="8757007" cy="469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scipy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signal </a:t>
            </a: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firwin2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scipy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signal </a:t>
            </a: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freqz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numpy </a:t>
            </a: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np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import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matplotlib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pyplot </a:t>
            </a: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as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plt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seterr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divide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8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'ignore'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invalid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8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'ignore'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cutOff is the cut off freq as a fraction of the lower sample rate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i.e 0.5 = Nyquist frequency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FF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getFIRCompensationFilter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cutOff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numTaps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calcRes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1024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w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arange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calcRes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calcRes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Hcomp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lambda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)**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)*(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abs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sin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/(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)))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sin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cicCompResponse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Hcomp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)))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Set DC response to 1 as it is calculated as 'nan' by Hcomp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cicCompResponse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Set stopband response to 0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cicCompResponse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calcRes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cutOff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):]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normFreq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arange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calcRes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calcRes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taps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firwin2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numTaps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normFreq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cicCompResponse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taps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E440AB-C34F-41F0-BC74-7DCE34891E59}"/>
                  </a:ext>
                </a:extLst>
              </p:cNvPr>
              <p:cNvSpPr txBox="1"/>
              <p:nvPr/>
            </p:nvSpPr>
            <p:spPr>
              <a:xfrm>
                <a:off x="7637538" y="2142667"/>
                <a:ext cx="4369530" cy="962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d>
                                <m:d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𝑅𝑀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num>
                                        <m:den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num>
                                        <m:den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𝑐𝑢𝑡𝑜𝑓𝑓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E440AB-C34F-41F0-BC74-7DCE34891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538" y="2142667"/>
                <a:ext cx="4369530" cy="9621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32E60E-AEE9-4C81-B0CA-25B60B351A5A}"/>
                  </a:ext>
                </a:extLst>
              </p:cNvPr>
              <p:cNvSpPr txBox="1"/>
              <p:nvPr/>
            </p:nvSpPr>
            <p:spPr>
              <a:xfrm>
                <a:off x="9604038" y="3201388"/>
                <a:ext cx="2403030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b="0" dirty="0"/>
                  <a:t>H(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)=0 ,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𝑐𝑢𝑡𝑜𝑓𝑓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32E60E-AEE9-4C81-B0CA-25B60B351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038" y="3201388"/>
                <a:ext cx="2403030" cy="299249"/>
              </a:xfrm>
              <a:prstGeom prst="rect">
                <a:avLst/>
              </a:prstGeom>
              <a:blipFill>
                <a:blip r:embed="rId3"/>
                <a:stretch>
                  <a:fillRect l="-5823" t="-26531" r="-1772" b="-40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65BBE79-3C4D-480F-8B08-2CC6263D1EF9}"/>
              </a:ext>
            </a:extLst>
          </p:cNvPr>
          <p:cNvSpPr txBox="1"/>
          <p:nvPr/>
        </p:nvSpPr>
        <p:spPr>
          <a:xfrm>
            <a:off x="7788124" y="1781309"/>
            <a:ext cx="406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Ideal CIC Compensation Filter Response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32B3BA5-3666-4869-9E91-3FBF26501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750" y="3681230"/>
            <a:ext cx="3826481" cy="255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59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9E862-4C37-49C5-BA6C-BC5CA7A8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CIC Compensation Filters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E3977E-4D99-43A9-8C72-6F395D005C8B}"/>
              </a:ext>
            </a:extLst>
          </p:cNvPr>
          <p:cNvSpPr/>
          <p:nvPr/>
        </p:nvSpPr>
        <p:spPr>
          <a:xfrm>
            <a:off x="1371600" y="1760594"/>
            <a:ext cx="10089222" cy="4237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FF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plotFIRCompFilter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taps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wideband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False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wideband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>
                <a:solidFill>
                  <a:srgbClr val="008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 Interpolate FIR filter to higher sample rate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interp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zeros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taps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interp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[::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taps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freqs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compResponse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freqz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interp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w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arange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freqs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freqs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R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freqs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compResponse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freqz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taps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w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arange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freqs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freqs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Hcic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FF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lambda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/((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)**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abs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sin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sin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/(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)))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)**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cicMagResponse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Hcic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w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)))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combinedResponse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cicMagResponse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compResponse    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plt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plot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freqs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/(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log10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abs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cicMagResponse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label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8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"CIC Filter"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plt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plot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freqs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/(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log10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abs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compResponse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label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8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"Compensation Filter"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plt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plot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freqs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/(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),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np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log10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abs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combinedResponse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)),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label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808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"Combined Response"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plt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plt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legend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axes 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plt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gca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axes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set_ylim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([-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200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25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])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plt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4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show</a:t>
            </a:r>
            <a:r>
              <a:rPr lang="en-GB" sz="1400" b="1" dirty="0">
                <a:solidFill>
                  <a:srgbClr val="00008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9F01FE-E873-4C09-900D-665228A46975}"/>
                  </a:ext>
                </a:extLst>
              </p:cNvPr>
              <p:cNvSpPr txBox="1"/>
              <p:nvPr/>
            </p:nvSpPr>
            <p:spPr>
              <a:xfrm>
                <a:off x="8846158" y="2189183"/>
                <a:ext cx="2147190" cy="989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num>
                                        <m:den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d>
                                    <m:d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num>
                                        <m:den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GB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den>
                                      </m:f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9F01FE-E873-4C09-900D-665228A46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158" y="2189183"/>
                <a:ext cx="2147190" cy="9892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EEC0F72-32EE-402D-9F40-641391C68B8F}"/>
              </a:ext>
            </a:extLst>
          </p:cNvPr>
          <p:cNvSpPr txBox="1"/>
          <p:nvPr/>
        </p:nvSpPr>
        <p:spPr>
          <a:xfrm>
            <a:off x="8627412" y="1819851"/>
            <a:ext cx="2584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CIC Frequency Response</a:t>
            </a:r>
          </a:p>
        </p:txBody>
      </p:sp>
    </p:spTree>
    <p:extLst>
      <p:ext uri="{BB962C8B-B14F-4D97-AF65-F5344CB8AC3E}">
        <p14:creationId xmlns:p14="http://schemas.microsoft.com/office/powerpoint/2010/main" val="311816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7DBF8E-4B30-4339-85DE-65928385D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09700"/>
          </a:xfrm>
        </p:spPr>
        <p:txBody>
          <a:bodyPr/>
          <a:lstStyle/>
          <a:p>
            <a:r>
              <a:rPr lang="en-GB" dirty="0"/>
              <a:t>What are CIC Filters?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A26747-289E-4BAB-B932-928503F66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095500"/>
            <a:ext cx="4447786" cy="4076700"/>
          </a:xfrm>
        </p:spPr>
        <p:txBody>
          <a:bodyPr/>
          <a:lstStyle/>
          <a:p>
            <a:r>
              <a:rPr lang="en-GB" dirty="0"/>
              <a:t>CICs are an optimised combination of an FIR filter and an interpolator or decimator</a:t>
            </a:r>
          </a:p>
          <a:p>
            <a:r>
              <a:rPr lang="en-GB" dirty="0"/>
              <a:t>Require no multiply operations, only addition and subtraction</a:t>
            </a:r>
          </a:p>
          <a:p>
            <a:r>
              <a:rPr lang="en-GB" dirty="0"/>
              <a:t>Typically used when the sample rate changes by a factor of 10 or more</a:t>
            </a:r>
          </a:p>
          <a:p>
            <a:r>
              <a:rPr lang="en-GB" dirty="0"/>
              <a:t>Sample rate can be changed dynamically</a:t>
            </a:r>
          </a:p>
          <a:p>
            <a:r>
              <a:rPr lang="en-GB" dirty="0"/>
              <a:t>Only work with fixed point maths</a:t>
            </a:r>
          </a:p>
          <a:p>
            <a:endParaRPr lang="en-GB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1D62AB6E-FA97-47CA-9ABF-AD9F7B19CC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6024"/>
          <a:stretch/>
        </p:blipFill>
        <p:spPr>
          <a:xfrm>
            <a:off x="5679906" y="2438401"/>
            <a:ext cx="6235869" cy="2499285"/>
          </a:xfrm>
        </p:spPr>
      </p:pic>
    </p:spTree>
    <p:extLst>
      <p:ext uri="{BB962C8B-B14F-4D97-AF65-F5344CB8AC3E}">
        <p14:creationId xmlns:p14="http://schemas.microsoft.com/office/powerpoint/2010/main" val="1338417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73E61B-4A26-49CD-9CBF-8763B11D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2936439-526A-448C-946C-CA4F2EB653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941816"/>
                <a:ext cx="9601200" cy="392558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CIC filters are a computationally efficient way to perform interpolation and decimation</a:t>
                </a:r>
              </a:p>
              <a:p>
                <a:r>
                  <a:rPr lang="en-GB" dirty="0"/>
                  <a:t>Using a higher order (N) CIC gives greater stopband attenuation</a:t>
                </a:r>
              </a:p>
              <a:p>
                <a:r>
                  <a:rPr lang="en-GB" dirty="0"/>
                  <a:t>The differential delay (M) should only be &gt; 1 when the bandwidth of the signal of interest is small compared with the lower sample rate of the CIC filter</a:t>
                </a:r>
              </a:p>
              <a:p>
                <a:r>
                  <a:rPr lang="en-GB" dirty="0"/>
                  <a:t>Two main issues with CIC filters:</a:t>
                </a:r>
              </a:p>
              <a:p>
                <a:pPr lvl="1"/>
                <a:r>
                  <a:rPr lang="en-GB" dirty="0"/>
                  <a:t>Large sample rate changes require wide adders due to the CIC gain</a:t>
                </a:r>
              </a:p>
              <a:p>
                <a:pPr lvl="1"/>
                <a:r>
                  <a:rPr lang="en-GB" dirty="0"/>
                  <a:t>The passband of a CIC filter is not flat. This can be corrected with an FIR filter</a:t>
                </a:r>
              </a:p>
              <a:p>
                <a:r>
                  <a:rPr lang="en-GB" dirty="0"/>
                  <a:t>When using an FIR compensation filter the use the rule of thumb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𝑐𝑢𝑡𝑜𝑓𝑓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𝑙𝑜𝑤</m:t>
                                </m:r>
                              </m:e>
                            </m:d>
                          </m:sub>
                        </m:sSub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If you need to break the rule of thumb do the sample rate change in two stages with FIR compensation filter performing an interpolation or decimation by 2.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2936439-526A-448C-946C-CA4F2EB65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941816"/>
                <a:ext cx="9601200" cy="3925584"/>
              </a:xfrm>
              <a:blipFill>
                <a:blip r:embed="rId2"/>
                <a:stretch>
                  <a:fillRect l="-571" t="-2174" r="-825" b="-26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88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D44D055-C9A1-485D-8710-BBEE95668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13882"/>
            <a:ext cx="3855720" cy="796159"/>
          </a:xfrm>
        </p:spPr>
        <p:txBody>
          <a:bodyPr>
            <a:normAutofit/>
          </a:bodyPr>
          <a:lstStyle/>
          <a:p>
            <a:r>
              <a:rPr lang="en-GB" sz="4400" dirty="0"/>
              <a:t>Further reading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2A7021-91A9-4D6D-BF1B-A8DBE9251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900" y="1379219"/>
            <a:ext cx="3855720" cy="4385441"/>
          </a:xfrm>
        </p:spPr>
        <p:txBody>
          <a:bodyPr>
            <a:noAutofit/>
          </a:bodyPr>
          <a:lstStyle/>
          <a:p>
            <a:r>
              <a:rPr lang="en-GB" sz="1400" b="1" dirty="0"/>
              <a:t>Additional information and Python code for all examples in this presentation</a:t>
            </a:r>
            <a:br>
              <a:rPr lang="en-GB" sz="1400" dirty="0"/>
            </a:br>
            <a:r>
              <a:rPr lang="en-GB" sz="1400" dirty="0">
                <a:hlinkClick r:id="rId2"/>
              </a:rPr>
              <a:t>https://www.gibbard.me/cic-filters</a:t>
            </a:r>
            <a:endParaRPr lang="en-GB" sz="1400" dirty="0"/>
          </a:p>
          <a:p>
            <a:r>
              <a:rPr lang="en-GB" sz="1400" b="1" dirty="0"/>
              <a:t>Additional information on deriving frequency response and CIC compensation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3"/>
              </a:rPr>
              <a:t>https://dspguru.com/files/cic.pdf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4"/>
              </a:rPr>
              <a:t>https://www.intel.com/content/dam/www/programmable/us/en/pdfs/literature/an/an455.pdf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hlinkClick r:id="rId5"/>
              </a:rPr>
              <a:t>https://www.embedded.com/design/configurable-systems/4006446/Understanding-cascaded-integrator-comb-filters</a:t>
            </a:r>
            <a:endParaRPr lang="en-GB" sz="1400" dirty="0"/>
          </a:p>
          <a:p>
            <a:r>
              <a:rPr lang="en-GB" sz="1400" b="1" dirty="0"/>
              <a:t>Original paper on CIC filters</a:t>
            </a:r>
            <a:br>
              <a:rPr lang="en-GB" sz="1400" dirty="0"/>
            </a:br>
            <a:r>
              <a:rPr lang="en-GB" sz="1400" dirty="0"/>
              <a:t>E. Hogenauer, "An Economical Class of Digital Filters For Decimation and Interpolation," </a:t>
            </a:r>
            <a:r>
              <a:rPr lang="en-GB" sz="1400" i="1" dirty="0"/>
              <a:t>IEEE</a:t>
            </a:r>
            <a:r>
              <a:rPr lang="en-GB" sz="1400" dirty="0"/>
              <a:t> </a:t>
            </a:r>
            <a:r>
              <a:rPr lang="en-GB" sz="1400" i="1" dirty="0"/>
              <a:t>Trans. Acoust. Speech and Signal Proc.,</a:t>
            </a:r>
            <a:r>
              <a:rPr lang="en-GB" sz="1400" dirty="0"/>
              <a:t> Vol. ASSP–29, pp. 155–162, April 1981.</a:t>
            </a:r>
            <a:br>
              <a:rPr lang="en-GB" sz="1400" dirty="0"/>
            </a:br>
            <a:br>
              <a:rPr lang="en-GB" sz="1400" dirty="0"/>
            </a:br>
            <a:endParaRPr lang="en-GB" sz="1400" dirty="0"/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DA44A9-BD05-4CB2-AA10-E25DF80DDA13}"/>
              </a:ext>
            </a:extLst>
          </p:cNvPr>
          <p:cNvSpPr txBox="1"/>
          <p:nvPr/>
        </p:nvSpPr>
        <p:spPr>
          <a:xfrm>
            <a:off x="7714593" y="735955"/>
            <a:ext cx="233329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4400" dirty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25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5397-79CA-4937-B2B4-4C7153C5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How Do CIC Filters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5CED8-F1D1-4D97-86A0-BE51E793A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[Using only diagrams and graphs]</a:t>
            </a:r>
          </a:p>
        </p:txBody>
      </p:sp>
    </p:spTree>
    <p:extLst>
      <p:ext uri="{BB962C8B-B14F-4D97-AF65-F5344CB8AC3E}">
        <p14:creationId xmlns:p14="http://schemas.microsoft.com/office/powerpoint/2010/main" val="73215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584A-BF4D-4F2B-9B32-AF6010F9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Moving Average Filter</a:t>
            </a: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FAC008A9-342B-49DF-B11A-B93B2191E9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76425" y="2268438"/>
            <a:ext cx="3438525" cy="3333750"/>
          </a:xfrm>
        </p:spPr>
      </p:pic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58188156-56BE-4CBE-9BB3-20C00CD095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529263" y="1838325"/>
            <a:ext cx="6710362" cy="4193976"/>
          </a:xfrm>
        </p:spPr>
      </p:pic>
    </p:spTree>
    <p:extLst>
      <p:ext uri="{BB962C8B-B14F-4D97-AF65-F5344CB8AC3E}">
        <p14:creationId xmlns:p14="http://schemas.microsoft.com/office/powerpoint/2010/main" val="208952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61A896-411B-428D-AEA0-56050522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Recursive Running Sum Filter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E976ED4-ECC2-47F8-B6FB-CEB04D554A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28825" y="2409825"/>
            <a:ext cx="3133725" cy="3333750"/>
          </a:xfr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0F652F7-6CA2-4E16-9010-114AA356CB32}"/>
              </a:ext>
            </a:extLst>
          </p:cNvPr>
          <p:cNvSpPr txBox="1"/>
          <p:nvPr/>
        </p:nvSpPr>
        <p:spPr>
          <a:xfrm>
            <a:off x="6954840" y="5944725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Time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1940B3-2D5B-4CFE-B355-512CDA04754C}"/>
              </a:ext>
            </a:extLst>
          </p:cNvPr>
          <p:cNvSpPr txBox="1"/>
          <p:nvPr/>
        </p:nvSpPr>
        <p:spPr>
          <a:xfrm>
            <a:off x="9954839" y="5944725"/>
            <a:ext cx="474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Time</a:t>
            </a:r>
            <a:endParaRPr lang="en-GB" dirty="0"/>
          </a:p>
        </p:txBody>
      </p:sp>
      <p:pic>
        <p:nvPicPr>
          <p:cNvPr id="43" name="Content Placeholder 42">
            <a:extLst>
              <a:ext uri="{FF2B5EF4-FFF2-40B4-BE49-F238E27FC236}">
                <a16:creationId xmlns:a16="http://schemas.microsoft.com/office/drawing/2014/main" id="{239F4C60-BC65-4F11-856B-32F2C9536E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b="4800"/>
          <a:stretch/>
        </p:blipFill>
        <p:spPr>
          <a:xfrm>
            <a:off x="8692244" y="4153575"/>
            <a:ext cx="3000001" cy="1713600"/>
          </a:xfr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C705A74-B0B4-4B5B-B86E-38F03CA21CD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800"/>
          <a:stretch/>
        </p:blipFill>
        <p:spPr>
          <a:xfrm>
            <a:off x="5692245" y="4153575"/>
            <a:ext cx="3000000" cy="17136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EF91B5F-87A7-41FB-BB7C-58B98BEC5B1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800"/>
          <a:stretch/>
        </p:blipFill>
        <p:spPr>
          <a:xfrm>
            <a:off x="5692245" y="2267175"/>
            <a:ext cx="3000000" cy="17136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E2BEE2B-7A2C-41DB-9D42-A8C9764CB40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800"/>
          <a:stretch/>
        </p:blipFill>
        <p:spPr>
          <a:xfrm>
            <a:off x="8692244" y="2267175"/>
            <a:ext cx="3000000" cy="1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3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2CDB-339C-439B-A474-73A987B2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CIC Filter (Non-Optimised)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5D93534-F0BC-4222-A20D-091AA466BB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r="9010"/>
          <a:stretch/>
        </p:blipFill>
        <p:spPr>
          <a:xfrm>
            <a:off x="1166970" y="2449917"/>
            <a:ext cx="4986179" cy="240307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0ED3EEE-AB36-44F9-9E85-BBA682F43A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62725" y="2449917"/>
            <a:ext cx="5099473" cy="2403070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A62FC2-3250-4348-A72E-180DF8A32116}"/>
              </a:ext>
            </a:extLst>
          </p:cNvPr>
          <p:cNvCxnSpPr/>
          <p:nvPr/>
        </p:nvCxnSpPr>
        <p:spPr>
          <a:xfrm>
            <a:off x="1571625" y="752475"/>
            <a:ext cx="171450" cy="4762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BF7766-ED5F-409F-8C81-DE243CB1D9F1}"/>
              </a:ext>
            </a:extLst>
          </p:cNvPr>
          <p:cNvCxnSpPr>
            <a:cxnSpLocks/>
          </p:cNvCxnSpPr>
          <p:nvPr/>
        </p:nvCxnSpPr>
        <p:spPr>
          <a:xfrm flipH="1">
            <a:off x="1495425" y="762000"/>
            <a:ext cx="200025" cy="457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43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894C-1B62-425A-B881-70A269AE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the Delay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C4B07-D912-4ADF-9CDA-45A01B5C57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 is set to an integer multiple of R</a:t>
            </a:r>
          </a:p>
          <a:p>
            <a:r>
              <a:rPr lang="en-GB" dirty="0"/>
              <a:t>This allows for optimisation later on</a:t>
            </a:r>
          </a:p>
          <a:p>
            <a:r>
              <a:rPr lang="en-GB" dirty="0"/>
              <a:t>Normally denoted as D = M*R</a:t>
            </a:r>
          </a:p>
          <a:p>
            <a:r>
              <a:rPr lang="en-GB" dirty="0"/>
              <a:t>M is typically 1 or 2</a:t>
            </a:r>
          </a:p>
          <a:p>
            <a:r>
              <a:rPr lang="en-GB" dirty="0"/>
              <a:t>Larger values of M have too much attenuation in the pass band for most applications</a:t>
            </a:r>
          </a:p>
          <a:p>
            <a:pPr lvl="1"/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6F7E9E5-A272-49AA-AA00-DCEBBA68FB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02618" y="1990725"/>
            <a:ext cx="6622732" cy="4139207"/>
          </a:xfrm>
        </p:spPr>
      </p:pic>
    </p:spTree>
    <p:extLst>
      <p:ext uri="{BB962C8B-B14F-4D97-AF65-F5344CB8AC3E}">
        <p14:creationId xmlns:p14="http://schemas.microsoft.com/office/powerpoint/2010/main" val="3502796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31E1-4EC4-4E10-93CF-1473D4E0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Improving Out-of-Band Rejection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F1D5F-3F0A-429D-A48A-2165BED3D5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Cascading multiple comb and integrator sections together greatly improves out-of-band attenuation</a:t>
            </a:r>
          </a:p>
          <a:p>
            <a:r>
              <a:rPr lang="en-GB" dirty="0"/>
              <a:t>Number of combs sections must equal number of integrators</a:t>
            </a:r>
          </a:p>
          <a:p>
            <a:r>
              <a:rPr lang="en-GB" dirty="0"/>
              <a:t>More stages mean the gain of the CIC filter increases</a:t>
            </a:r>
          </a:p>
          <a:p>
            <a:pPr lvl="1"/>
            <a:r>
              <a:rPr lang="en-GB" dirty="0"/>
              <a:t>Need wider adders</a:t>
            </a:r>
          </a:p>
          <a:p>
            <a:r>
              <a:rPr lang="en-GB" dirty="0"/>
              <a:t>Filter order typically denoted by 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31D700-9871-4ABE-9128-921AF72A98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52711" y="2798309"/>
            <a:ext cx="6286500" cy="1585231"/>
          </a:xfrm>
        </p:spPr>
      </p:pic>
    </p:spTree>
    <p:extLst>
      <p:ext uri="{BB962C8B-B14F-4D97-AF65-F5344CB8AC3E}">
        <p14:creationId xmlns:p14="http://schemas.microsoft.com/office/powerpoint/2010/main" val="354778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31E1-4EC4-4E10-93CF-1473D4E0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CIC Wideband Frequency Response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45BF9A3B-4FB2-4D1E-930A-9F3ECDDA72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62025" y="2029419"/>
            <a:ext cx="5760001" cy="3600000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7E422486-6E17-4F36-A9B4-D3CC513F0E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24625" y="2029419"/>
            <a:ext cx="5760001" cy="3600000"/>
          </a:xfrm>
        </p:spPr>
      </p:pic>
    </p:spTree>
    <p:extLst>
      <p:ext uri="{BB962C8B-B14F-4D97-AF65-F5344CB8AC3E}">
        <p14:creationId xmlns:p14="http://schemas.microsoft.com/office/powerpoint/2010/main" val="30209557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0</TotalTime>
  <Words>1849</Words>
  <Application>Microsoft Office PowerPoint</Application>
  <PresentationFormat>Widescreen</PresentationFormat>
  <Paragraphs>199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Franklin Gothic Book</vt:lpstr>
      <vt:lpstr>Crop</vt:lpstr>
      <vt:lpstr>Cascaded Integrator-Comb Filters</vt:lpstr>
      <vt:lpstr>What are CIC Filters?</vt:lpstr>
      <vt:lpstr>How Do CIC Filters work?</vt:lpstr>
      <vt:lpstr>Moving Average Filter</vt:lpstr>
      <vt:lpstr>Recursive Running Sum Filter</vt:lpstr>
      <vt:lpstr>CIC Filter (Non-Optimised) </vt:lpstr>
      <vt:lpstr>Setting the Delay Value</vt:lpstr>
      <vt:lpstr>Improving Out-of-Band Rejection</vt:lpstr>
      <vt:lpstr>CIC Wideband Frequency Response</vt:lpstr>
      <vt:lpstr>CIC Narrowband Frequency Response</vt:lpstr>
      <vt:lpstr>Optimised CIC Filter</vt:lpstr>
      <vt:lpstr>CIC Filter Gain</vt:lpstr>
      <vt:lpstr>CIC Compensation Filters</vt:lpstr>
      <vt:lpstr>CIC Compensation Filters</vt:lpstr>
      <vt:lpstr>Wideband Compensation Filters</vt:lpstr>
      <vt:lpstr>Narrowband Compensation Filters</vt:lpstr>
      <vt:lpstr>Narrowband Compensation Filters</vt:lpstr>
      <vt:lpstr>Calculating FIR Coefficients</vt:lpstr>
      <vt:lpstr>Plotting CIC Compensation Filters</vt:lpstr>
      <vt:lpstr>Summary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2018-10-14T19:16:58Z</dcterms:created>
  <dcterms:modified xsi:type="dcterms:W3CDTF">2022-02-05T22:58:58Z</dcterms:modified>
</cp:coreProperties>
</file>