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3D9FA-B12C-4491-A187-4D081AA0734E}" v="6" dt="2024-05-22T16:40:34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SWE 212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Sofware</a:t>
            </a:r>
            <a:r>
              <a:rPr lang="fr-FR" dirty="0"/>
              <a:t> </a:t>
            </a:r>
            <a:r>
              <a:rPr lang="fr-FR" dirty="0" err="1"/>
              <a:t>Aggrement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0B527-D664-E92C-5D12-B337E574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72CFF-36B7-C977-A2F8-392C7521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>
                <a:solidFill>
                  <a:srgbClr val="0D0D0D"/>
                </a:solidFill>
                <a:ea typeface="+mn-lt"/>
                <a:cs typeface="+mn-lt"/>
              </a:rPr>
              <a:t>IN WITNESS WHEREOF, the parties have executed this Agreement as of the date first above written.</a:t>
            </a:r>
            <a:endParaRPr lang="fr-FR"/>
          </a:p>
          <a:p>
            <a:pPr marL="0" indent="0">
              <a:buNone/>
            </a:pPr>
            <a:endParaRPr lang="fr-FR" dirty="0">
              <a:solidFill>
                <a:srgbClr val="0D0D0D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[Signature]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Jean Galant, </a:t>
            </a:r>
            <a:endParaRPr lang="fr-F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CEO, GEGA.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[Signature]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D0D0D"/>
                </a:solidFill>
              </a:rPr>
              <a:t>Abdourahamane Ayouba Hassane</a:t>
            </a:r>
          </a:p>
          <a:p>
            <a:pPr marL="0" indent="0">
              <a:buNone/>
            </a:pPr>
            <a:r>
              <a:rPr lang="en-US"/>
              <a:t>entrepreneur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9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4FFFD-DADB-E25C-3A1B-7C13411E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D0D0D"/>
                </a:solidFill>
                <a:ea typeface="+mj-lt"/>
                <a:cs typeface="+mj-lt"/>
              </a:rPr>
              <a:t>Exhibit A: Project </a:t>
            </a:r>
            <a:r>
              <a:rPr lang="fr-FR" b="1" dirty="0" err="1">
                <a:solidFill>
                  <a:srgbClr val="0D0D0D"/>
                </a:solidFill>
                <a:ea typeface="+mj-lt"/>
                <a:cs typeface="+mj-lt"/>
              </a:rPr>
              <a:t>Specifications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832C69-026F-1331-DA9A-5EFA904E7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solidFill>
                  <a:srgbClr val="0D0D0D"/>
                </a:solidFill>
                <a:ea typeface="+mn-lt"/>
                <a:cs typeface="+mn-lt"/>
              </a:rPr>
              <a:t>[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Detailed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specifications</a:t>
            </a:r>
            <a:r>
              <a:rPr lang="fr-FR">
                <a:solidFill>
                  <a:srgbClr val="0D0D0D"/>
                </a:solidFill>
                <a:ea typeface="+mn-lt"/>
                <a:cs typeface="+mn-lt"/>
              </a:rPr>
              <a:t> of the "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Bring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Medicine</a:t>
            </a:r>
            <a:r>
              <a:rPr lang="fr-FR">
                <a:solidFill>
                  <a:srgbClr val="0D0D0D"/>
                </a:solidFill>
                <a:ea typeface="+mn-lt"/>
                <a:cs typeface="+mn-lt"/>
              </a:rPr>
              <a:t>" app]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4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6E625-2740-09B1-F214-601357A1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Scoop of </a:t>
            </a:r>
            <a:r>
              <a:rPr lang="fr-FR" dirty="0" err="1"/>
              <a:t>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226F3-6CF3-ECF7-CD04-75BA3E3FD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1.1. The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Developer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agrees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develop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a mobile application,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referred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as the "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Bring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My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Medicine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" app,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according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the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specifications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outlined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in Exhibit A(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Requirement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),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which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is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attached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hereto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and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incorporated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by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reference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fr-FR"/>
          </a:p>
          <a:p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1.2. The Client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agrees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provide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necessary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resources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including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access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client's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database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of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medications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and pharmacies, and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timely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feedback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throughout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development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process.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84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885F5-9068-95A4-2BD2-550740C9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err="1">
                <a:solidFill>
                  <a:srgbClr val="0D0D0D"/>
                </a:solidFill>
                <a:ea typeface="+mj-lt"/>
                <a:cs typeface="+mj-lt"/>
              </a:rPr>
              <a:t>Development</a:t>
            </a:r>
            <a:r>
              <a:rPr lang="fr-FR" b="1" dirty="0">
                <a:solidFill>
                  <a:srgbClr val="0D0D0D"/>
                </a:solidFill>
                <a:ea typeface="+mj-lt"/>
                <a:cs typeface="+mj-lt"/>
              </a:rPr>
              <a:t> Timeline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A01D8E-EC24-5177-2D9D-81575973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2.1. The parties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agree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that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development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timeline for the "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Bring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Medicine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" app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shall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be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as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follows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:</a:t>
            </a:r>
            <a:endParaRPr lang="fr-FR" dirty="0"/>
          </a:p>
          <a:p>
            <a:pPr marL="0" indent="0">
              <a:buNone/>
            </a:pPr>
            <a:endParaRPr lang="fr-FR" dirty="0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fr-FR">
                <a:solidFill>
                  <a:srgbClr val="0D0D0D"/>
                </a:solidFill>
                <a:ea typeface="+mn-lt"/>
                <a:cs typeface="+mn-lt"/>
              </a:rPr>
              <a:t>Design and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prototyping</a:t>
            </a:r>
            <a:r>
              <a:rPr lang="fr-FR">
                <a:solidFill>
                  <a:srgbClr val="0D0D0D"/>
                </a:solidFill>
                <a:ea typeface="+mn-lt"/>
                <a:cs typeface="+mn-lt"/>
              </a:rPr>
              <a:t>: 4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weeks</a:t>
            </a:r>
            <a:endParaRPr lang="fr-FR" err="1"/>
          </a:p>
          <a:p>
            <a:pPr>
              <a:buFont typeface="Wingdings" panose="020B0604020202020204" pitchFamily="34" charset="0"/>
              <a:buChar char="Ø"/>
            </a:pP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Development</a:t>
            </a:r>
            <a:r>
              <a:rPr lang="fr-FR">
                <a:solidFill>
                  <a:srgbClr val="0D0D0D"/>
                </a:solidFill>
                <a:ea typeface="+mn-lt"/>
                <a:cs typeface="+mn-lt"/>
              </a:rPr>
              <a:t> and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testing</a:t>
            </a:r>
            <a:r>
              <a:rPr lang="fr-FR">
                <a:solidFill>
                  <a:srgbClr val="0D0D0D"/>
                </a:solidFill>
                <a:ea typeface="+mn-lt"/>
                <a:cs typeface="+mn-lt"/>
              </a:rPr>
              <a:t>: 8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weeks</a:t>
            </a:r>
            <a:endParaRPr lang="fr-FR" err="1"/>
          </a:p>
          <a:p>
            <a:pPr>
              <a:buFont typeface="Wingdings" panose="020B0604020202020204" pitchFamily="34" charset="0"/>
              <a:buChar char="Ø"/>
            </a:pP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Deployment</a:t>
            </a:r>
            <a:r>
              <a:rPr lang="fr-FR">
                <a:solidFill>
                  <a:srgbClr val="0D0D0D"/>
                </a:solidFill>
                <a:ea typeface="+mn-lt"/>
                <a:cs typeface="+mn-lt"/>
              </a:rPr>
              <a:t> and launch: 2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weeks</a:t>
            </a:r>
            <a:endParaRPr lang="fr-FR" err="1"/>
          </a:p>
          <a:p>
            <a:pPr>
              <a:buFont typeface="Wingdings" panose="020B0604020202020204" pitchFamily="34" charset="0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89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5C65E-AAE8-60A6-C4AA-FC12189E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D0D0D"/>
                </a:solidFill>
                <a:ea typeface="+mj-lt"/>
                <a:cs typeface="+mj-lt"/>
              </a:rPr>
              <a:t>Payment</a:t>
            </a:r>
            <a:r>
              <a:rPr lang="fr-FR" b="1" dirty="0">
                <a:solidFill>
                  <a:srgbClr val="0D0D0D"/>
                </a:solidFill>
                <a:ea typeface="+mj-lt"/>
                <a:cs typeface="+mj-lt"/>
              </a:rPr>
              <a:t> </a:t>
            </a:r>
            <a:r>
              <a:rPr lang="fr-FR" b="1" dirty="0" err="1">
                <a:solidFill>
                  <a:srgbClr val="0D0D0D"/>
                </a:solidFill>
                <a:ea typeface="+mj-lt"/>
                <a:cs typeface="+mj-lt"/>
              </a:rPr>
              <a:t>Terms</a:t>
            </a:r>
            <a:r>
              <a:rPr lang="fr-FR" b="1" dirty="0">
                <a:solidFill>
                  <a:srgbClr val="0D0D0D"/>
                </a:solidFill>
                <a:ea typeface="+mj-lt"/>
                <a:cs typeface="+mj-lt"/>
              </a:rPr>
              <a:t>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F09A9-91FA-F391-37AD-E08C8109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3.1. The Client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agrees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pay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the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Developer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the total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project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fee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of $50,000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according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the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following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payment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schedule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:</a:t>
            </a:r>
            <a:endParaRPr lang="fr-FR"/>
          </a:p>
          <a:p>
            <a:pPr marL="0" indent="0">
              <a:buNone/>
            </a:pPr>
            <a:endParaRPr lang="fr-FR" dirty="0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30%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upon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signing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of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this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Agreement: $15,000</a:t>
            </a:r>
            <a:endParaRPr lang="fr-FR" dirty="0"/>
          </a:p>
          <a:p>
            <a:pPr>
              <a:buFont typeface="Wingdings" panose="020B0604020202020204" pitchFamily="34" charset="0"/>
              <a:buChar char="Ø"/>
            </a:pP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40%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upon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completion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of design and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prototyping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phase: $20,000</a:t>
            </a:r>
            <a:endParaRPr lang="fr-FR" dirty="0"/>
          </a:p>
          <a:p>
            <a:pPr>
              <a:buFont typeface="Wingdings" panose="020B0604020202020204" pitchFamily="34" charset="0"/>
              <a:buChar char="Ø"/>
            </a:pP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30%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upon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successful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deployment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and launch of the app: $15,000</a:t>
            </a:r>
            <a:endParaRPr lang="fr-FR" dirty="0"/>
          </a:p>
          <a:p>
            <a:pPr>
              <a:buFont typeface="Wingdings" panose="020B0604020202020204" pitchFamily="34" charset="0"/>
              <a:buChar char="Ø"/>
            </a:pPr>
            <a:endParaRPr lang="fr-FR" dirty="0">
              <a:solidFill>
                <a:srgbClr val="0D0D0D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3.2. Payments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shall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be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made in US dollars via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wire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transfer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the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Developer's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designated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bank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account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fr-FR" dirty="0"/>
          </a:p>
          <a:p>
            <a:pPr>
              <a:buFont typeface="Wingdings" panose="020B0604020202020204" pitchFamily="34" charset="0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53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28503-68D4-F0B3-2300-02610E6B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D0D0D"/>
                </a:solidFill>
                <a:ea typeface="+mj-lt"/>
                <a:cs typeface="+mj-lt"/>
              </a:rPr>
              <a:t>Intellectual</a:t>
            </a:r>
            <a:r>
              <a:rPr lang="fr-FR" b="1" dirty="0">
                <a:solidFill>
                  <a:srgbClr val="0D0D0D"/>
                </a:solidFill>
                <a:ea typeface="+mj-lt"/>
                <a:cs typeface="+mj-lt"/>
              </a:rPr>
              <a:t> </a:t>
            </a:r>
            <a:r>
              <a:rPr lang="fr-FR" b="1" dirty="0" err="1">
                <a:solidFill>
                  <a:srgbClr val="0D0D0D"/>
                </a:solidFill>
                <a:ea typeface="+mj-lt"/>
                <a:cs typeface="+mj-lt"/>
              </a:rPr>
              <a:t>Property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332977-81BB-CA51-D450-261DC4F6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4.1. The Client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acknowledges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that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all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intellectual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property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rights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associated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with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the "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Bring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Medicine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" app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developed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by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Developer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shall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belong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the Client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upon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full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payment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of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project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fee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fr-FR" dirty="0"/>
          </a:p>
          <a:p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4.2.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Developer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retains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the right to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reuse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any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pre-existing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code,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libraries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, or components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developed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by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Developer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and not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specifically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created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for the "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Bring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Medicine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" app.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01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53523-6F5E-BD05-17DD-CD918119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D0D0D"/>
                </a:solidFill>
                <a:ea typeface="+mj-lt"/>
                <a:cs typeface="+mj-lt"/>
              </a:rPr>
              <a:t>5. </a:t>
            </a:r>
            <a:r>
              <a:rPr lang="fr-FR" b="1" dirty="0" err="1">
                <a:solidFill>
                  <a:srgbClr val="0D0D0D"/>
                </a:solidFill>
                <a:ea typeface="+mj-lt"/>
                <a:cs typeface="+mj-lt"/>
              </a:rPr>
              <a:t>Confidentiality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C19371-B16A-139F-3AEA-C49E5B1D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5.1.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Both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parties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agree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maintain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confidentiality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of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any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proprietary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or sensitive information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disclosed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during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the course of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project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including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but not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limited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client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databases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and app source code.</a:t>
            </a:r>
            <a:endParaRPr lang="fr-FR" dirty="0"/>
          </a:p>
          <a:p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5.2.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Confidential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information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shall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not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be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disclosed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third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parties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without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prior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written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consent of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disclosing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party.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712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CD789-BFCA-BA5D-2F7F-BB7A510E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0D0D0D"/>
                </a:solidFill>
                <a:ea typeface="+mj-lt"/>
                <a:cs typeface="+mj-lt"/>
              </a:rPr>
              <a:t>6. </a:t>
            </a:r>
            <a:r>
              <a:rPr lang="fr-FR" b="1" err="1">
                <a:solidFill>
                  <a:srgbClr val="0D0D0D"/>
                </a:solidFill>
                <a:ea typeface="+mj-lt"/>
                <a:cs typeface="+mj-lt"/>
              </a:rPr>
              <a:t>Warranties</a:t>
            </a:r>
            <a:r>
              <a:rPr lang="fr-FR" b="1">
                <a:solidFill>
                  <a:srgbClr val="0D0D0D"/>
                </a:solidFill>
                <a:ea typeface="+mj-lt"/>
                <a:cs typeface="+mj-lt"/>
              </a:rPr>
              <a:t> and Support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8D4BB-CED5-B9CC-EACF-7CFEAE60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6.1.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Developer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warrants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that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the "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Bring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Medicine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" app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shall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be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free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from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defects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in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workmanship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for a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period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of 90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days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following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its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launch.</a:t>
            </a:r>
            <a:endParaRPr lang="fr-FR"/>
          </a:p>
          <a:p>
            <a:r>
              <a:rPr lang="fr-FR">
                <a:solidFill>
                  <a:srgbClr val="0D0D0D"/>
                </a:solidFill>
                <a:ea typeface="+mn-lt"/>
                <a:cs typeface="+mn-lt"/>
              </a:rPr>
              <a:t>6.2.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Developer</a:t>
            </a:r>
            <a:r>
              <a:rPr lang="fr-FR">
                <a:solidFill>
                  <a:srgbClr val="0D0D0D"/>
                </a:solidFill>
                <a:ea typeface="+mn-lt"/>
                <a:cs typeface="+mn-lt"/>
              </a:rPr>
              <a:t> agrees to provide 60 days of technical support following the launch of the app, during which the Developer will address any bugs or issues that arise.</a:t>
            </a: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353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F1C91-2A88-344C-31FF-16EE6A7D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D0D0D"/>
                </a:solidFill>
                <a:ea typeface="+mj-lt"/>
                <a:cs typeface="+mj-lt"/>
              </a:rPr>
              <a:t>7. </a:t>
            </a:r>
            <a:r>
              <a:rPr lang="fr-FR" b="1" dirty="0" err="1">
                <a:solidFill>
                  <a:srgbClr val="0D0D0D"/>
                </a:solidFill>
                <a:ea typeface="+mj-lt"/>
                <a:cs typeface="+mj-lt"/>
              </a:rPr>
              <a:t>Termination</a:t>
            </a:r>
            <a:endParaRPr lang="fr-FR" b="1" dirty="0" err="1">
              <a:solidFill>
                <a:srgbClr val="0D0D0D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9CFBC-BCAB-29BC-DA9C-50BEA0FE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7.1.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Either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party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may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terminate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this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Agreement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upon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written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notice if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other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party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materially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breaches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any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provision of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this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Agreement and fails to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remedy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such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breach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within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30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days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of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receiving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written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notice of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breach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50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31CED-D52C-3DE4-B646-FB747CB9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D0D0D"/>
                </a:solidFill>
                <a:ea typeface="+mj-lt"/>
                <a:cs typeface="+mj-lt"/>
              </a:rPr>
              <a:t>8. </a:t>
            </a:r>
            <a:r>
              <a:rPr lang="fr-FR" b="1" dirty="0" err="1">
                <a:solidFill>
                  <a:srgbClr val="0D0D0D"/>
                </a:solidFill>
                <a:ea typeface="+mj-lt"/>
                <a:cs typeface="+mj-lt"/>
              </a:rPr>
              <a:t>Governing</a:t>
            </a:r>
            <a:r>
              <a:rPr lang="fr-FR" b="1" dirty="0">
                <a:solidFill>
                  <a:srgbClr val="0D0D0D"/>
                </a:solidFill>
                <a:ea typeface="+mj-lt"/>
                <a:cs typeface="+mj-lt"/>
              </a:rPr>
              <a:t> Law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18460-E3E0-08D8-19C8-04C983C3B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8.1. This Agreement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shall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be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governed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by and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construed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in accordance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with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laws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of the State of California, USA.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Any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disputes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arising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under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or in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connection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with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this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Agreement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shall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be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subject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the exclusive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jurisdiction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of the courts of California.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83389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SWE 212 Project</vt:lpstr>
      <vt:lpstr>Scoop of work</vt:lpstr>
      <vt:lpstr>Development Timeline</vt:lpstr>
      <vt:lpstr>Payment Terms:</vt:lpstr>
      <vt:lpstr>Intellectual Property</vt:lpstr>
      <vt:lpstr>5. Confidentiality</vt:lpstr>
      <vt:lpstr>6. Warranties and Support</vt:lpstr>
      <vt:lpstr>7. Termination</vt:lpstr>
      <vt:lpstr>8. Governing Law</vt:lpstr>
      <vt:lpstr>End</vt:lpstr>
      <vt:lpstr>Exhibit A: Project Specifications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118</cp:revision>
  <dcterms:created xsi:type="dcterms:W3CDTF">2024-04-28T18:09:52Z</dcterms:created>
  <dcterms:modified xsi:type="dcterms:W3CDTF">2024-05-22T16:41:15Z</dcterms:modified>
</cp:coreProperties>
</file>