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Economica"/>
      <p:regular r:id="rId15"/>
      <p:bold r:id="rId16"/>
      <p:italic r:id="rId17"/>
      <p:boldItalic r:id="rId18"/>
    </p:embeddedFont>
    <p:embeddedFont>
      <p:font typeface="Pacifico"/>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font" Target="fonts/Roboto-boldItalic.fntdata"/><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Pacifico-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9090756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9090756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9090756a_1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9090756a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5b09a9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5b09a96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68" name="Google Shape;68;p13"/>
          <p:cNvSpPr txBox="1"/>
          <p:nvPr>
            <p:ph type="title"/>
          </p:nvPr>
        </p:nvSpPr>
        <p:spPr>
          <a:xfrm>
            <a:off x="468500" y="379500"/>
            <a:ext cx="8352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sz="4800"/>
              <a:t>Compra de coche nuevo</a:t>
            </a:r>
            <a:endParaRPr b="1" sz="4800"/>
          </a:p>
          <a:p>
            <a:pPr indent="0" lvl="0" marL="0" rtl="0" algn="ctr">
              <a:spcBef>
                <a:spcPts val="0"/>
              </a:spcBef>
              <a:spcAft>
                <a:spcPts val="0"/>
              </a:spcAft>
              <a:buNone/>
            </a:pPr>
            <a:r>
              <a:rPr b="1" lang="es" sz="4800"/>
              <a:t>VS</a:t>
            </a:r>
            <a:endParaRPr b="1" sz="4800"/>
          </a:p>
          <a:p>
            <a:pPr indent="0" lvl="0" marL="0" rtl="0" algn="ctr">
              <a:spcBef>
                <a:spcPts val="0"/>
              </a:spcBef>
              <a:spcAft>
                <a:spcPts val="0"/>
              </a:spcAft>
              <a:buNone/>
            </a:pPr>
            <a:r>
              <a:rPr b="1" lang="es" sz="4800"/>
              <a:t>Compra de segunda mano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60950" y="-310979"/>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IDENTIFICAR LOS MEJORES MODELOS (Seguridad)</a:t>
            </a:r>
            <a:endParaRPr sz="2400"/>
          </a:p>
        </p:txBody>
      </p:sp>
      <p:sp>
        <p:nvSpPr>
          <p:cNvPr id="74" name="Google Shape;74;p14"/>
          <p:cNvSpPr/>
          <p:nvPr/>
        </p:nvSpPr>
        <p:spPr>
          <a:xfrm>
            <a:off x="0" y="384700"/>
            <a:ext cx="9525900" cy="1511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75" name="Google Shape;75;p14"/>
          <p:cNvPicPr preferRelativeResize="0"/>
          <p:nvPr/>
        </p:nvPicPr>
        <p:blipFill>
          <a:blip r:embed="rId3">
            <a:alphaModFix/>
          </a:blip>
          <a:stretch>
            <a:fillRect/>
          </a:stretch>
        </p:blipFill>
        <p:spPr>
          <a:xfrm>
            <a:off x="1013025" y="384702"/>
            <a:ext cx="2990950" cy="2381449"/>
          </a:xfrm>
          <a:prstGeom prst="rect">
            <a:avLst/>
          </a:prstGeom>
          <a:noFill/>
          <a:ln>
            <a:noFill/>
          </a:ln>
        </p:spPr>
      </p:pic>
      <p:pic>
        <p:nvPicPr>
          <p:cNvPr id="76" name="Google Shape;76;p14"/>
          <p:cNvPicPr preferRelativeResize="0"/>
          <p:nvPr/>
        </p:nvPicPr>
        <p:blipFill>
          <a:blip r:embed="rId4">
            <a:alphaModFix/>
          </a:blip>
          <a:stretch>
            <a:fillRect/>
          </a:stretch>
        </p:blipFill>
        <p:spPr>
          <a:xfrm>
            <a:off x="978337" y="2747301"/>
            <a:ext cx="3060325" cy="2381451"/>
          </a:xfrm>
          <a:prstGeom prst="rect">
            <a:avLst/>
          </a:prstGeom>
          <a:noFill/>
          <a:ln>
            <a:noFill/>
          </a:ln>
        </p:spPr>
      </p:pic>
      <p:pic>
        <p:nvPicPr>
          <p:cNvPr id="77" name="Google Shape;77;p14"/>
          <p:cNvPicPr preferRelativeResize="0"/>
          <p:nvPr/>
        </p:nvPicPr>
        <p:blipFill>
          <a:blip r:embed="rId5">
            <a:alphaModFix/>
          </a:blip>
          <a:stretch>
            <a:fillRect/>
          </a:stretch>
        </p:blipFill>
        <p:spPr>
          <a:xfrm>
            <a:off x="5174724" y="2731445"/>
            <a:ext cx="2990949" cy="2395614"/>
          </a:xfrm>
          <a:prstGeom prst="rect">
            <a:avLst/>
          </a:prstGeom>
          <a:noFill/>
          <a:ln>
            <a:noFill/>
          </a:ln>
        </p:spPr>
      </p:pic>
      <p:pic>
        <p:nvPicPr>
          <p:cNvPr id="78" name="Google Shape;78;p14"/>
          <p:cNvPicPr preferRelativeResize="0"/>
          <p:nvPr/>
        </p:nvPicPr>
        <p:blipFill>
          <a:blip r:embed="rId6">
            <a:alphaModFix/>
          </a:blip>
          <a:stretch>
            <a:fillRect/>
          </a:stretch>
        </p:blipFill>
        <p:spPr>
          <a:xfrm>
            <a:off x="5174725" y="402353"/>
            <a:ext cx="2990951" cy="23371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p:nvPr/>
        </p:nvSpPr>
        <p:spPr>
          <a:xfrm>
            <a:off x="0" y="0"/>
            <a:ext cx="9161100" cy="4935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idx="4294967295" type="title"/>
          </p:nvPr>
        </p:nvSpPr>
        <p:spPr>
          <a:xfrm>
            <a:off x="311700" y="-19128"/>
            <a:ext cx="85206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400"/>
              </a:spcAft>
              <a:buNone/>
            </a:pPr>
            <a:r>
              <a:rPr lang="es" sz="2400"/>
              <a:t>OPORTUNIDADES DE AHORRO</a:t>
            </a:r>
            <a:endParaRPr i="1" sz="2400"/>
          </a:p>
        </p:txBody>
      </p:sp>
      <p:pic>
        <p:nvPicPr>
          <p:cNvPr id="85" name="Google Shape;85;p15"/>
          <p:cNvPicPr preferRelativeResize="0"/>
          <p:nvPr/>
        </p:nvPicPr>
        <p:blipFill>
          <a:blip r:embed="rId3">
            <a:alphaModFix/>
          </a:blip>
          <a:stretch>
            <a:fillRect/>
          </a:stretch>
        </p:blipFill>
        <p:spPr>
          <a:xfrm>
            <a:off x="2185488" y="983025"/>
            <a:ext cx="4773024" cy="389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0" y="-147896"/>
            <a:ext cx="9144000" cy="652500"/>
          </a:xfrm>
          <a:prstGeom prst="rect">
            <a:avLst/>
          </a:prstGeom>
          <a:solidFill>
            <a:srgbClr val="813729"/>
          </a:solidFill>
        </p:spPr>
        <p:txBody>
          <a:bodyPr anchorCtr="0" anchor="b" bIns="91425" lIns="91425" spcFirstLastPara="1" rIns="91425" wrap="square" tIns="91425">
            <a:noAutofit/>
          </a:bodyPr>
          <a:lstStyle/>
          <a:p>
            <a:pPr indent="0" lvl="0" marL="0" rtl="0" algn="ctr">
              <a:spcBef>
                <a:spcPts val="0"/>
              </a:spcBef>
              <a:spcAft>
                <a:spcPts val="400"/>
              </a:spcAft>
              <a:buNone/>
            </a:pPr>
            <a:r>
              <a:rPr lang="es" sz="2400"/>
              <a:t>POTENCIA y VARIEDAD</a:t>
            </a:r>
            <a:endParaRPr i="1" sz="2400"/>
          </a:p>
        </p:txBody>
      </p:sp>
      <p:sp>
        <p:nvSpPr>
          <p:cNvPr id="91" name="Google Shape;91;p16"/>
          <p:cNvSpPr/>
          <p:nvPr/>
        </p:nvSpPr>
        <p:spPr>
          <a:xfrm>
            <a:off x="0" y="421400"/>
            <a:ext cx="9144000" cy="1511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92" name="Google Shape;92;p16"/>
          <p:cNvPicPr preferRelativeResize="0"/>
          <p:nvPr/>
        </p:nvPicPr>
        <p:blipFill>
          <a:blip r:embed="rId3">
            <a:alphaModFix/>
          </a:blip>
          <a:stretch>
            <a:fillRect/>
          </a:stretch>
        </p:blipFill>
        <p:spPr>
          <a:xfrm>
            <a:off x="282300" y="1364713"/>
            <a:ext cx="3176875" cy="2762025"/>
          </a:xfrm>
          <a:prstGeom prst="rect">
            <a:avLst/>
          </a:prstGeom>
          <a:noFill/>
          <a:ln>
            <a:noFill/>
          </a:ln>
        </p:spPr>
      </p:pic>
      <p:pic>
        <p:nvPicPr>
          <p:cNvPr id="93" name="Google Shape;93;p16"/>
          <p:cNvPicPr preferRelativeResize="0"/>
          <p:nvPr/>
        </p:nvPicPr>
        <p:blipFill>
          <a:blip r:embed="rId4">
            <a:alphaModFix/>
          </a:blip>
          <a:stretch>
            <a:fillRect/>
          </a:stretch>
        </p:blipFill>
        <p:spPr>
          <a:xfrm>
            <a:off x="3775185" y="656938"/>
            <a:ext cx="5248890" cy="2194438"/>
          </a:xfrm>
          <a:prstGeom prst="rect">
            <a:avLst/>
          </a:prstGeom>
          <a:noFill/>
          <a:ln>
            <a:noFill/>
          </a:ln>
        </p:spPr>
      </p:pic>
      <p:pic>
        <p:nvPicPr>
          <p:cNvPr id="94" name="Google Shape;94;p16"/>
          <p:cNvPicPr preferRelativeResize="0"/>
          <p:nvPr/>
        </p:nvPicPr>
        <p:blipFill>
          <a:blip r:embed="rId5">
            <a:alphaModFix/>
          </a:blip>
          <a:stretch>
            <a:fillRect/>
          </a:stretch>
        </p:blipFill>
        <p:spPr>
          <a:xfrm>
            <a:off x="3766650" y="2826932"/>
            <a:ext cx="5248899" cy="21642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3">
            <a:alphaModFix/>
          </a:blip>
          <a:srcRect b="0" l="7783" r="0" t="0"/>
          <a:stretch/>
        </p:blipFill>
        <p:spPr>
          <a:xfrm>
            <a:off x="150" y="0"/>
            <a:ext cx="9144000" cy="5143500"/>
          </a:xfrm>
          <a:prstGeom prst="rect">
            <a:avLst/>
          </a:prstGeom>
          <a:noFill/>
          <a:ln>
            <a:noFill/>
          </a:ln>
        </p:spPr>
      </p:pic>
      <p:cxnSp>
        <p:nvCxnSpPr>
          <p:cNvPr id="100" name="Google Shape;100;p17"/>
          <p:cNvCxnSpPr>
            <a:stCxn id="101" idx="2"/>
          </p:cNvCxnSpPr>
          <p:nvPr/>
        </p:nvCxnSpPr>
        <p:spPr>
          <a:xfrm>
            <a:off x="6410577" y="1279575"/>
            <a:ext cx="2700" cy="44970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17"/>
          <p:cNvSpPr txBox="1"/>
          <p:nvPr>
            <p:ph type="title"/>
          </p:nvPr>
        </p:nvSpPr>
        <p:spPr>
          <a:xfrm>
            <a:off x="392375" y="637050"/>
            <a:ext cx="4688100" cy="38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2800"/>
          </a:p>
          <a:p>
            <a:pPr indent="-298450" lvl="0" marL="457200" rtl="0" algn="l">
              <a:spcBef>
                <a:spcPts val="1000"/>
              </a:spcBef>
              <a:spcAft>
                <a:spcPts val="0"/>
              </a:spcAft>
              <a:buSzPts val="1100"/>
              <a:buChar char="-"/>
            </a:pPr>
            <a:r>
              <a:rPr b="1" lang="es" sz="1100"/>
              <a:t>Tener en cuenta el número de quejas y de investigaciones que tiene un modelo.</a:t>
            </a:r>
            <a:endParaRPr b="1" sz="1100"/>
          </a:p>
          <a:p>
            <a:pPr indent="0" lvl="0" marL="0" rtl="0" algn="l">
              <a:spcBef>
                <a:spcPts val="1000"/>
              </a:spcBef>
              <a:spcAft>
                <a:spcPts val="0"/>
              </a:spcAft>
              <a:buNone/>
            </a:pPr>
            <a:r>
              <a:t/>
            </a:r>
            <a:endParaRPr b="1" sz="1100"/>
          </a:p>
          <a:p>
            <a:pPr indent="-298450" lvl="0" marL="457200" rtl="0" algn="l">
              <a:spcBef>
                <a:spcPts val="1000"/>
              </a:spcBef>
              <a:spcAft>
                <a:spcPts val="0"/>
              </a:spcAft>
              <a:buSzPts val="1100"/>
              <a:buChar char="-"/>
            </a:pPr>
            <a:r>
              <a:rPr b="1" lang="es" sz="1100"/>
              <a:t>Tener en cuenta los años con los peores modelos (2013-2016)</a:t>
            </a:r>
            <a:endParaRPr b="1" sz="1100"/>
          </a:p>
          <a:p>
            <a:pPr indent="0" lvl="0" marL="0" rtl="0" algn="l">
              <a:spcBef>
                <a:spcPts val="1000"/>
              </a:spcBef>
              <a:spcAft>
                <a:spcPts val="0"/>
              </a:spcAft>
              <a:buNone/>
            </a:pPr>
            <a:r>
              <a:t/>
            </a:r>
            <a:endParaRPr b="1" sz="1100"/>
          </a:p>
          <a:p>
            <a:pPr indent="-298450" lvl="0" marL="457200" rtl="0" algn="l">
              <a:spcBef>
                <a:spcPts val="1000"/>
              </a:spcBef>
              <a:spcAft>
                <a:spcPts val="0"/>
              </a:spcAft>
              <a:buSzPts val="1100"/>
              <a:buChar char="-"/>
            </a:pPr>
            <a:r>
              <a:rPr b="1" lang="es" sz="1100"/>
              <a:t>Aunque de manera absoluta hay más modelos de segunda mano, al evaluar la potencia media nos damos cuenta que los coches nuevos cuentan con mayor potencia en media (Esto se debe a que Nissan cuenta con bastantes coches con tecnología Híbrida y Eléctrica (que suelen ser muy potentes)en su catálogo actual.</a:t>
            </a:r>
            <a:endParaRPr b="1" sz="1100"/>
          </a:p>
          <a:p>
            <a:pPr indent="0" lvl="0" marL="0" rtl="0" algn="l">
              <a:spcBef>
                <a:spcPts val="1000"/>
              </a:spcBef>
              <a:spcAft>
                <a:spcPts val="0"/>
              </a:spcAft>
              <a:buNone/>
            </a:pPr>
            <a:r>
              <a:t/>
            </a:r>
            <a:endParaRPr b="1" sz="1100"/>
          </a:p>
          <a:p>
            <a:pPr indent="-298450" lvl="0" marL="457200" rtl="0" algn="l">
              <a:spcBef>
                <a:spcPts val="1000"/>
              </a:spcBef>
              <a:spcAft>
                <a:spcPts val="0"/>
              </a:spcAft>
              <a:buSzPts val="1100"/>
              <a:buChar char="-"/>
            </a:pPr>
            <a:r>
              <a:rPr b="1" lang="es" sz="1100"/>
              <a:t>Tener en cuenta que canal de compra es más rentable</a:t>
            </a:r>
            <a:endParaRPr b="1" sz="1100"/>
          </a:p>
        </p:txBody>
      </p:sp>
      <p:sp>
        <p:nvSpPr>
          <p:cNvPr id="103" name="Google Shape;103;p17"/>
          <p:cNvSpPr txBox="1"/>
          <p:nvPr>
            <p:ph type="title"/>
          </p:nvPr>
        </p:nvSpPr>
        <p:spPr>
          <a:xfrm>
            <a:off x="5384577" y="1539775"/>
            <a:ext cx="2052000" cy="583200"/>
          </a:xfrm>
          <a:prstGeom prst="rect">
            <a:avLst/>
          </a:prstGeom>
          <a:solidFill>
            <a:schemeClr val="accent5"/>
          </a:solidFill>
        </p:spPr>
        <p:txBody>
          <a:bodyPr anchorCtr="0" anchor="ctr" bIns="91425" lIns="91425" spcFirstLastPara="1" rIns="91425" wrap="square" tIns="91425">
            <a:noAutofit/>
          </a:bodyPr>
          <a:lstStyle/>
          <a:p>
            <a:pPr indent="0" lvl="0" marL="0" rtl="0" algn="ctr">
              <a:spcBef>
                <a:spcPts val="0"/>
              </a:spcBef>
              <a:spcAft>
                <a:spcPts val="0"/>
              </a:spcAft>
              <a:buNone/>
            </a:pPr>
            <a:r>
              <a:rPr lang="es" sz="2400">
                <a:latin typeface="Pacifico"/>
                <a:ea typeface="Pacifico"/>
                <a:cs typeface="Pacifico"/>
                <a:sym typeface="Pacifico"/>
              </a:rPr>
              <a:t>2021</a:t>
            </a:r>
            <a:endParaRPr sz="2400">
              <a:latin typeface="Pacifico"/>
              <a:ea typeface="Pacifico"/>
              <a:cs typeface="Pacifico"/>
              <a:sym typeface="Pacifico"/>
            </a:endParaRPr>
          </a:p>
        </p:txBody>
      </p:sp>
      <p:sp>
        <p:nvSpPr>
          <p:cNvPr id="101" name="Google Shape;101;p17"/>
          <p:cNvSpPr txBox="1"/>
          <p:nvPr>
            <p:ph type="title"/>
          </p:nvPr>
        </p:nvSpPr>
        <p:spPr>
          <a:xfrm>
            <a:off x="5384577" y="696375"/>
            <a:ext cx="2052000" cy="583200"/>
          </a:xfrm>
          <a:prstGeom prst="rect">
            <a:avLst/>
          </a:prstGeom>
          <a:solidFill>
            <a:srgbClr val="8AC8E4"/>
          </a:solidFill>
        </p:spPr>
        <p:txBody>
          <a:bodyPr anchorCtr="0" anchor="ctr" bIns="91425" lIns="91425" spcFirstLastPara="1" rIns="91425" wrap="square" tIns="91425">
            <a:noAutofit/>
          </a:bodyPr>
          <a:lstStyle/>
          <a:p>
            <a:pPr indent="0" lvl="0" marL="0" rtl="0" algn="ctr">
              <a:spcBef>
                <a:spcPts val="0"/>
              </a:spcBef>
              <a:spcAft>
                <a:spcPts val="0"/>
              </a:spcAft>
              <a:buNone/>
            </a:pPr>
            <a:r>
              <a:rPr lang="es" sz="2400">
                <a:latin typeface="Pacifico"/>
                <a:ea typeface="Pacifico"/>
                <a:cs typeface="Pacifico"/>
                <a:sym typeface="Pacifico"/>
              </a:rPr>
              <a:t>Qashqai</a:t>
            </a:r>
            <a:endParaRPr sz="2400">
              <a:latin typeface="Pacifico"/>
              <a:ea typeface="Pacifico"/>
              <a:cs typeface="Pacifico"/>
              <a:sym typeface="Pacifico"/>
            </a:endParaRPr>
          </a:p>
        </p:txBody>
      </p:sp>
      <p:cxnSp>
        <p:nvCxnSpPr>
          <p:cNvPr id="104" name="Google Shape;104;p17"/>
          <p:cNvCxnSpPr>
            <a:stCxn id="103" idx="2"/>
            <a:endCxn id="105" idx="0"/>
          </p:cNvCxnSpPr>
          <p:nvPr/>
        </p:nvCxnSpPr>
        <p:spPr>
          <a:xfrm flipH="1">
            <a:off x="6407877" y="2122975"/>
            <a:ext cx="2700" cy="260100"/>
          </a:xfrm>
          <a:prstGeom prst="straightConnector1">
            <a:avLst/>
          </a:prstGeom>
          <a:noFill/>
          <a:ln cap="flat" cmpd="sng" w="9525">
            <a:solidFill>
              <a:schemeClr val="dk2"/>
            </a:solidFill>
            <a:prstDash val="solid"/>
            <a:round/>
            <a:headEnd len="med" w="med" type="none"/>
            <a:tailEnd len="med" w="med" type="none"/>
          </a:ln>
        </p:spPr>
      </p:cxnSp>
      <p:sp>
        <p:nvSpPr>
          <p:cNvPr id="105" name="Google Shape;105;p17"/>
          <p:cNvSpPr txBox="1"/>
          <p:nvPr>
            <p:ph type="title"/>
          </p:nvPr>
        </p:nvSpPr>
        <p:spPr>
          <a:xfrm>
            <a:off x="5381875" y="2383178"/>
            <a:ext cx="2052000" cy="583200"/>
          </a:xfrm>
          <a:prstGeom prst="rect">
            <a:avLst/>
          </a:prstGeom>
          <a:solidFill>
            <a:srgbClr val="6D9EEB"/>
          </a:solidFill>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400">
                <a:latin typeface="Pacifico"/>
                <a:ea typeface="Pacifico"/>
                <a:cs typeface="Pacifico"/>
                <a:sym typeface="Pacifico"/>
              </a:rPr>
              <a:t>Autoscout24</a:t>
            </a:r>
            <a:endParaRPr sz="2400">
              <a:latin typeface="Pacifico"/>
              <a:ea typeface="Pacifico"/>
              <a:cs typeface="Pacifico"/>
              <a:sym typeface="Pacifico"/>
            </a:endParaRPr>
          </a:p>
        </p:txBody>
      </p:sp>
      <p:cxnSp>
        <p:nvCxnSpPr>
          <p:cNvPr id="106" name="Google Shape;106;p17"/>
          <p:cNvCxnSpPr>
            <a:stCxn id="105" idx="2"/>
            <a:endCxn id="107" idx="0"/>
          </p:cNvCxnSpPr>
          <p:nvPr/>
        </p:nvCxnSpPr>
        <p:spPr>
          <a:xfrm>
            <a:off x="6407875" y="2966378"/>
            <a:ext cx="2700" cy="2601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7"/>
          <p:cNvCxnSpPr>
            <a:endCxn id="109" idx="0"/>
          </p:cNvCxnSpPr>
          <p:nvPr/>
        </p:nvCxnSpPr>
        <p:spPr>
          <a:xfrm>
            <a:off x="6410575" y="3620273"/>
            <a:ext cx="0" cy="449700"/>
          </a:xfrm>
          <a:prstGeom prst="straightConnector1">
            <a:avLst/>
          </a:prstGeom>
          <a:noFill/>
          <a:ln cap="flat" cmpd="sng" w="9525">
            <a:solidFill>
              <a:schemeClr val="dk2"/>
            </a:solidFill>
            <a:prstDash val="solid"/>
            <a:round/>
            <a:headEnd len="med" w="med" type="none"/>
            <a:tailEnd len="med" w="med" type="none"/>
          </a:ln>
        </p:spPr>
      </p:cxnSp>
      <p:sp>
        <p:nvSpPr>
          <p:cNvPr id="109" name="Google Shape;109;p17"/>
          <p:cNvSpPr txBox="1"/>
          <p:nvPr>
            <p:ph type="title"/>
          </p:nvPr>
        </p:nvSpPr>
        <p:spPr>
          <a:xfrm>
            <a:off x="5384575" y="4069973"/>
            <a:ext cx="2052000" cy="583200"/>
          </a:xfrm>
          <a:prstGeom prst="rect">
            <a:avLst/>
          </a:prstGeom>
          <a:solidFill>
            <a:srgbClr val="1C4587"/>
          </a:solidFill>
        </p:spPr>
        <p:txBody>
          <a:bodyPr anchorCtr="0" anchor="ctr" bIns="91425" lIns="91425" spcFirstLastPara="1" rIns="91425" wrap="square" tIns="91425">
            <a:noAutofit/>
          </a:bodyPr>
          <a:lstStyle/>
          <a:p>
            <a:pPr indent="0" lvl="0" marL="0" rtl="0" algn="ctr">
              <a:spcBef>
                <a:spcPts val="0"/>
              </a:spcBef>
              <a:spcAft>
                <a:spcPts val="0"/>
              </a:spcAft>
              <a:buNone/>
            </a:pPr>
            <a:r>
              <a:rPr lang="es" sz="2200">
                <a:latin typeface="Pacifico"/>
                <a:ea typeface="Pacifico"/>
                <a:cs typeface="Pacifico"/>
                <a:sym typeface="Pacifico"/>
              </a:rPr>
              <a:t>Precio&lt;18.000€</a:t>
            </a:r>
            <a:endParaRPr sz="900"/>
          </a:p>
        </p:txBody>
      </p:sp>
      <p:sp>
        <p:nvSpPr>
          <p:cNvPr id="107" name="Google Shape;107;p17"/>
          <p:cNvSpPr txBox="1"/>
          <p:nvPr>
            <p:ph type="title"/>
          </p:nvPr>
        </p:nvSpPr>
        <p:spPr>
          <a:xfrm>
            <a:off x="5384575" y="3226575"/>
            <a:ext cx="2052000" cy="583200"/>
          </a:xfrm>
          <a:prstGeom prst="rect">
            <a:avLst/>
          </a:prstGeom>
          <a:solidFill>
            <a:srgbClr val="1155CC"/>
          </a:solidFill>
        </p:spPr>
        <p:txBody>
          <a:bodyPr anchorCtr="0" anchor="ctr" bIns="91425" lIns="91425" spcFirstLastPara="1" rIns="91425" wrap="square" tIns="91425">
            <a:noAutofit/>
          </a:bodyPr>
          <a:lstStyle/>
          <a:p>
            <a:pPr indent="0" lvl="0" marL="0" rtl="0" algn="ctr">
              <a:spcBef>
                <a:spcPts val="0"/>
              </a:spcBef>
              <a:spcAft>
                <a:spcPts val="0"/>
              </a:spcAft>
              <a:buNone/>
            </a:pPr>
            <a:r>
              <a:rPr lang="es" sz="2400">
                <a:latin typeface="Pacifico"/>
                <a:ea typeface="Pacifico"/>
                <a:cs typeface="Pacifico"/>
                <a:sym typeface="Pacifico"/>
              </a:rPr>
              <a:t>Híbrido</a:t>
            </a:r>
            <a:endParaRPr sz="1100"/>
          </a:p>
        </p:txBody>
      </p:sp>
      <p:sp>
        <p:nvSpPr>
          <p:cNvPr id="110" name="Google Shape;110;p17"/>
          <p:cNvSpPr/>
          <p:nvPr/>
        </p:nvSpPr>
        <p:spPr>
          <a:xfrm rot="1349878">
            <a:off x="7380885" y="94290"/>
            <a:ext cx="1388472" cy="837417"/>
          </a:xfrm>
          <a:prstGeom prst="cloudCallout">
            <a:avLst>
              <a:gd fmla="val -20833" name="adj1"/>
              <a:gd fmla="val 625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Economica"/>
                <a:ea typeface="Economica"/>
                <a:cs typeface="Economica"/>
                <a:sym typeface="Economica"/>
              </a:rPr>
              <a:t>¿Si fuera yo?</a:t>
            </a:r>
            <a:endParaRPr>
              <a:solidFill>
                <a:schemeClr val="lt1"/>
              </a:solidFill>
              <a:latin typeface="Economica"/>
              <a:ea typeface="Economica"/>
              <a:cs typeface="Economica"/>
              <a:sym typeface="Economica"/>
            </a:endParaRPr>
          </a:p>
        </p:txBody>
      </p:sp>
      <p:sp>
        <p:nvSpPr>
          <p:cNvPr id="111" name="Google Shape;111;p17"/>
          <p:cNvSpPr txBox="1"/>
          <p:nvPr/>
        </p:nvSpPr>
        <p:spPr>
          <a:xfrm>
            <a:off x="795359" y="167475"/>
            <a:ext cx="36429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s" sz="2800">
                <a:solidFill>
                  <a:schemeClr val="lt1"/>
                </a:solidFill>
                <a:latin typeface="Roboto"/>
                <a:ea typeface="Roboto"/>
                <a:cs typeface="Roboto"/>
                <a:sym typeface="Roboto"/>
              </a:rPr>
              <a:t>Conclusiones:</a:t>
            </a:r>
            <a:endParaRPr sz="18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