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Caveat"/>
      <p:regular r:id="rId12"/>
      <p:bold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Pacifico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Caveat-bold.fntdata"/><Relationship Id="rId12" Type="http://schemas.openxmlformats.org/officeDocument/2006/relationships/font" Target="fonts/Cave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acifico-regular.fntdata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c95719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c95719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c4792b0e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c4792b0e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B2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 flipH="1" rot="10800000">
            <a:off x="-3075" y="-6125"/>
            <a:ext cx="5981700" cy="5159131"/>
          </a:xfrm>
          <a:custGeom>
            <a:rect b="b" l="l" r="r" t="t"/>
            <a:pathLst>
              <a:path extrusionOk="0" h="205359" w="239268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</p:sp>
      <p:sp>
        <p:nvSpPr>
          <p:cNvPr id="73" name="Google Shape;73;p13"/>
          <p:cNvSpPr txBox="1"/>
          <p:nvPr/>
        </p:nvSpPr>
        <p:spPr>
          <a:xfrm>
            <a:off x="423450" y="809025"/>
            <a:ext cx="82971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MODELO PREDICTIVO DE ALQUILERES EN MADRID</a:t>
            </a:r>
            <a:endParaRPr sz="41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B2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284925" y="1248546"/>
            <a:ext cx="1261200" cy="467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C8ED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Caveat"/>
                <a:ea typeface="Caveat"/>
                <a:cs typeface="Caveat"/>
                <a:sym typeface="Caveat"/>
              </a:rPr>
              <a:t>Modelo 5*</a:t>
            </a:r>
            <a:endParaRPr sz="19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2069175" y="1248546"/>
            <a:ext cx="1261200" cy="467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C8ED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Caveat"/>
                <a:ea typeface="Caveat"/>
                <a:cs typeface="Caveat"/>
                <a:sym typeface="Caveat"/>
              </a:rPr>
              <a:t>Modelo 3</a:t>
            </a:r>
            <a:endParaRPr sz="19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3907075" y="1248546"/>
            <a:ext cx="1261200" cy="467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C8ED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Caveat"/>
                <a:ea typeface="Caveat"/>
                <a:cs typeface="Caveat"/>
                <a:sym typeface="Caveat"/>
              </a:rPr>
              <a:t>Modelo 1</a:t>
            </a:r>
            <a:endParaRPr sz="19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5744975" y="1248546"/>
            <a:ext cx="1261200" cy="467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C8ED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Caveat"/>
                <a:ea typeface="Caveat"/>
                <a:cs typeface="Caveat"/>
                <a:sym typeface="Caveat"/>
              </a:rPr>
              <a:t>Modelo 2</a:t>
            </a:r>
            <a:endParaRPr sz="19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7582875" y="1248546"/>
            <a:ext cx="1261200" cy="467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C8ED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Caveat"/>
                <a:ea typeface="Caveat"/>
                <a:cs typeface="Caveat"/>
                <a:sym typeface="Caveat"/>
              </a:rPr>
              <a:t>Modelo 4</a:t>
            </a:r>
            <a:endParaRPr sz="19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23850" y="4843450"/>
            <a:ext cx="67638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Modelo 5 realmente es el modelo 3 pero ya generando los pickles y entrenando el modelo con la totalidad de los datos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1546125" y="1146146"/>
            <a:ext cx="5232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rPr>
              <a:t>&gt;</a:t>
            </a:r>
            <a:endParaRPr sz="2900">
              <a:solidFill>
                <a:schemeClr val="lt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7032925" y="1164623"/>
            <a:ext cx="5232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rPr>
              <a:t>&gt;</a:t>
            </a:r>
            <a:endParaRPr sz="2900">
              <a:solidFill>
                <a:schemeClr val="lt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5195025" y="1146146"/>
            <a:ext cx="5232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rPr>
              <a:t>&gt;</a:t>
            </a:r>
            <a:endParaRPr sz="2900">
              <a:solidFill>
                <a:schemeClr val="lt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3357125" y="1146145"/>
            <a:ext cx="5232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rPr>
              <a:t>&gt;</a:t>
            </a:r>
            <a:endParaRPr sz="2900">
              <a:solidFill>
                <a:schemeClr val="lt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241398" y="156600"/>
            <a:ext cx="84384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SELECCIÓN DEL MEJOR MODELO</a:t>
            </a:r>
            <a:endParaRPr sz="3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1896825" y="2876025"/>
            <a:ext cx="1605900" cy="698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           </a:t>
            </a:r>
            <a:r>
              <a:rPr lang="es" sz="900">
                <a:latin typeface="Lato"/>
                <a:ea typeface="Lato"/>
                <a:cs typeface="Lato"/>
                <a:sym typeface="Lato"/>
              </a:rPr>
              <a:t>R cuadrado      RMSE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TRAIN       0,75              41,90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TEST</a:t>
            </a:r>
            <a:r>
              <a:rPr lang="es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0,76              40,12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7410525" y="2027925"/>
            <a:ext cx="1605900" cy="84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           R cuadrado      RMSE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TRAIN       0,60              36,54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TEST</a:t>
            </a:r>
            <a:r>
              <a:rPr lang="es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-273mil       32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       trillones  billones         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3734725" y="2876025"/>
            <a:ext cx="1605900" cy="698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           R cuadrado      RMSE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TRAIN       0,74              40,93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TEST</a:t>
            </a:r>
            <a:r>
              <a:rPr lang="es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0,69              42,54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5572625" y="2876025"/>
            <a:ext cx="1605900" cy="698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           R cuadrado      RMSE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TRAIN       0,41             39,29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TEST</a:t>
            </a:r>
            <a:r>
              <a:rPr lang="es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0,33              42,50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112575" y="2876025"/>
            <a:ext cx="1605900" cy="698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           R cuadrado      RMSE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TRAIN       0,77              0,10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4" name="Google Shape;94;p14"/>
          <p:cNvCxnSpPr>
            <a:stCxn id="78" idx="2"/>
            <a:endCxn id="93" idx="0"/>
          </p:cNvCxnSpPr>
          <p:nvPr/>
        </p:nvCxnSpPr>
        <p:spPr>
          <a:xfrm>
            <a:off x="915525" y="1716246"/>
            <a:ext cx="0" cy="1159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4"/>
          <p:cNvCxnSpPr>
            <a:stCxn id="79" idx="2"/>
            <a:endCxn id="89" idx="0"/>
          </p:cNvCxnSpPr>
          <p:nvPr/>
        </p:nvCxnSpPr>
        <p:spPr>
          <a:xfrm>
            <a:off x="2699775" y="1716246"/>
            <a:ext cx="0" cy="1159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4"/>
          <p:cNvCxnSpPr>
            <a:stCxn id="80" idx="2"/>
            <a:endCxn id="91" idx="0"/>
          </p:cNvCxnSpPr>
          <p:nvPr/>
        </p:nvCxnSpPr>
        <p:spPr>
          <a:xfrm>
            <a:off x="4537675" y="1716246"/>
            <a:ext cx="0" cy="1159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4"/>
          <p:cNvCxnSpPr>
            <a:stCxn id="81" idx="2"/>
            <a:endCxn id="92" idx="0"/>
          </p:cNvCxnSpPr>
          <p:nvPr/>
        </p:nvCxnSpPr>
        <p:spPr>
          <a:xfrm>
            <a:off x="6375575" y="1716246"/>
            <a:ext cx="0" cy="1159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4"/>
          <p:cNvCxnSpPr>
            <a:stCxn id="82" idx="2"/>
            <a:endCxn id="90" idx="0"/>
          </p:cNvCxnSpPr>
          <p:nvPr/>
        </p:nvCxnSpPr>
        <p:spPr>
          <a:xfrm>
            <a:off x="8213475" y="1716246"/>
            <a:ext cx="0" cy="31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4"/>
          <p:cNvSpPr/>
          <p:nvPr/>
        </p:nvSpPr>
        <p:spPr>
          <a:xfrm>
            <a:off x="2177025" y="4070975"/>
            <a:ext cx="3018000" cy="467700"/>
          </a:xfrm>
          <a:prstGeom prst="ellipse">
            <a:avLst/>
          </a:prstGeom>
          <a:solidFill>
            <a:srgbClr val="C8ED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Random Forest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7496775" y="4070975"/>
            <a:ext cx="1433400" cy="467700"/>
          </a:xfrm>
          <a:prstGeom prst="ellipse">
            <a:avLst/>
          </a:prstGeom>
          <a:solidFill>
            <a:srgbClr val="FBDF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Regresión lineal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4"/>
          <p:cNvSpPr/>
          <p:nvPr/>
        </p:nvSpPr>
        <p:spPr>
          <a:xfrm rot="-5400000">
            <a:off x="3525600" y="371850"/>
            <a:ext cx="239100" cy="7046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4"/>
          <p:cNvSpPr/>
          <p:nvPr/>
        </p:nvSpPr>
        <p:spPr>
          <a:xfrm rot="-5400000">
            <a:off x="8119850" y="3128550"/>
            <a:ext cx="239100" cy="1533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