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conomic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11" Type="http://schemas.openxmlformats.org/officeDocument/2006/relationships/slide" Target="slides/slide6.xml"/><Relationship Id="rId22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21" Type="http://schemas.openxmlformats.org/officeDocument/2006/relationships/font" Target="fonts/Economic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0755df6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0755df6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0755df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0755df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0755df6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0755df6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755df6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755df6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0755df6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0755df6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d26ecc2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d26ecc2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bcf89a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bcf89a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d26ecc2d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d26ecc2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3.png"/><Relationship Id="rId13" Type="http://schemas.openxmlformats.org/officeDocument/2006/relationships/image" Target="../media/image27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hyperlink" Target="https://app.powerbi.com/groups/me/reports/5fe53efd-c362-4dff-9094-98f35511a63b/f2aafac9328b0280ed48?experience=power-bi" TargetMode="External"/><Relationship Id="rId5" Type="http://schemas.openxmlformats.org/officeDocument/2006/relationships/hyperlink" Target="https://github.com/jgilsu11/Proyecto_Final_Fotovoltaic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5000" y="580050"/>
            <a:ext cx="8025300" cy="38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5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REVALORIZACIÓN DE LA VIVIENDA POR LA INSTALACIÓN DE ENERGÍA FOTOVOLTAICA</a:t>
            </a:r>
            <a:endParaRPr b="1" sz="455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22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2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9100" y="4658503"/>
            <a:ext cx="3849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Autor: Jaime Gil Suárez</a:t>
            </a:r>
            <a:endParaRPr sz="15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7733800" y="2842525"/>
            <a:ext cx="1022100" cy="1098300"/>
          </a:xfrm>
          <a:prstGeom prst="halfFrame">
            <a:avLst>
              <a:gd fmla="val 5216" name="adj1"/>
              <a:gd fmla="val 4434" name="adj2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18600" y="1166125"/>
            <a:ext cx="1022100" cy="1098300"/>
          </a:xfrm>
          <a:prstGeom prst="halfFrame">
            <a:avLst>
              <a:gd fmla="val 5216" name="adj1"/>
              <a:gd fmla="val 4434" name="adj2"/>
            </a:avLst>
          </a:prstGeom>
          <a:solidFill>
            <a:srgbClr val="CCA677"/>
          </a:solidFill>
          <a:ln cap="flat" cmpd="sng" w="9525">
            <a:solidFill>
              <a:srgbClr val="CCA6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775" y="4658500"/>
            <a:ext cx="1164175" cy="3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596" y="4405425"/>
            <a:ext cx="1164180" cy="82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991" y="4587300"/>
            <a:ext cx="1337731" cy="459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55525" y="1116550"/>
            <a:ext cx="3947400" cy="31092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84300" y="1380550"/>
            <a:ext cx="3213300" cy="2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Metodología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400"/>
              </a:spcBef>
              <a:spcAft>
                <a:spcPts val="140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1011" y="167475"/>
            <a:ext cx="1641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Índice</a:t>
            </a:r>
            <a:endParaRPr sz="2000">
              <a:solidFill>
                <a:srgbClr val="595959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5233325" y="536954"/>
            <a:ext cx="3947325" cy="3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5381485" y="533347"/>
            <a:ext cx="3327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España es:</a:t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1º del mundo en penetración de EF</a:t>
            </a:r>
            <a:endParaRPr b="1"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1º de Europa en capacidad anual instalada</a:t>
            </a:r>
            <a:endParaRPr b="1" sz="13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8075" y="1340550"/>
            <a:ext cx="4464000" cy="28965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Capacidad Instalada en España (MW)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7924" l="12026" r="15787" t="16367"/>
          <a:stretch/>
        </p:blipFill>
        <p:spPr>
          <a:xfrm>
            <a:off x="5735123" y="3261483"/>
            <a:ext cx="2237585" cy="17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61000" y="167475"/>
            <a:ext cx="40389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CONTEXTO: </a:t>
            </a:r>
            <a:r>
              <a:rPr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¿ </a:t>
            </a:r>
            <a:r>
              <a:rPr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POR QUÉ</a:t>
            </a:r>
            <a:r>
              <a:rPr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 ESTE TEMA ?</a:t>
            </a:r>
            <a:endParaRPr sz="2000">
              <a:solidFill>
                <a:srgbClr val="595959"/>
              </a:solidFill>
            </a:endParaRPr>
          </a:p>
        </p:txBody>
      </p:sp>
      <p:pic>
        <p:nvPicPr>
          <p:cNvPr id="77" name="Google Shape;77;p15" title="Chart"/>
          <p:cNvPicPr preferRelativeResize="0"/>
          <p:nvPr/>
        </p:nvPicPr>
        <p:blipFill rotWithShape="1">
          <a:blip r:embed="rId4">
            <a:alphaModFix/>
          </a:blip>
          <a:srcRect b="0" l="0" r="0" t="11948"/>
          <a:stretch/>
        </p:blipFill>
        <p:spPr>
          <a:xfrm>
            <a:off x="226827" y="1858532"/>
            <a:ext cx="4038849" cy="229314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002428" y="3058067"/>
            <a:ext cx="609900" cy="42420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x3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062477" y="2469759"/>
            <a:ext cx="609900" cy="424200"/>
          </a:xfrm>
          <a:prstGeom prst="ellipse">
            <a:avLst/>
          </a:prstGeom>
          <a:solidFill>
            <a:srgbClr val="EEEEE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x5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2095" l="3679" r="0" t="11652"/>
          <a:stretch/>
        </p:blipFill>
        <p:spPr>
          <a:xfrm>
            <a:off x="5728169" y="1177227"/>
            <a:ext cx="2966507" cy="1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479" y="916477"/>
            <a:ext cx="282900" cy="28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 b="0" l="711720" r="-711720" t="0"/>
          <a:stretch/>
        </p:blipFill>
        <p:spPr>
          <a:xfrm>
            <a:off x="6381276" y="870175"/>
            <a:ext cx="192693" cy="25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554" y="2974121"/>
            <a:ext cx="282900" cy="28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529850" y="167475"/>
            <a:ext cx="8517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OBJETIVO: </a:t>
            </a:r>
            <a:endParaRPr b="1" sz="2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700">
              <a:solidFill>
                <a:srgbClr val="1C458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714" y="809987"/>
            <a:ext cx="1295625" cy="151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6"/>
          <p:cNvGrpSpPr/>
          <p:nvPr/>
        </p:nvGrpSpPr>
        <p:grpSpPr>
          <a:xfrm>
            <a:off x="529858" y="1175846"/>
            <a:ext cx="2193205" cy="938308"/>
            <a:chOff x="1888525" y="2813902"/>
            <a:chExt cx="3137184" cy="1335100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18858" y="2928015"/>
              <a:ext cx="1106851" cy="110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31155" y="2813902"/>
              <a:ext cx="1335100" cy="133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888525" y="2928025"/>
              <a:ext cx="1106850" cy="1106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6"/>
          <p:cNvGrpSpPr/>
          <p:nvPr/>
        </p:nvGrpSpPr>
        <p:grpSpPr>
          <a:xfrm>
            <a:off x="6868002" y="913351"/>
            <a:ext cx="1571044" cy="1640401"/>
            <a:chOff x="425513" y="1940275"/>
            <a:chExt cx="1988663" cy="19174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83500" y="2083163"/>
              <a:ext cx="730675" cy="73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25513" y="1940275"/>
              <a:ext cx="1917476" cy="191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96419" y="2167570"/>
              <a:ext cx="558025" cy="56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6432" y="2979419"/>
              <a:ext cx="558025" cy="561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16"/>
          <p:cNvSpPr txBox="1"/>
          <p:nvPr/>
        </p:nvSpPr>
        <p:spPr>
          <a:xfrm>
            <a:off x="451363" y="2386900"/>
            <a:ext cx="2350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s" sz="126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Investigar la relación entre la instalación de energía fotovoltaica y el valor de la vivienda.</a:t>
            </a:r>
            <a:endParaRPr b="1" sz="126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620425" y="2386900"/>
            <a:ext cx="2350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26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Identificar</a:t>
            </a:r>
            <a:r>
              <a:rPr b="1" lang="es" sz="146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6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qué perfiles de hogares tienen mayor probabilidad de adoptar esta tecnología.</a:t>
            </a:r>
            <a:endParaRPr b="1" sz="126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478400" y="2386900"/>
            <a:ext cx="2350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6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Ayudar a las empresas a focalizar campañas y esfuerzos en clientes con alta probabilidad de instalación.</a:t>
            </a:r>
            <a:endParaRPr b="1" sz="106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454413" y="34858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77558" y="3918913"/>
            <a:ext cx="1043375" cy="10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4623488" y="34858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81450" y="34858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00123" y="4020202"/>
            <a:ext cx="826200" cy="8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40425" y="4020200"/>
            <a:ext cx="826200" cy="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514925" y="3243925"/>
            <a:ext cx="3761100" cy="1672500"/>
          </a:xfrm>
          <a:prstGeom prst="roundRect">
            <a:avLst>
              <a:gd fmla="val 388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CARGA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Uso de </a:t>
            </a: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bases de datos no relacionales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(MongoDB)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MODELO PREDICTIVO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Se probaron </a:t>
            </a: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Random Forest, Logistic Regression </a:t>
            </a:r>
            <a:r>
              <a:rPr lang="es" sz="1200"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AutoML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b="1" i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88600" y="739825"/>
            <a:ext cx="3761100" cy="23604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TRANSFORMACIÓN</a:t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❏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Limpieza de datos: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Nulos, duplicados, encoding, outliers, balanceo y normalización.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❏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Segmentación por Tamaño: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❏"/>
            </a:pPr>
            <a:r>
              <a:rPr lang="es" sz="1200">
                <a:latin typeface="Roboto"/>
                <a:ea typeface="Roboto"/>
                <a:cs typeface="Roboto"/>
                <a:sym typeface="Roboto"/>
              </a:rPr>
              <a:t>Pequeñas, medianas, amplias y grandes.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14925" y="720175"/>
            <a:ext cx="3761100" cy="23802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EXTRACCIÓN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Encuesta del INE (microdatos)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CSV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BOE, MITECO y Documentos autonómicos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cualitativo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❏"/>
            </a:pPr>
            <a:r>
              <a:rPr b="1" lang="es" sz="1200">
                <a:latin typeface="Roboto"/>
                <a:ea typeface="Roboto"/>
                <a:cs typeface="Roboto"/>
                <a:sym typeface="Roboto"/>
              </a:rPr>
              <a:t>Red Piso (precios)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b="1"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Radiación Media/horas de Sol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❏"/>
            </a:pP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scraping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61000" y="-61125"/>
            <a:ext cx="2414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METODOLOGÍA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788600" y="3243825"/>
            <a:ext cx="3761100" cy="1672500"/>
          </a:xfrm>
          <a:prstGeom prst="roundRect">
            <a:avLst>
              <a:gd fmla="val 3887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NUEVA TECNOLOGÍA 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551" y="3485738"/>
            <a:ext cx="2113200" cy="11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360965" y="167475"/>
            <a:ext cx="6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9" y="831550"/>
            <a:ext cx="66765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600"/>
              <a:buFont typeface="Roboto"/>
              <a:buChar char="❏"/>
            </a:pPr>
            <a:r>
              <a:rPr b="1" lang="es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Finalmente se seleccionó Random Forest como modelo óptimo</a:t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1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6378350" y="0"/>
            <a:ext cx="2551374" cy="255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775" y="1684450"/>
            <a:ext cx="4060326" cy="2350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25" y="1656988"/>
            <a:ext cx="4395429" cy="22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7401400" y="-183930"/>
            <a:ext cx="2569698" cy="148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619425" y="653525"/>
            <a:ext cx="3391800" cy="43788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60965" y="74871"/>
            <a:ext cx="6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RESULTADOS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4831300" y="653525"/>
            <a:ext cx="3981900" cy="43788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300" y="803358"/>
            <a:ext cx="2569700" cy="20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325" y="2885558"/>
            <a:ext cx="3391674" cy="2003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300" y="2885558"/>
            <a:ext cx="2569700" cy="2003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7318" y="803358"/>
            <a:ext cx="3391682" cy="20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 flipH="1">
            <a:off x="3455448" y="1998350"/>
            <a:ext cx="5922775" cy="31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 flipH="1" rot="10800000">
            <a:off x="187851" y="1037301"/>
            <a:ext cx="7392300" cy="16548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0965" y="167475"/>
            <a:ext cx="6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CONCLUSIONES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34925" y="4826775"/>
            <a:ext cx="86121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*L</a:t>
            </a:r>
            <a:r>
              <a:rPr i="1" lang="es" sz="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os datos pueden estar sesgados por la baja proporción de viviendas con FV</a:t>
            </a:r>
            <a:endParaRPr i="1" sz="800">
              <a:solidFill>
                <a:schemeClr val="dk2"/>
              </a:solidFill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224775" y="3614600"/>
            <a:ext cx="2116500" cy="478500"/>
            <a:chOff x="300975" y="3614600"/>
            <a:chExt cx="2116500" cy="478500"/>
          </a:xfrm>
        </p:grpSpPr>
        <p:sp>
          <p:nvSpPr>
            <p:cNvPr id="148" name="Google Shape;148;p20"/>
            <p:cNvSpPr/>
            <p:nvPr/>
          </p:nvSpPr>
          <p:spPr>
            <a:xfrm>
              <a:off x="300975" y="3614600"/>
              <a:ext cx="2056500" cy="478500"/>
            </a:xfrm>
            <a:prstGeom prst="roundRect">
              <a:avLst>
                <a:gd fmla="val 772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360975" y="3642200"/>
              <a:ext cx="20565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00" u="sng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Dashboard Power BI</a:t>
              </a:r>
              <a:endParaRPr b="1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278425" y="1134525"/>
            <a:ext cx="7790175" cy="1462558"/>
            <a:chOff x="507025" y="2201325"/>
            <a:chExt cx="7790175" cy="1462558"/>
          </a:xfrm>
        </p:grpSpPr>
        <p:sp>
          <p:nvSpPr>
            <p:cNvPr id="151" name="Google Shape;151;p20"/>
            <p:cNvSpPr txBox="1"/>
            <p:nvPr/>
          </p:nvSpPr>
          <p:spPr>
            <a:xfrm>
              <a:off x="756700" y="2201325"/>
              <a:ext cx="7540500" cy="10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La energía fotovoltaica aumenta el valor de la vivienda en un 54%.*</a:t>
              </a:r>
              <a:endParaRPr b="1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Las viviendas grandes y medianas son las más propensas a instalar paneles solares.</a:t>
              </a:r>
              <a:endParaRPr b="1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Las regiones con mayor radiación solar y más incentivos tienen una mayor tasa de adopción.</a:t>
              </a:r>
              <a:endParaRPr b="1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5000"/>
                </a:lnSpc>
                <a:spcBef>
                  <a:spcPts val="1400"/>
                </a:spcBef>
                <a:spcAft>
                  <a:spcPts val="140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Los hogares con ingresos altos y mayor conciencia ecológica muestran más interés en fotovoltaica.</a:t>
              </a:r>
              <a:endParaRPr b="1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507025" y="2201325"/>
              <a:ext cx="3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5000"/>
                </a:lnSpc>
                <a:spcBef>
                  <a:spcPts val="1000"/>
                </a:spcBef>
                <a:spcAft>
                  <a:spcPts val="140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✔️</a:t>
              </a:r>
              <a:endParaRPr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07025" y="2560700"/>
              <a:ext cx="3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5000"/>
                </a:lnSpc>
                <a:spcBef>
                  <a:spcPts val="1000"/>
                </a:spcBef>
                <a:spcAft>
                  <a:spcPts val="140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✔️</a:t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07025" y="2923637"/>
              <a:ext cx="3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5000"/>
                </a:lnSpc>
                <a:spcBef>
                  <a:spcPts val="1000"/>
                </a:spcBef>
                <a:spcAft>
                  <a:spcPts val="140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✔️</a:t>
              </a:r>
              <a:endParaRPr/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507025" y="3294583"/>
              <a:ext cx="3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05000"/>
                </a:lnSpc>
                <a:spcBef>
                  <a:spcPts val="1000"/>
                </a:spcBef>
                <a:spcAft>
                  <a:spcPts val="1400"/>
                </a:spcAft>
                <a:buNone/>
              </a:pPr>
              <a:r>
                <a:rPr b="1" lang="es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✔️</a:t>
              </a:r>
              <a:endParaRPr/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2539875" y="3614600"/>
            <a:ext cx="1894500" cy="478500"/>
            <a:chOff x="224775" y="4224200"/>
            <a:chExt cx="1894500" cy="478500"/>
          </a:xfrm>
        </p:grpSpPr>
        <p:sp>
          <p:nvSpPr>
            <p:cNvPr id="157" name="Google Shape;157;p20"/>
            <p:cNvSpPr/>
            <p:nvPr/>
          </p:nvSpPr>
          <p:spPr>
            <a:xfrm>
              <a:off x="224775" y="4224200"/>
              <a:ext cx="1894500" cy="478500"/>
            </a:xfrm>
            <a:prstGeom prst="roundRect">
              <a:avLst>
                <a:gd fmla="val 772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284775" y="4251800"/>
              <a:ext cx="18345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00" u="sng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Repositorio GitHub</a:t>
              </a:r>
              <a:endParaRPr b="1" sz="1500" u="sng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360965" y="167475"/>
            <a:ext cx="677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rgbClr val="1C4587"/>
                </a:solidFill>
                <a:latin typeface="Economica"/>
                <a:ea typeface="Economica"/>
                <a:cs typeface="Economica"/>
                <a:sym typeface="Economica"/>
              </a:rPr>
              <a:t>NEXT STEPS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287346" y="1347225"/>
            <a:ext cx="2076900" cy="6159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Ampliar el dataset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772521" y="1347225"/>
            <a:ext cx="2076900" cy="6159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Desarrollar una API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449058" y="1347225"/>
            <a:ext cx="2076900" cy="6159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s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erramientas interactivas (Streamlit o API)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4610796" y="1347225"/>
            <a:ext cx="2076900" cy="615900"/>
          </a:xfrm>
          <a:prstGeom prst="roundRect">
            <a:avLst>
              <a:gd fmla="val 7725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Incorporación de más variables socioeconómicas</a:t>
            </a:r>
            <a:endParaRPr/>
          </a:p>
        </p:txBody>
      </p:sp>
      <p:grpSp>
        <p:nvGrpSpPr>
          <p:cNvPr id="168" name="Google Shape;168;p21"/>
          <p:cNvGrpSpPr/>
          <p:nvPr/>
        </p:nvGrpSpPr>
        <p:grpSpPr>
          <a:xfrm>
            <a:off x="287350" y="2808546"/>
            <a:ext cx="2076900" cy="966900"/>
            <a:chOff x="287350" y="2808546"/>
            <a:chExt cx="2076900" cy="966900"/>
          </a:xfrm>
        </p:grpSpPr>
        <p:grpSp>
          <p:nvGrpSpPr>
            <p:cNvPr id="169" name="Google Shape;169;p21"/>
            <p:cNvGrpSpPr/>
            <p:nvPr/>
          </p:nvGrpSpPr>
          <p:grpSpPr>
            <a:xfrm>
              <a:off x="287350" y="2808546"/>
              <a:ext cx="2076900" cy="966900"/>
              <a:chOff x="287350" y="2808546"/>
              <a:chExt cx="2076900" cy="966900"/>
            </a:xfrm>
          </p:grpSpPr>
          <p:sp>
            <p:nvSpPr>
              <p:cNvPr id="170" name="Google Shape;170;p21"/>
              <p:cNvSpPr/>
              <p:nvPr/>
            </p:nvSpPr>
            <p:spPr>
              <a:xfrm>
                <a:off x="287350" y="2808546"/>
                <a:ext cx="2076900" cy="966900"/>
              </a:xfrm>
              <a:prstGeom prst="roundRect">
                <a:avLst>
                  <a:gd fmla="val 7725" name="adj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1"/>
              <p:cNvSpPr txBox="1"/>
              <p:nvPr/>
            </p:nvSpPr>
            <p:spPr>
              <a:xfrm>
                <a:off x="698000" y="2984675"/>
                <a:ext cx="1573800" cy="2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rgbClr val="1C4587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REPRESENTATIVIDAD</a:t>
                </a:r>
                <a:endParaRPr sz="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2" name="Google Shape;172;p21"/>
              <p:cNvSpPr txBox="1"/>
              <p:nvPr/>
            </p:nvSpPr>
            <p:spPr>
              <a:xfrm>
                <a:off x="698000" y="3289475"/>
                <a:ext cx="766800" cy="2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" sz="1100">
                    <a:solidFill>
                      <a:srgbClr val="1C4587"/>
                    </a:solidFill>
                    <a:latin typeface="Roboto"/>
                    <a:ea typeface="Roboto"/>
                    <a:cs typeface="Roboto"/>
                    <a:sym typeface="Roboto"/>
                  </a:rPr>
                  <a:t>SESGOS</a:t>
                </a:r>
                <a:endParaRPr sz="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3" name="Google Shape;173;p21"/>
            <p:cNvSpPr/>
            <p:nvPr/>
          </p:nvSpPr>
          <p:spPr>
            <a:xfrm>
              <a:off x="439750" y="3011133"/>
              <a:ext cx="299400" cy="290100"/>
            </a:xfrm>
            <a:prstGeom prst="mathPlus">
              <a:avLst>
                <a:gd fmla="val 23520" name="adj1"/>
              </a:avLst>
            </a:prstGeom>
            <a:solidFill>
              <a:srgbClr val="1C4587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39750" y="3315933"/>
              <a:ext cx="299400" cy="290100"/>
            </a:xfrm>
            <a:prstGeom prst="mathMinus">
              <a:avLst>
                <a:gd fmla="val 23520" name="adj1"/>
              </a:avLst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2449050" y="2808550"/>
            <a:ext cx="2076900" cy="966900"/>
            <a:chOff x="2427650" y="2821775"/>
            <a:chExt cx="2076900" cy="966900"/>
          </a:xfrm>
        </p:grpSpPr>
        <p:sp>
          <p:nvSpPr>
            <p:cNvPr id="176" name="Google Shape;176;p21"/>
            <p:cNvSpPr/>
            <p:nvPr/>
          </p:nvSpPr>
          <p:spPr>
            <a:xfrm>
              <a:off x="2427650" y="2821775"/>
              <a:ext cx="2076900" cy="966900"/>
            </a:xfrm>
            <a:prstGeom prst="roundRect">
              <a:avLst>
                <a:gd fmla="val 772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679200" y="3137075"/>
              <a:ext cx="15738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USUARIO</a:t>
              </a:r>
              <a:endParaRPr sz="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1"/>
          <p:cNvGrpSpPr/>
          <p:nvPr/>
        </p:nvGrpSpPr>
        <p:grpSpPr>
          <a:xfrm>
            <a:off x="6763900" y="2821775"/>
            <a:ext cx="2076900" cy="927300"/>
            <a:chOff x="6763900" y="2821775"/>
            <a:chExt cx="2076900" cy="927300"/>
          </a:xfrm>
        </p:grpSpPr>
        <p:sp>
          <p:nvSpPr>
            <p:cNvPr id="179" name="Google Shape;179;p21"/>
            <p:cNvSpPr/>
            <p:nvPr/>
          </p:nvSpPr>
          <p:spPr>
            <a:xfrm>
              <a:off x="6763900" y="2821775"/>
              <a:ext cx="2076900" cy="927300"/>
            </a:xfrm>
            <a:prstGeom prst="roundRect">
              <a:avLst>
                <a:gd fmla="val 772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6925500" y="3046175"/>
              <a:ext cx="17709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PLATAFORMAS INMOBILIARIAS</a:t>
              </a:r>
              <a:endParaRPr sz="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4606475" y="2828350"/>
            <a:ext cx="2076900" cy="927300"/>
            <a:chOff x="4550800" y="2848225"/>
            <a:chExt cx="2076900" cy="927300"/>
          </a:xfrm>
        </p:grpSpPr>
        <p:sp>
          <p:nvSpPr>
            <p:cNvPr id="182" name="Google Shape;182;p21"/>
            <p:cNvSpPr/>
            <p:nvPr/>
          </p:nvSpPr>
          <p:spPr>
            <a:xfrm>
              <a:off x="4550800" y="2848225"/>
              <a:ext cx="2076900" cy="927300"/>
            </a:xfrm>
            <a:prstGeom prst="roundRect">
              <a:avLst>
                <a:gd fmla="val 7725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011750" y="3163533"/>
              <a:ext cx="299400" cy="290100"/>
            </a:xfrm>
            <a:prstGeom prst="mathPlus">
              <a:avLst>
                <a:gd fmla="val 23520" name="adj1"/>
              </a:avLst>
            </a:prstGeom>
            <a:solidFill>
              <a:srgbClr val="1C4587"/>
            </a:solidFill>
            <a:ln cap="flat" cmpd="sng" w="9525">
              <a:solidFill>
                <a:srgbClr val="1C458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5270000" y="3137075"/>
              <a:ext cx="9276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PRECISIÓN</a:t>
              </a:r>
              <a:endParaRPr sz="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21"/>
          <p:cNvSpPr/>
          <p:nvPr/>
        </p:nvSpPr>
        <p:spPr>
          <a:xfrm>
            <a:off x="1153738" y="22820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3315438" y="22820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477138" y="228205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638838" y="2200600"/>
            <a:ext cx="344100" cy="383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