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2" r:id="rId24"/>
    <p:sldId id="277" r:id="rId25"/>
    <p:sldId id="279" r:id="rId26"/>
    <p:sldId id="280" r:id="rId27"/>
    <p:sldId id="281" r:id="rId28"/>
    <p:sldId id="310" r:id="rId29"/>
    <p:sldId id="311" r:id="rId30"/>
    <p:sldId id="283" r:id="rId31"/>
    <p:sldId id="298" r:id="rId32"/>
    <p:sldId id="284" r:id="rId33"/>
    <p:sldId id="285" r:id="rId34"/>
    <p:sldId id="299" r:id="rId35"/>
    <p:sldId id="286" r:id="rId36"/>
    <p:sldId id="300" r:id="rId37"/>
    <p:sldId id="287" r:id="rId38"/>
    <p:sldId id="302" r:id="rId39"/>
    <p:sldId id="301" r:id="rId40"/>
    <p:sldId id="288" r:id="rId41"/>
    <p:sldId id="303" r:id="rId42"/>
    <p:sldId id="304" r:id="rId43"/>
    <p:sldId id="290" r:id="rId44"/>
    <p:sldId id="305" r:id="rId45"/>
    <p:sldId id="292" r:id="rId46"/>
    <p:sldId id="306" r:id="rId47"/>
    <p:sldId id="312" r:id="rId48"/>
    <p:sldId id="313" r:id="rId49"/>
    <p:sldId id="314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CSF2016Verano\Cursos\TC2007%20M&#233;todos%20Cuantitativos%20y%20Simulaci&#243;n\materiales\Generaci&#243;n%20de%20N&#250;meros%20Aleatorio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CuadradoMedio!$E$4:$E$46</cx:f>
        <cx:lvl ptCount="43" formatCode="Estándar">
          <cx:pt idx="0">0.217</cx:pt>
          <cx:pt idx="1">0.70889999999999997</cx:pt>
          <cx:pt idx="2">0.25390000000000001</cx:pt>
          <cx:pt idx="3">0.44650000000000001</cx:pt>
          <cx:pt idx="4">0.93620000000000003</cx:pt>
          <cx:pt idx="5">0.64700000000000002</cx:pt>
          <cx:pt idx="6">0.8609</cx:pt>
          <cx:pt idx="7">0.1148</cx:pt>
          <cx:pt idx="8">0.31790000000000002</cx:pt>
          <cx:pt idx="9">0.106</cx:pt>
          <cx:pt idx="10">0.1236</cx:pt>
          <cx:pt idx="11">0.52759999999999996</cx:pt>
          <cx:pt idx="12">0.83609999999999995</cx:pt>
          <cx:pt idx="13">0.90629999999999999</cx:pt>
          <cx:pt idx="14">0.13789999999999999</cx:pt>
          <cx:pt idx="15">0.90159999999999996</cx:pt>
          <cx:pt idx="16">0.28820000000000001</cx:pt>
          <cx:pt idx="17">0.30590000000000001</cx:pt>
          <cx:pt idx="18">0.3574</cx:pt>
          <cx:pt idx="19">0.77339999999999998</cx:pt>
          <cx:pt idx="20">0.81469999999999998</cx:pt>
          <cx:pt idx="21">0.37359999999999999</cx:pt>
          <cx:pt idx="22">0.95760000000000001</cx:pt>
          <cx:pt idx="23">0.69969999999999999</cx:pt>
          <cx:pt idx="24">0.95799999999999996</cx:pt>
          <cx:pt idx="25">0.77639999999999998</cx:pt>
          <cx:pt idx="26">0.27960000000000002</cx:pt>
          <cx:pt idx="27">0.81759999999999999</cx:pt>
          <cx:pt idx="28">0.84689999999999999</cx:pt>
          <cx:pt idx="29">0.72389999999999999</cx:pt>
          <cx:pt idx="30">0.40310000000000001</cx:pt>
          <cx:pt idx="31">0.24890000000000001</cx:pt>
          <cx:pt idx="32">0.1951</cx:pt>
          <cx:pt idx="33">0.80640000000000001</cx:pt>
          <cx:pt idx="34">0.028000000000000001</cx:pt>
          <cx:pt idx="35">0.78400000000000003</cx:pt>
          <cx:pt idx="36">0.46560000000000001</cx:pt>
          <cx:pt idx="37">0.67830000000000001</cx:pt>
          <cx:pt idx="38">0.0089999999999999993</cx:pt>
          <cx:pt idx="39">0.81000000000000005</cx:pt>
          <cx:pt idx="40">0.60999999999999999</cx:pt>
          <cx:pt idx="41">0.20999999999999999</cx:pt>
          <cx:pt idx="42">0.40999999999999998</cx:pt>
        </cx:lvl>
      </cx:numDim>
    </cx:data>
  </cx:chartData>
  <cx:chart>
    <cx:title pos="t" align="ctr" overlay="0"/>
    <cx:plotArea>
      <cx:plotAreaRegion>
        <cx:series layoutId="clusteredColumn" uniqueId="{90D7FBF8-7DEF-45F7-A4F0-0870671A1071}">
          <cx:spPr>
            <a:solidFill>
              <a:srgbClr val="92D05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B7DBF-54B3-4D7A-AEF1-39071F2C2D27}" type="datetimeFigureOut">
              <a:rPr lang="es-MX" smtClean="0"/>
              <a:t>14/10/2016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7BBE-C8B6-4324-A35D-DA458F9162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69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81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88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55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16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88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7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6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4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1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0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6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92BC-D2CC-4ACF-9DE6-1E4813797B08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7417C7-7B49-49F8-825A-FD55EE57D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4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Generación de números aleatorios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2831" y="1270000"/>
            <a:ext cx="8596668" cy="3880773"/>
          </a:xfrm>
        </p:spPr>
        <p:txBody>
          <a:bodyPr/>
          <a:lstStyle/>
          <a:p>
            <a:r>
              <a:rPr lang="es-MX" dirty="0"/>
              <a:t>X</a:t>
            </a:r>
            <a:r>
              <a:rPr lang="es-MX" baseline="-25000" dirty="0"/>
              <a:t>n+1</a:t>
            </a:r>
            <a:r>
              <a:rPr lang="es-MX" dirty="0"/>
              <a:t> = (5X</a:t>
            </a:r>
            <a:r>
              <a:rPr lang="es-MX" baseline="-25000" dirty="0"/>
              <a:t>n</a:t>
            </a:r>
            <a:r>
              <a:rPr lang="es-MX" dirty="0"/>
              <a:t>+7</a:t>
            </a:r>
            <a:r>
              <a:rPr lang="es-MX" dirty="0" smtClean="0"/>
              <a:t>) </a:t>
            </a:r>
            <a:r>
              <a:rPr lang="es-MX" dirty="0" err="1" smtClean="0"/>
              <a:t>mod</a:t>
            </a:r>
            <a:r>
              <a:rPr lang="es-MX" dirty="0" smtClean="0"/>
              <a:t> 8</a:t>
            </a:r>
          </a:p>
          <a:p>
            <a:r>
              <a:rPr lang="es-MX" dirty="0" smtClean="0"/>
              <a:t>a=5</a:t>
            </a:r>
            <a:r>
              <a:rPr lang="es-MX" dirty="0"/>
              <a:t>, c=7, m=8, </a:t>
            </a:r>
            <a:r>
              <a:rPr lang="es-MX" dirty="0" smtClean="0"/>
              <a:t>X</a:t>
            </a:r>
            <a:r>
              <a:rPr lang="es-MX" baseline="-25000" dirty="0" smtClean="0"/>
              <a:t>0</a:t>
            </a:r>
            <a:r>
              <a:rPr lang="es-MX" dirty="0" smtClean="0"/>
              <a:t>= 4</a:t>
            </a:r>
          </a:p>
          <a:p>
            <a:r>
              <a:rPr lang="es-MX" dirty="0"/>
              <a:t>¿</a:t>
            </a:r>
            <a:r>
              <a:rPr lang="es-MX" dirty="0" smtClean="0"/>
              <a:t> a, c, X</a:t>
            </a:r>
            <a:r>
              <a:rPr lang="es-MX" baseline="-25000" dirty="0" smtClean="0"/>
              <a:t>0</a:t>
            </a:r>
            <a:r>
              <a:rPr lang="es-MX" dirty="0" smtClean="0"/>
              <a:t> </a:t>
            </a:r>
            <a:r>
              <a:rPr lang="es-MX" dirty="0"/>
              <a:t>&lt;</a:t>
            </a:r>
            <a:r>
              <a:rPr lang="es-MX" dirty="0" smtClean="0"/>
              <a:t>m?</a:t>
            </a:r>
            <a:endParaRPr lang="es-MX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00721"/>
              </p:ext>
            </p:extLst>
          </p:nvPr>
        </p:nvGraphicFramePr>
        <p:xfrm>
          <a:off x="917822" y="2944835"/>
          <a:ext cx="1877628" cy="1517233"/>
        </p:xfrm>
        <a:graphic>
          <a:graphicData uri="http://schemas.openxmlformats.org/drawingml/2006/table">
            <a:tbl>
              <a:tblPr/>
              <a:tblGrid>
                <a:gridCol w="938814">
                  <a:extLst>
                    <a:ext uri="{9D8B030D-6E8A-4147-A177-3AD203B41FA5}">
                      <a16:colId xmlns:a16="http://schemas.microsoft.com/office/drawing/2014/main" val="1960694017"/>
                    </a:ext>
                  </a:extLst>
                </a:gridCol>
                <a:gridCol w="938814">
                  <a:extLst>
                    <a:ext uri="{9D8B030D-6E8A-4147-A177-3AD203B41FA5}">
                      <a16:colId xmlns:a16="http://schemas.microsoft.com/office/drawing/2014/main" val="2671082882"/>
                    </a:ext>
                  </a:extLst>
                </a:gridCol>
              </a:tblGrid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02495"/>
                  </a:ext>
                </a:extLst>
              </a:tr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s-MX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14004"/>
                  </a:ext>
                </a:extLst>
              </a:tr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55471"/>
                  </a:ext>
                </a:extLst>
              </a:tr>
              <a:tr h="3913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04501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09565"/>
              </p:ext>
            </p:extLst>
          </p:nvPr>
        </p:nvGraphicFramePr>
        <p:xfrm>
          <a:off x="3401922" y="2268220"/>
          <a:ext cx="6746362" cy="39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Worksheet" r:id="rId3" imgW="3324370" imgH="1952822" progId="Excel.Sheet.12">
                  <p:embed/>
                </p:oleObj>
              </mc:Choice>
              <mc:Fallback>
                <p:oleObj name="Worksheet" r:id="rId3" imgW="3324370" imgH="19528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922" y="2268220"/>
                        <a:ext cx="6746362" cy="396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2831" y="1270000"/>
            <a:ext cx="8596668" cy="3880773"/>
          </a:xfrm>
        </p:spPr>
        <p:txBody>
          <a:bodyPr>
            <a:normAutofit/>
          </a:bodyPr>
          <a:lstStyle/>
          <a:p>
            <a:r>
              <a:rPr lang="es-MX" dirty="0" smtClean="0"/>
              <a:t>Ej.2 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m = 16	a = 5	c = 1	X</a:t>
            </a:r>
            <a:r>
              <a:rPr lang="es-MX" baseline="-25000" dirty="0" smtClean="0"/>
              <a:t>0</a:t>
            </a:r>
            <a:r>
              <a:rPr lang="es-MX" dirty="0" smtClean="0"/>
              <a:t> </a:t>
            </a:r>
            <a:r>
              <a:rPr lang="es-MX" dirty="0"/>
              <a:t>= 5  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Periodo </a:t>
            </a:r>
            <a:r>
              <a:rPr lang="es-MX" dirty="0"/>
              <a:t>= </a:t>
            </a:r>
            <a:r>
              <a:rPr lang="es-MX" dirty="0" smtClean="0"/>
              <a:t>?</a:t>
            </a:r>
            <a:endParaRPr lang="es-MX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Ej.3 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 = 16	a = 5	c = 3	X</a:t>
            </a:r>
            <a:r>
              <a:rPr lang="pt-BR" baseline="-25000" dirty="0" smtClean="0"/>
              <a:t>0</a:t>
            </a:r>
            <a:r>
              <a:rPr lang="pt-BR" dirty="0" smtClean="0"/>
              <a:t> </a:t>
            </a:r>
            <a:r>
              <a:rPr lang="pt-BR" dirty="0"/>
              <a:t>= 7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Período= </a:t>
            </a:r>
            <a:r>
              <a:rPr lang="pt-BR" dirty="0"/>
              <a:t>16   </a:t>
            </a:r>
            <a:r>
              <a:rPr lang="pt-BR" dirty="0" smtClean="0"/>
              <a:t>X</a:t>
            </a:r>
            <a:r>
              <a:rPr lang="pt-BR" baseline="-25000" dirty="0" smtClean="0"/>
              <a:t>17 </a:t>
            </a:r>
            <a:r>
              <a:rPr lang="pt-BR" dirty="0" smtClean="0"/>
              <a:t>= </a:t>
            </a: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 smtClean="0"/>
              <a:t>,	 </a:t>
            </a:r>
            <a:r>
              <a:rPr lang="pt-BR" dirty="0"/>
              <a:t>X</a:t>
            </a:r>
            <a:r>
              <a:rPr lang="pt-BR" baseline="-25000" dirty="0"/>
              <a:t>18</a:t>
            </a:r>
            <a:r>
              <a:rPr lang="pt-BR" dirty="0"/>
              <a:t>= </a:t>
            </a:r>
            <a:r>
              <a:rPr lang="pt-BR" dirty="0" smtClean="0"/>
              <a:t>X</a:t>
            </a:r>
            <a:r>
              <a:rPr lang="pt-BR" baseline="-25000" dirty="0" smtClean="0"/>
              <a:t>2, ...</a:t>
            </a:r>
            <a:endParaRPr lang="pt-BR" baseline="-25000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49537"/>
              </p:ext>
            </p:extLst>
          </p:nvPr>
        </p:nvGraphicFramePr>
        <p:xfrm>
          <a:off x="6111974" y="1930400"/>
          <a:ext cx="3692992" cy="422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Worksheet" r:id="rId3" imgW="3057410" imgH="3495741" progId="Excel.Sheet.12">
                  <p:embed/>
                </p:oleObj>
              </mc:Choice>
              <mc:Fallback>
                <p:oleObj name="Worksheet" r:id="rId3" imgW="3057410" imgH="34957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974" y="1930400"/>
                        <a:ext cx="3692992" cy="4222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76717"/>
              </p:ext>
            </p:extLst>
          </p:nvPr>
        </p:nvGraphicFramePr>
        <p:xfrm>
          <a:off x="7266373" y="763270"/>
          <a:ext cx="1219200" cy="1013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93132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1714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5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s-MX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54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1952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3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8637" y="848624"/>
            <a:ext cx="9420823" cy="4955828"/>
          </a:xfrm>
        </p:spPr>
        <p:txBody>
          <a:bodyPr>
            <a:normAutofit/>
          </a:bodyPr>
          <a:lstStyle/>
          <a:p>
            <a:r>
              <a:rPr lang="es-MX" dirty="0"/>
              <a:t>El periodo en el método mixto depende de todos los valores de la fórmula y no solamente de m</a:t>
            </a:r>
          </a:p>
          <a:p>
            <a:endParaRPr lang="es-MX" dirty="0"/>
          </a:p>
          <a:p>
            <a:r>
              <a:rPr lang="es-MX" dirty="0"/>
              <a:t>Una selección adecuada de todos los parámetros es de suma importancia para que el periodo sea completo.</a:t>
            </a:r>
          </a:p>
          <a:p>
            <a:endParaRPr lang="es-MX" dirty="0"/>
          </a:p>
          <a:p>
            <a:r>
              <a:rPr lang="es-MX" dirty="0"/>
              <a:t>Periodo: Cantidad de números que deben pasar antes de que se repita la secuencia.</a:t>
            </a:r>
          </a:p>
          <a:p>
            <a:endParaRPr lang="es-MX" dirty="0"/>
          </a:p>
          <a:p>
            <a:r>
              <a:rPr lang="es-MX" dirty="0"/>
              <a:t>Un periodo se dice que es completo cuando es igual a </a:t>
            </a:r>
            <a:r>
              <a:rPr lang="es-MX" dirty="0" smtClean="0"/>
              <a:t>m, esto es:  </a:t>
            </a:r>
            <a:r>
              <a:rPr lang="es-MX" b="1" dirty="0"/>
              <a:t>p = 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33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837" y="835183"/>
            <a:ext cx="9447327" cy="5485915"/>
          </a:xfrm>
        </p:spPr>
        <p:txBody>
          <a:bodyPr/>
          <a:lstStyle/>
          <a:p>
            <a:r>
              <a:rPr lang="es-MX" dirty="0"/>
              <a:t>Ej.4: Mala elección de parámetros </a:t>
            </a:r>
          </a:p>
          <a:p>
            <a:pPr marL="0" indent="0">
              <a:buNone/>
            </a:pPr>
            <a:r>
              <a:rPr lang="es-MX" dirty="0" smtClean="0"/>
              <a:t>	m = 10	a = 7 	c = 7	X</a:t>
            </a:r>
            <a:r>
              <a:rPr lang="es-MX" baseline="-25000" dirty="0" smtClean="0"/>
              <a:t>0 </a:t>
            </a:r>
            <a:r>
              <a:rPr lang="es-MX" dirty="0" smtClean="0"/>
              <a:t>= </a:t>
            </a:r>
            <a:r>
              <a:rPr lang="es-MX" dirty="0"/>
              <a:t>7   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X</a:t>
            </a:r>
            <a:r>
              <a:rPr lang="es-MX" baseline="-25000" dirty="0"/>
              <a:t>n+1</a:t>
            </a:r>
            <a:r>
              <a:rPr lang="es-MX" dirty="0"/>
              <a:t>= (7</a:t>
            </a:r>
            <a:r>
              <a:rPr lang="es-MX" baseline="-25000" dirty="0"/>
              <a:t>Xn</a:t>
            </a:r>
            <a:r>
              <a:rPr lang="es-MX" dirty="0"/>
              <a:t>+7) mod10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periodo </a:t>
            </a:r>
            <a:r>
              <a:rPr lang="es-MX" dirty="0"/>
              <a:t>= </a:t>
            </a:r>
            <a:r>
              <a:rPr lang="es-MX" dirty="0" smtClean="0"/>
              <a:t>?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Ej.5: Calcular desde </a:t>
            </a:r>
            <a:r>
              <a:rPr lang="es-MX" dirty="0"/>
              <a:t>X</a:t>
            </a:r>
            <a:r>
              <a:rPr lang="es-MX" baseline="-25000" dirty="0"/>
              <a:t>0 </a:t>
            </a:r>
            <a:r>
              <a:rPr lang="es-MX" dirty="0"/>
              <a:t>= 0 a 14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m = 15	a = 12	c = 0	X</a:t>
            </a:r>
            <a:r>
              <a:rPr lang="es-MX" baseline="-25000" dirty="0" smtClean="0"/>
              <a:t>0 </a:t>
            </a:r>
            <a:r>
              <a:rPr lang="es-MX" dirty="0" smtClean="0"/>
              <a:t>= 0 a 14  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periodo = ?</a:t>
            </a:r>
          </a:p>
          <a:p>
            <a:pPr marL="0" indent="0">
              <a:buNone/>
            </a:pPr>
            <a:endParaRPr lang="es-MX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68930"/>
              </p:ext>
            </p:extLst>
          </p:nvPr>
        </p:nvGraphicFramePr>
        <p:xfrm>
          <a:off x="2538413" y="4203700"/>
          <a:ext cx="690562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Worksheet" r:id="rId3" imgW="6905594" imgH="2495576" progId="Excel.Sheet.12">
                  <p:embed/>
                </p:oleObj>
              </mc:Choice>
              <mc:Fallback>
                <p:oleObj name="Worksheet" r:id="rId3" imgW="6905594" imgH="24955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413" y="4203700"/>
                        <a:ext cx="6905625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11424"/>
              </p:ext>
            </p:extLst>
          </p:nvPr>
        </p:nvGraphicFramePr>
        <p:xfrm>
          <a:off x="6577308" y="3192377"/>
          <a:ext cx="1447800" cy="77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665947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015414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6064626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795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s-MX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90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77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2^4-1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73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837" y="835183"/>
            <a:ext cx="9447327" cy="5485915"/>
          </a:xfrm>
        </p:spPr>
        <p:txBody>
          <a:bodyPr/>
          <a:lstStyle/>
          <a:p>
            <a:r>
              <a:rPr lang="es-MX" dirty="0" smtClean="0"/>
              <a:t>Elabore un grafo </a:t>
            </a:r>
            <a:r>
              <a:rPr lang="es-MX" dirty="0"/>
              <a:t>d</a:t>
            </a:r>
            <a:r>
              <a:rPr lang="es-MX" dirty="0" smtClean="0"/>
              <a:t>onde represente la relación </a:t>
            </a:r>
            <a:r>
              <a:rPr lang="es-MX" smtClean="0"/>
              <a:t>de recurrencia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538" y="1928813"/>
            <a:ext cx="8358187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6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6357" cy="132080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Selección de parámetros del generador </a:t>
            </a:r>
            <a:r>
              <a:rPr lang="es-MX" sz="2800" dirty="0" err="1" smtClean="0"/>
              <a:t>congruencial</a:t>
            </a:r>
            <a:r>
              <a:rPr lang="es-MX" sz="2800" dirty="0" smtClean="0"/>
              <a:t> mixto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2831" y="1270000"/>
            <a:ext cx="9890518" cy="3880773"/>
          </a:xfrm>
        </p:spPr>
        <p:txBody>
          <a:bodyPr>
            <a:normAutofit/>
          </a:bodyPr>
          <a:lstStyle/>
          <a:p>
            <a:r>
              <a:rPr lang="es-MX" altLang="es-MX" sz="2400" dirty="0" smtClean="0"/>
              <a:t>La selección adecuada de los parámetros se basa en el Teorema de Hull-</a:t>
            </a:r>
            <a:r>
              <a:rPr lang="es-MX" altLang="es-MX" sz="2400" dirty="0" err="1" smtClean="0"/>
              <a:t>Dobell</a:t>
            </a:r>
            <a:r>
              <a:rPr lang="es-MX" altLang="es-MX" sz="2400" dirty="0" smtClean="0"/>
              <a:t>:</a:t>
            </a:r>
            <a:endParaRPr lang="es-MX" altLang="es-MX" sz="2400" dirty="0"/>
          </a:p>
          <a:p>
            <a:pPr marL="0" indent="0">
              <a:buNone/>
            </a:pP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“el 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generador </a:t>
            </a:r>
            <a:r>
              <a:rPr lang="es-MX" alt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congruencial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 mixto tiene periodo completo si y sólo </a:t>
            </a: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si:</a:t>
            </a:r>
          </a:p>
          <a:p>
            <a:pPr>
              <a:buFont typeface="+mj-lt"/>
              <a:buAutoNum type="alphaLcParenR"/>
            </a:pP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El 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número entero positivo que divide (exactamente) a </a:t>
            </a:r>
            <a:r>
              <a:rPr lang="es-MX" altLang="es-MX" i="1" dirty="0" err="1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y 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, es 1 (lo que significa que 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es relativamente primo a m</a:t>
            </a: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>
              <a:buFont typeface="+mj-lt"/>
              <a:buAutoNum type="alphaLcParenR"/>
            </a:pP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Si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es un número primo que divide a m, entonces, q divide 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(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-1</a:t>
            </a: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). Ej. q=2 </a:t>
            </a:r>
          </a:p>
          <a:p>
            <a:pPr>
              <a:buFont typeface="+mj-lt"/>
              <a:buAutoNum type="alphaLcParenR"/>
            </a:pP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Si 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4 divide a m, entonces 4 divide 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 (</a:t>
            </a:r>
            <a:r>
              <a:rPr lang="es-MX" altLang="es-MX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-1</a:t>
            </a:r>
            <a:r>
              <a:rPr lang="es-MX" alt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)”.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7411335" y="4001311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</a:t>
            </a:r>
            <a:r>
              <a:rPr lang="es-MX" baseline="-25000" dirty="0"/>
              <a:t>n+1</a:t>
            </a:r>
            <a:r>
              <a:rPr lang="es-MX" dirty="0"/>
              <a:t> = (5X</a:t>
            </a:r>
            <a:r>
              <a:rPr lang="es-MX" baseline="-25000" dirty="0"/>
              <a:t>n</a:t>
            </a:r>
            <a:r>
              <a:rPr lang="es-MX" dirty="0"/>
              <a:t>+7) </a:t>
            </a:r>
            <a:r>
              <a:rPr lang="es-MX" dirty="0" err="1"/>
              <a:t>mod</a:t>
            </a:r>
            <a:r>
              <a:rPr lang="es-MX" dirty="0"/>
              <a:t> 8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13032"/>
              </p:ext>
            </p:extLst>
          </p:nvPr>
        </p:nvGraphicFramePr>
        <p:xfrm>
          <a:off x="7606005" y="4516177"/>
          <a:ext cx="1877628" cy="1517233"/>
        </p:xfrm>
        <a:graphic>
          <a:graphicData uri="http://schemas.openxmlformats.org/drawingml/2006/table">
            <a:tbl>
              <a:tblPr/>
              <a:tblGrid>
                <a:gridCol w="938814">
                  <a:extLst>
                    <a:ext uri="{9D8B030D-6E8A-4147-A177-3AD203B41FA5}">
                      <a16:colId xmlns:a16="http://schemas.microsoft.com/office/drawing/2014/main" val="1960694017"/>
                    </a:ext>
                  </a:extLst>
                </a:gridCol>
                <a:gridCol w="938814">
                  <a:extLst>
                    <a:ext uri="{9D8B030D-6E8A-4147-A177-3AD203B41FA5}">
                      <a16:colId xmlns:a16="http://schemas.microsoft.com/office/drawing/2014/main" val="2671082882"/>
                    </a:ext>
                  </a:extLst>
                </a:gridCol>
              </a:tblGrid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02495"/>
                  </a:ext>
                </a:extLst>
              </a:tr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s-MX" sz="2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s-MX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14004"/>
                  </a:ext>
                </a:extLst>
              </a:tr>
              <a:tr h="3727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55471"/>
                  </a:ext>
                </a:extLst>
              </a:tr>
              <a:tr h="3913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045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7333" y="42624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Se dice que dos números son relativamente primos entre sí, si su factor común más grande es 1.</a:t>
            </a:r>
          </a:p>
          <a:p>
            <a:r>
              <a:rPr lang="es-MX" dirty="0"/>
              <a:t>Por ejemplo: </a:t>
            </a:r>
            <a:r>
              <a:rPr lang="es-MX" dirty="0" smtClean="0"/>
              <a:t>a=5 y m=8 </a:t>
            </a:r>
            <a:r>
              <a:rPr lang="es-MX" dirty="0"/>
              <a:t>son relativamente primos.</a:t>
            </a:r>
          </a:p>
          <a:p>
            <a:r>
              <a:rPr lang="es-MX" dirty="0"/>
              <a:t>	Los factores de </a:t>
            </a:r>
            <a:r>
              <a:rPr lang="es-MX" dirty="0" smtClean="0"/>
              <a:t>5 </a:t>
            </a:r>
            <a:r>
              <a:rPr lang="es-MX" dirty="0"/>
              <a:t>son: </a:t>
            </a:r>
            <a:r>
              <a:rPr lang="es-MX" dirty="0">
                <a:solidFill>
                  <a:srgbClr val="FF0000"/>
                </a:solidFill>
              </a:rPr>
              <a:t>1</a:t>
            </a:r>
            <a:r>
              <a:rPr lang="es-MX" dirty="0"/>
              <a:t>, </a:t>
            </a:r>
            <a:r>
              <a:rPr lang="es-MX" dirty="0" smtClean="0"/>
              <a:t>5</a:t>
            </a:r>
            <a:endParaRPr lang="es-MX" dirty="0"/>
          </a:p>
          <a:p>
            <a:r>
              <a:rPr lang="es-MX" dirty="0"/>
              <a:t>	Los factores de </a:t>
            </a:r>
            <a:r>
              <a:rPr lang="es-MX" dirty="0" smtClean="0"/>
              <a:t>8 son</a:t>
            </a:r>
            <a:r>
              <a:rPr lang="es-MX" dirty="0"/>
              <a:t>: </a:t>
            </a:r>
            <a:r>
              <a:rPr lang="es-MX" dirty="0">
                <a:solidFill>
                  <a:srgbClr val="FF0000"/>
                </a:solidFill>
              </a:rPr>
              <a:t>1</a:t>
            </a:r>
            <a:r>
              <a:rPr lang="es-MX" dirty="0"/>
              <a:t>, </a:t>
            </a:r>
            <a:r>
              <a:rPr lang="es-MX" dirty="0" smtClean="0"/>
              <a:t>2, 4 8</a:t>
            </a:r>
          </a:p>
          <a:p>
            <a:r>
              <a:rPr lang="es-MX" dirty="0" smtClean="0"/>
              <a:t>se </a:t>
            </a:r>
            <a:r>
              <a:rPr lang="es-MX" dirty="0"/>
              <a:t>puede ver que su factor común más grande es 1.</a:t>
            </a:r>
          </a:p>
        </p:txBody>
      </p:sp>
    </p:spTree>
    <p:extLst>
      <p:ext uri="{BB962C8B-B14F-4D97-AF65-F5344CB8AC3E}">
        <p14:creationId xmlns:p14="http://schemas.microsoft.com/office/powerpoint/2010/main" val="40068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Relativamente primo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138"/>
            <a:ext cx="8596668" cy="3880773"/>
          </a:xfrm>
        </p:spPr>
        <p:txBody>
          <a:bodyPr>
            <a:normAutofit/>
          </a:bodyPr>
          <a:lstStyle/>
          <a:p>
            <a:r>
              <a:rPr lang="es-MX" dirty="0" smtClean="0"/>
              <a:t>Se dice que dos números son relativamente primos entre sí, si su factor común más grande es 1.</a:t>
            </a:r>
          </a:p>
          <a:p>
            <a:r>
              <a:rPr lang="es-MX" dirty="0" smtClean="0"/>
              <a:t>Por ejemplo: 20 y 33 son relativamente primos.</a:t>
            </a:r>
          </a:p>
          <a:p>
            <a:pPr marL="0" indent="0">
              <a:buNone/>
            </a:pPr>
            <a:r>
              <a:rPr lang="es-MX" dirty="0" smtClean="0"/>
              <a:t>	Los factores de 20 son: </a:t>
            </a:r>
            <a:r>
              <a:rPr lang="es-MX" dirty="0" smtClean="0">
                <a:solidFill>
                  <a:srgbClr val="FF0000"/>
                </a:solidFill>
              </a:rPr>
              <a:t>1</a:t>
            </a:r>
            <a:r>
              <a:rPr lang="es-MX" dirty="0" smtClean="0"/>
              <a:t>, 2, 4, 5, 10, 20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Los factores de 33 son: </a:t>
            </a:r>
            <a:r>
              <a:rPr lang="es-MX" dirty="0" smtClean="0">
                <a:solidFill>
                  <a:srgbClr val="FF0000"/>
                </a:solidFill>
              </a:rPr>
              <a:t>1</a:t>
            </a:r>
            <a:r>
              <a:rPr lang="es-MX" dirty="0" smtClean="0"/>
              <a:t>, 3, 11, 33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se puede ver que su factor común más grande es 1.</a:t>
            </a:r>
          </a:p>
          <a:p>
            <a:r>
              <a:rPr lang="es-MX" dirty="0" smtClean="0"/>
              <a:t>45 y 51 no son relativamente primos.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Los factores de 45 son: 1, </a:t>
            </a:r>
            <a:r>
              <a:rPr lang="es-MX" dirty="0" smtClean="0">
                <a:solidFill>
                  <a:srgbClr val="FF0000"/>
                </a:solidFill>
              </a:rPr>
              <a:t>3</a:t>
            </a:r>
            <a:r>
              <a:rPr lang="es-MX" dirty="0" smtClean="0"/>
              <a:t>, 5, 9, 15, 45.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Los factores de 51 son: 1, </a:t>
            </a:r>
            <a:r>
              <a:rPr lang="es-MX" dirty="0" smtClean="0">
                <a:solidFill>
                  <a:srgbClr val="FF0000"/>
                </a:solidFill>
              </a:rPr>
              <a:t>3</a:t>
            </a:r>
            <a:r>
              <a:rPr lang="es-MX" dirty="0" smtClean="0"/>
              <a:t>, 17, 51.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Su factor común más grande es 3.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57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</a:t>
            </a:r>
            <a:r>
              <a:rPr lang="es-MX" i="1" dirty="0" smtClean="0"/>
              <a:t>m</a:t>
            </a:r>
            <a:endParaRPr lang="es-MX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1138"/>
            <a:ext cx="9864393" cy="481497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Existen dos opciones para seleccionar el valor apropiado del módulo:</a:t>
            </a:r>
          </a:p>
          <a:p>
            <a:pPr lvl="1"/>
            <a:r>
              <a:rPr lang="es-MX" dirty="0" smtClean="0"/>
              <a:t>Seleccionar </a:t>
            </a:r>
            <a:r>
              <a:rPr lang="es-MX" i="1" dirty="0" smtClean="0"/>
              <a:t>m</a:t>
            </a:r>
            <a:r>
              <a:rPr lang="es-MX" dirty="0" smtClean="0"/>
              <a:t> de modo que sea el número primo más grande posible y que a su vez sea menor que </a:t>
            </a:r>
            <a:r>
              <a:rPr lang="es-MX" i="1" dirty="0" err="1" smtClean="0"/>
              <a:t>p</a:t>
            </a:r>
            <a:r>
              <a:rPr lang="es-MX" i="1" baseline="30000" dirty="0" err="1" smtClean="0"/>
              <a:t>d</a:t>
            </a:r>
            <a:r>
              <a:rPr lang="es-MX" dirty="0" smtClean="0"/>
              <a:t>, donde:  (ojo: </a:t>
            </a:r>
            <a:r>
              <a:rPr lang="es-MX" dirty="0"/>
              <a:t>puede ser clave para encriptar computadoras y proteger datos personales y </a:t>
            </a:r>
            <a:r>
              <a:rPr lang="es-MX" dirty="0" smtClean="0"/>
              <a:t>financieros: 2^74,207,281-1= 22,338,618 </a:t>
            </a:r>
            <a:r>
              <a:rPr lang="es-MX" dirty="0"/>
              <a:t>dígitos</a:t>
            </a:r>
            <a:r>
              <a:rPr lang="es-MX" dirty="0" smtClean="0"/>
              <a:t>)</a:t>
            </a:r>
          </a:p>
          <a:p>
            <a:pPr lvl="2"/>
            <a:r>
              <a:rPr lang="es-MX" i="1" dirty="0" smtClean="0"/>
              <a:t>p</a:t>
            </a:r>
            <a:r>
              <a:rPr lang="es-MX" dirty="0" smtClean="0"/>
              <a:t> es la </a:t>
            </a:r>
            <a:r>
              <a:rPr lang="es-MX" u="sng" dirty="0" smtClean="0"/>
              <a:t>base del sistema</a:t>
            </a:r>
            <a:r>
              <a:rPr lang="es-MX" dirty="0" smtClean="0"/>
              <a:t> (binario, decimal, hexadecimal, etc.) que se está utilizando.</a:t>
            </a:r>
          </a:p>
          <a:p>
            <a:pPr lvl="2"/>
            <a:r>
              <a:rPr lang="es-MX" i="1" dirty="0" smtClean="0"/>
              <a:t>d</a:t>
            </a:r>
            <a:r>
              <a:rPr lang="es-MX" dirty="0" smtClean="0"/>
              <a:t> es el </a:t>
            </a:r>
            <a:r>
              <a:rPr lang="es-MX" u="sng" dirty="0" smtClean="0"/>
              <a:t>número de bits por palabra</a:t>
            </a:r>
            <a:r>
              <a:rPr lang="es-MX" dirty="0" smtClean="0"/>
              <a:t> del sistema (computadora), por ejemplo 2</a:t>
            </a:r>
            <a:r>
              <a:rPr lang="es-MX" baseline="30000" dirty="0" smtClean="0"/>
              <a:t>31</a:t>
            </a:r>
            <a:r>
              <a:rPr lang="es-MX" dirty="0" smtClean="0"/>
              <a:t>-1</a:t>
            </a:r>
          </a:p>
          <a:p>
            <a:pPr lvl="1"/>
            <a:r>
              <a:rPr lang="es-MX" dirty="0" smtClean="0"/>
              <a:t>Seleccionar </a:t>
            </a:r>
            <a:r>
              <a:rPr lang="es-MX" i="1" dirty="0" smtClean="0"/>
              <a:t>m</a:t>
            </a:r>
            <a:r>
              <a:rPr lang="es-MX" dirty="0" smtClean="0"/>
              <a:t> como </a:t>
            </a:r>
            <a:r>
              <a:rPr lang="es-MX" dirty="0" err="1" smtClean="0"/>
              <a:t>p</a:t>
            </a:r>
            <a:r>
              <a:rPr lang="es-MX" baseline="30000" dirty="0" err="1" smtClean="0"/>
              <a:t>d</a:t>
            </a:r>
            <a:r>
              <a:rPr lang="es-MX" dirty="0"/>
              <a:t> </a:t>
            </a:r>
            <a:r>
              <a:rPr lang="es-MX" dirty="0" smtClean="0"/>
              <a:t> (m=10</a:t>
            </a:r>
            <a:r>
              <a:rPr lang="es-MX" baseline="30000" dirty="0" smtClean="0"/>
              <a:t>b </a:t>
            </a:r>
            <a:r>
              <a:rPr lang="es-MX" dirty="0" smtClean="0"/>
              <a:t>o</a:t>
            </a:r>
            <a:r>
              <a:rPr lang="es-MX" baseline="30000" dirty="0" smtClean="0"/>
              <a:t> </a:t>
            </a:r>
            <a:r>
              <a:rPr lang="es-MX" dirty="0" smtClean="0"/>
              <a:t>m=2</a:t>
            </a:r>
            <a:r>
              <a:rPr lang="es-MX" baseline="30000" dirty="0" smtClean="0"/>
              <a:t>b</a:t>
            </a:r>
            <a:r>
              <a:rPr lang="es-MX" dirty="0" smtClean="0"/>
              <a:t>)</a:t>
            </a:r>
          </a:p>
          <a:p>
            <a:pPr lvl="2"/>
            <a:r>
              <a:rPr lang="es-MX" dirty="0" smtClean="0"/>
              <a:t>Cuando </a:t>
            </a:r>
            <a:r>
              <a:rPr lang="es-MX" i="1" dirty="0" smtClean="0"/>
              <a:t>m</a:t>
            </a:r>
            <a:r>
              <a:rPr lang="es-MX" dirty="0" smtClean="0"/>
              <a:t> toma esta valor se facilita el cálculo del número rectangular (U</a:t>
            </a:r>
            <a:r>
              <a:rPr lang="es-MX" baseline="-25000" dirty="0" smtClean="0"/>
              <a:t>n</a:t>
            </a:r>
            <a:r>
              <a:rPr lang="es-MX" dirty="0" smtClean="0"/>
              <a:t> = </a:t>
            </a:r>
            <a:r>
              <a:rPr lang="es-MX" dirty="0" err="1" smtClean="0"/>
              <a:t>X</a:t>
            </a:r>
            <a:r>
              <a:rPr lang="es-MX" baseline="-25000" dirty="0" err="1" smtClean="0"/>
              <a:t>n</a:t>
            </a:r>
            <a:r>
              <a:rPr lang="es-MX" dirty="0" smtClean="0"/>
              <a:t>/m), ya que sólo se corre el punto binario o decimal a la izquierda (o derecha) del número.</a:t>
            </a:r>
          </a:p>
          <a:p>
            <a:pPr marL="1371600" lvl="3" indent="0">
              <a:buNone/>
            </a:pPr>
            <a:r>
              <a:rPr lang="es-MX" dirty="0"/>
              <a:t>X</a:t>
            </a:r>
            <a:r>
              <a:rPr lang="es-MX" baseline="-25000" dirty="0"/>
              <a:t>0 </a:t>
            </a:r>
            <a:r>
              <a:rPr lang="es-MX" dirty="0"/>
              <a:t>= </a:t>
            </a:r>
            <a:r>
              <a:rPr lang="es-MX" dirty="0" smtClean="0"/>
              <a:t>63		a = 19		c = 0		m </a:t>
            </a:r>
            <a:r>
              <a:rPr lang="es-MX" dirty="0"/>
              <a:t>= </a:t>
            </a:r>
            <a:r>
              <a:rPr lang="es-MX" dirty="0" smtClean="0"/>
              <a:t>10</a:t>
            </a:r>
            <a:r>
              <a:rPr lang="es-MX" baseline="30000" dirty="0" smtClean="0"/>
              <a:t>2 </a:t>
            </a:r>
            <a:r>
              <a:rPr lang="es-MX" dirty="0" smtClean="0"/>
              <a:t>= 100	    X</a:t>
            </a:r>
            <a:r>
              <a:rPr lang="es-MX" baseline="-25000" dirty="0" smtClean="0"/>
              <a:t>0 </a:t>
            </a:r>
            <a:r>
              <a:rPr lang="es-MX" dirty="0"/>
              <a:t>= 63		a = 19		c = 0		m = </a:t>
            </a:r>
            <a:r>
              <a:rPr lang="es-MX" dirty="0" smtClean="0"/>
              <a:t>2</a:t>
            </a:r>
            <a:r>
              <a:rPr lang="es-MX" baseline="30000" dirty="0" smtClean="0"/>
              <a:t>2 </a:t>
            </a:r>
            <a:r>
              <a:rPr lang="es-MX" dirty="0"/>
              <a:t>= </a:t>
            </a:r>
            <a:r>
              <a:rPr lang="es-MX" dirty="0" smtClean="0"/>
              <a:t>4</a:t>
            </a:r>
          </a:p>
          <a:p>
            <a:pPr marL="1371600" lvl="3" indent="0">
              <a:buNone/>
            </a:pPr>
            <a:endParaRPr lang="es-MX" dirty="0"/>
          </a:p>
          <a:p>
            <a:pPr marL="1371600" lvl="3" indent="0">
              <a:buNone/>
            </a:pPr>
            <a:endParaRPr lang="es-MX" dirty="0" smtClean="0"/>
          </a:p>
          <a:p>
            <a:pPr marL="1371600" lvl="3" indent="0">
              <a:buNone/>
            </a:pPr>
            <a:endParaRPr lang="es-MX" dirty="0"/>
          </a:p>
          <a:p>
            <a:pPr marL="1371600" lvl="3" indent="0">
              <a:buNone/>
            </a:pPr>
            <a:endParaRPr lang="es-MX" dirty="0" smtClean="0"/>
          </a:p>
          <a:p>
            <a:pPr lvl="2"/>
            <a:r>
              <a:rPr lang="es-MX" dirty="0" smtClean="0"/>
              <a:t>Sin embargo, se ha comprobado que cuando se usa esta </a:t>
            </a:r>
            <a:r>
              <a:rPr lang="es-MX" i="1" dirty="0" smtClean="0"/>
              <a:t>m</a:t>
            </a:r>
            <a:r>
              <a:rPr lang="es-MX" dirty="0" smtClean="0"/>
              <a:t>, los últimos dígitos del número generado no se comportan en forma aleatoria.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1616740" y="632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22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00" y="4622345"/>
            <a:ext cx="3417937" cy="115254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839098" y="4284617"/>
            <a:ext cx="39188" cy="1490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8798" y="6323527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Investigación: Usos del algoritmo de </a:t>
            </a:r>
            <a:r>
              <a:rPr lang="es-MX" b="1" dirty="0" err="1" smtClean="0">
                <a:solidFill>
                  <a:srgbClr val="FF0000"/>
                </a:solidFill>
              </a:rPr>
              <a:t>Luhn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</a:t>
            </a:r>
            <a:r>
              <a:rPr lang="es-MX" i="1" dirty="0" smtClean="0"/>
              <a:t>a</a:t>
            </a:r>
            <a:endParaRPr lang="es-MX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/>
          <a:lstStyle/>
          <a:p>
            <a:r>
              <a:rPr lang="es-MX" dirty="0" smtClean="0"/>
              <a:t>Debe ser entero impar.</a:t>
            </a:r>
          </a:p>
          <a:p>
            <a:r>
              <a:rPr lang="es-MX" dirty="0" smtClean="0"/>
              <a:t>No debe ser divisible entre 3 o 5.</a:t>
            </a:r>
          </a:p>
          <a:p>
            <a:r>
              <a:rPr lang="es-MX" dirty="0" smtClean="0"/>
              <a:t>Si queremos que el generador tenga periodo completo el valor de </a:t>
            </a:r>
            <a:r>
              <a:rPr lang="es-MX" i="1" dirty="0" smtClean="0"/>
              <a:t>a</a:t>
            </a:r>
            <a:r>
              <a:rPr lang="es-MX" dirty="0" smtClean="0"/>
              <a:t> se debe seleccionar para que cumpla el siguiente criterio:</a:t>
            </a:r>
          </a:p>
          <a:p>
            <a:pPr marL="457200" lvl="1" indent="0">
              <a:buNone/>
            </a:pPr>
            <a:r>
              <a:rPr lang="es-MX" dirty="0" smtClean="0"/>
              <a:t>(</a:t>
            </a:r>
            <a:r>
              <a:rPr lang="es-MX" i="1" dirty="0" smtClean="0"/>
              <a:t>a</a:t>
            </a:r>
            <a:r>
              <a:rPr lang="es-MX" dirty="0" smtClean="0"/>
              <a:t> – 1) </a:t>
            </a:r>
            <a:r>
              <a:rPr lang="es-MX" dirty="0" err="1" smtClean="0"/>
              <a:t>mod</a:t>
            </a:r>
            <a:r>
              <a:rPr lang="es-MX" dirty="0" smtClean="0"/>
              <a:t> 4 = 0, si 4 es un factor de </a:t>
            </a:r>
            <a:r>
              <a:rPr lang="es-MX" i="1" dirty="0" smtClean="0"/>
              <a:t>m</a:t>
            </a:r>
            <a:r>
              <a:rPr lang="es-MX" dirty="0" smtClean="0"/>
              <a:t>.</a:t>
            </a:r>
          </a:p>
          <a:p>
            <a:pPr marL="457200" lvl="1" indent="0">
              <a:buNone/>
            </a:pPr>
            <a:r>
              <a:rPr lang="es-MX" dirty="0" smtClean="0"/>
              <a:t>(</a:t>
            </a:r>
            <a:r>
              <a:rPr lang="es-MX" i="1" dirty="0" smtClean="0"/>
              <a:t>a</a:t>
            </a:r>
            <a:r>
              <a:rPr lang="es-MX" dirty="0" smtClean="0"/>
              <a:t> – 1) </a:t>
            </a:r>
            <a:r>
              <a:rPr lang="es-MX" dirty="0" err="1" smtClean="0"/>
              <a:t>mod</a:t>
            </a:r>
            <a:r>
              <a:rPr lang="es-MX" dirty="0" smtClean="0"/>
              <a:t> b = 0, si </a:t>
            </a:r>
            <a:r>
              <a:rPr lang="es-MX" i="1" dirty="0" smtClean="0"/>
              <a:t>b</a:t>
            </a:r>
            <a:r>
              <a:rPr lang="es-MX" dirty="0" smtClean="0"/>
              <a:t> es un factor primo de </a:t>
            </a:r>
            <a:r>
              <a:rPr lang="es-MX" i="1" dirty="0" smtClean="0"/>
              <a:t>m</a:t>
            </a:r>
            <a:r>
              <a:rPr lang="es-MX" dirty="0" smtClean="0"/>
              <a:t>.</a:t>
            </a:r>
          </a:p>
          <a:p>
            <a:r>
              <a:rPr lang="es-MX" dirty="0" smtClean="0"/>
              <a:t>Usualmente, se selecciona a </a:t>
            </a:r>
            <a:r>
              <a:rPr lang="es-MX" i="1" dirty="0" err="1" smtClean="0"/>
              <a:t>a</a:t>
            </a:r>
            <a:r>
              <a:rPr lang="es-MX" dirty="0" smtClean="0"/>
              <a:t> como 2</a:t>
            </a:r>
            <a:r>
              <a:rPr lang="es-MX" baseline="30000" dirty="0" smtClean="0"/>
              <a:t>k</a:t>
            </a:r>
            <a:r>
              <a:rPr lang="es-MX" dirty="0" smtClean="0"/>
              <a:t> + 1 cuando se trabaja en sistema binario y 10</a:t>
            </a:r>
            <a:r>
              <a:rPr lang="es-MX" baseline="30000" dirty="0" smtClean="0"/>
              <a:t>k</a:t>
            </a:r>
            <a:r>
              <a:rPr lang="es-MX" dirty="0" smtClean="0"/>
              <a:t> + 1 cuando se trabaja en sistema decimal.</a:t>
            </a:r>
          </a:p>
          <a:p>
            <a:r>
              <a:rPr lang="es-MX" dirty="0" smtClean="0"/>
              <a:t>En ambos casos el valor de </a:t>
            </a:r>
            <a:r>
              <a:rPr lang="es-MX" i="1" dirty="0" smtClean="0"/>
              <a:t>k</a:t>
            </a:r>
            <a:r>
              <a:rPr lang="es-MX" dirty="0" smtClean="0"/>
              <a:t> ≥ 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6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</a:t>
            </a:r>
            <a:r>
              <a:rPr lang="es-MX" i="1" dirty="0" smtClean="0"/>
              <a:t>c</a:t>
            </a:r>
            <a:endParaRPr lang="es-MX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valor para este parámetro puede ser </a:t>
            </a:r>
            <a:r>
              <a:rPr lang="es-MX" u="sng" dirty="0" smtClean="0"/>
              <a:t>cualquier constante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Sin embargo, para asegurar buenos resultados el valor de </a:t>
            </a:r>
            <a:r>
              <a:rPr lang="es-MX" i="1" dirty="0" smtClean="0"/>
              <a:t>c</a:t>
            </a:r>
            <a:r>
              <a:rPr lang="es-MX" dirty="0" smtClean="0"/>
              <a:t> debe cumplir:</a:t>
            </a:r>
          </a:p>
          <a:p>
            <a:pPr marL="457200" lvl="1" indent="0">
              <a:buNone/>
            </a:pPr>
            <a:r>
              <a:rPr lang="es-MX" i="1" dirty="0"/>
              <a:t>c</a:t>
            </a:r>
            <a:r>
              <a:rPr lang="es-MX" dirty="0" smtClean="0"/>
              <a:t> </a:t>
            </a:r>
            <a:r>
              <a:rPr lang="es-MX" dirty="0" err="1" smtClean="0"/>
              <a:t>mod</a:t>
            </a:r>
            <a:r>
              <a:rPr lang="es-MX" dirty="0" smtClean="0"/>
              <a:t> 8 = 5, si se trabaja en sistema binario.</a:t>
            </a:r>
          </a:p>
          <a:p>
            <a:pPr marL="457200" lvl="1" indent="0">
              <a:buNone/>
            </a:pPr>
            <a:r>
              <a:rPr lang="es-MX" i="1" dirty="0"/>
              <a:t>c</a:t>
            </a:r>
            <a:r>
              <a:rPr lang="es-MX" dirty="0" smtClean="0"/>
              <a:t> </a:t>
            </a:r>
            <a:r>
              <a:rPr lang="es-MX" dirty="0" err="1" smtClean="0"/>
              <a:t>mod</a:t>
            </a:r>
            <a:r>
              <a:rPr lang="es-MX" dirty="0" smtClean="0"/>
              <a:t> 200 = 21, si se trabaja en sistema decimal.</a:t>
            </a:r>
          </a:p>
          <a:p>
            <a:r>
              <a:rPr lang="es-MX" dirty="0" smtClean="0"/>
              <a:t>Más específicamente, el valor de </a:t>
            </a:r>
            <a:r>
              <a:rPr lang="es-MX" i="1" dirty="0" smtClean="0"/>
              <a:t>c</a:t>
            </a:r>
            <a:r>
              <a:rPr lang="es-MX" dirty="0" smtClean="0"/>
              <a:t> debe ser un </a:t>
            </a:r>
            <a:r>
              <a:rPr lang="es-MX" u="sng" dirty="0" smtClean="0"/>
              <a:t>entero impar</a:t>
            </a:r>
            <a:r>
              <a:rPr lang="es-MX" dirty="0" smtClean="0"/>
              <a:t> y </a:t>
            </a:r>
            <a:r>
              <a:rPr lang="es-MX" u="sng" dirty="0" smtClean="0"/>
              <a:t>relativamente primo a </a:t>
            </a:r>
            <a:r>
              <a:rPr lang="es-MX" i="1" u="sng" dirty="0" smtClean="0"/>
              <a:t>m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86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298" y="888380"/>
            <a:ext cx="9275049" cy="5432907"/>
          </a:xfrm>
        </p:spPr>
        <p:txBody>
          <a:bodyPr/>
          <a:lstStyle/>
          <a:p>
            <a:r>
              <a:rPr lang="es-MX" dirty="0"/>
              <a:t>Dada una distribución de probabilidad; generar números aleatorios que sigan dicha distribución.</a:t>
            </a:r>
          </a:p>
          <a:p>
            <a:endParaRPr lang="es-MX" dirty="0"/>
          </a:p>
          <a:p>
            <a:r>
              <a:rPr lang="es-MX" dirty="0"/>
              <a:t>2 formas de generar:</a:t>
            </a:r>
          </a:p>
          <a:p>
            <a:pPr lvl="1"/>
            <a:r>
              <a:rPr lang="es-MX" dirty="0"/>
              <a:t>Proceso físico al azar(pelotitas </a:t>
            </a:r>
            <a:r>
              <a:rPr lang="es-MX" dirty="0" smtClean="0"/>
              <a:t>numeradas)</a:t>
            </a:r>
            <a:endParaRPr lang="es-MX" dirty="0"/>
          </a:p>
          <a:p>
            <a:pPr lvl="1"/>
            <a:r>
              <a:rPr lang="es-MX" dirty="0"/>
              <a:t>Relación de recurrencia        pc= </a:t>
            </a:r>
            <a:r>
              <a:rPr lang="es-MX" dirty="0" err="1"/>
              <a:t>pseudoaleatorios</a:t>
            </a:r>
            <a:endParaRPr lang="es-MX" dirty="0"/>
          </a:p>
          <a:p>
            <a:endParaRPr lang="es-MX" dirty="0"/>
          </a:p>
          <a:p>
            <a:r>
              <a:rPr lang="es-MX" dirty="0"/>
              <a:t>En todos los experimentos de simulación es necesario generar valores de variables aleatorias que representan a una cierta distribución de probabilidad.</a:t>
            </a:r>
          </a:p>
        </p:txBody>
      </p:sp>
      <p:sp>
        <p:nvSpPr>
          <p:cNvPr id="4" name="Flecha: a la derecha 3"/>
          <p:cNvSpPr/>
          <p:nvPr/>
        </p:nvSpPr>
        <p:spPr>
          <a:xfrm>
            <a:off x="3466201" y="2887458"/>
            <a:ext cx="384313" cy="7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63" y="4966049"/>
            <a:ext cx="2362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</a:t>
            </a:r>
            <a:r>
              <a:rPr lang="es-MX" i="1" dirty="0" smtClean="0"/>
              <a:t>X</a:t>
            </a:r>
            <a:r>
              <a:rPr lang="es-MX" i="1" baseline="-25000" dirty="0" smtClean="0"/>
              <a:t>0</a:t>
            </a:r>
            <a:endParaRPr lang="es-MX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este generador, se ha encontrado que el valor de la semilla </a:t>
            </a:r>
            <a:r>
              <a:rPr lang="es-MX" i="1" dirty="0" smtClean="0"/>
              <a:t>X</a:t>
            </a:r>
            <a:r>
              <a:rPr lang="es-MX" i="1" baseline="-25000" dirty="0" smtClean="0"/>
              <a:t>0</a:t>
            </a:r>
            <a:r>
              <a:rPr lang="es-MX" dirty="0" smtClean="0"/>
              <a:t> es </a:t>
            </a:r>
            <a:r>
              <a:rPr lang="es-MX" u="sng" dirty="0" smtClean="0"/>
              <a:t>irrelevante</a:t>
            </a:r>
            <a:r>
              <a:rPr lang="es-MX" dirty="0" smtClean="0"/>
              <a:t>, es decir el valor de este parámetro resulta tener </a:t>
            </a:r>
            <a:r>
              <a:rPr lang="es-MX" u="sng" dirty="0" smtClean="0"/>
              <a:t>poca o ninguna influencia</a:t>
            </a:r>
            <a:r>
              <a:rPr lang="es-MX" dirty="0" smtClean="0"/>
              <a:t> sobre las propiedades estadísticas de las sucesiones.</a:t>
            </a:r>
          </a:p>
          <a:p>
            <a:endParaRPr lang="es-MX" dirty="0"/>
          </a:p>
        </p:txBody>
      </p:sp>
      <p:pic>
        <p:nvPicPr>
          <p:cNvPr id="2050" name="Picture 2" descr="http://www.sites.upiicsa.ipn.mx/polilibros/portal/polilibros/p_terminados/SimSist/mmicons/dibujo%202.7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95" y="3239271"/>
            <a:ext cx="4050666" cy="16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4630"/>
              </p:ext>
            </p:extLst>
          </p:nvPr>
        </p:nvGraphicFramePr>
        <p:xfrm>
          <a:off x="4038904" y="5431491"/>
          <a:ext cx="1219200" cy="1013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93132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1714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s-MX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MX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5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s-MX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54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1952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s-MX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3233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50170" y="49655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Selección ideal</a:t>
            </a:r>
            <a:endParaRPr lang="es-MX" i="1" baseline="-25000" dirty="0"/>
          </a:p>
        </p:txBody>
      </p:sp>
    </p:spTree>
    <p:extLst>
      <p:ext uri="{BB962C8B-B14F-4D97-AF65-F5344CB8AC3E}">
        <p14:creationId xmlns:p14="http://schemas.microsoft.com/office/powerpoint/2010/main" val="18857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Otras formas de representar el generador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Existen otras formas matemáticas de representar el generador: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Congruencial</a:t>
            </a:r>
            <a:r>
              <a:rPr lang="es-MX" dirty="0" smtClean="0"/>
              <a:t> multiplicativo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Este método tiene la ecuación </a:t>
                </a:r>
                <a:r>
                  <a:rPr lang="es-MX" dirty="0" err="1" smtClean="0"/>
                  <a:t>congruencial</a:t>
                </a:r>
                <a:r>
                  <a:rPr lang="es-MX" dirty="0" smtClean="0"/>
                  <a:t> de recurrencia</a:t>
                </a:r>
              </a:p>
              <a:p>
                <a:r>
                  <a:rPr lang="es-MX" dirty="0" smtClean="0"/>
                  <a:t>Al igual que el mixto, este generador determina el próximo número </a:t>
                </a:r>
                <a:r>
                  <a:rPr lang="es-MX" dirty="0" err="1" smtClean="0"/>
                  <a:t>pseudoaleatorio</a:t>
                </a:r>
                <a:r>
                  <a:rPr lang="es-MX" dirty="0" smtClean="0"/>
                  <a:t> a partir del último número generado, de acuerdo a la siguiente relación de recurrencia: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sz="2400" dirty="0" smtClean="0"/>
              </a:p>
              <a:p>
                <a:r>
                  <a:rPr lang="es-MX" dirty="0" smtClean="0"/>
                  <a:t>Los valores de los parámetros dependen del sistema en el que se trabaje (</a:t>
                </a:r>
                <a:r>
                  <a:rPr lang="es-MX" dirty="0" err="1" smtClean="0"/>
                  <a:t>e.g</a:t>
                </a:r>
                <a:r>
                  <a:rPr lang="es-MX" dirty="0" smtClean="0"/>
                  <a:t>. binario o decimal).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0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8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s-MX" dirty="0" smtClean="0"/>
              <a:t>Usando el método </a:t>
            </a:r>
            <a:r>
              <a:rPr lang="es-MX" dirty="0" err="1" smtClean="0"/>
              <a:t>congruencial</a:t>
            </a:r>
            <a:r>
              <a:rPr lang="es-MX" dirty="0" smtClean="0"/>
              <a:t> multiplicativo, encuentre el período de un generador para </a:t>
            </a:r>
          </a:p>
          <a:p>
            <a:r>
              <a:rPr lang="es-MX" dirty="0" smtClean="0"/>
              <a:t>a = 13	m = 2</a:t>
            </a:r>
            <a:r>
              <a:rPr lang="es-MX" baseline="30000" dirty="0" smtClean="0"/>
              <a:t>6</a:t>
            </a:r>
            <a:r>
              <a:rPr lang="es-MX" dirty="0" smtClean="0"/>
              <a:t> = 64	X</a:t>
            </a:r>
            <a:r>
              <a:rPr lang="es-MX" baseline="-25000" dirty="0" smtClean="0"/>
              <a:t>0</a:t>
            </a:r>
            <a:r>
              <a:rPr lang="es-MX" dirty="0" smtClean="0"/>
              <a:t> = 1, 2, 3 y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9471" y="629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27</a:t>
            </a:r>
            <a:endParaRPr lang="es-MX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33463"/>
              </p:ext>
            </p:extLst>
          </p:nvPr>
        </p:nvGraphicFramePr>
        <p:xfrm>
          <a:off x="313509" y="2489947"/>
          <a:ext cx="30861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Worksheet" r:id="rId3" imgW="3086043" imgH="3733695" progId="Excel.Sheet.12">
                  <p:embed/>
                </p:oleObj>
              </mc:Choice>
              <mc:Fallback>
                <p:oleObj name="Worksheet" r:id="rId3" imgW="3086043" imgH="37336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09" y="2489947"/>
                        <a:ext cx="30861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34950"/>
              </p:ext>
            </p:extLst>
          </p:nvPr>
        </p:nvGraphicFramePr>
        <p:xfrm>
          <a:off x="3399609" y="2489947"/>
          <a:ext cx="24669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Worksheet" r:id="rId5" imgW="2467066" imgH="2190776" progId="Excel.Sheet.12">
                  <p:embed/>
                </p:oleObj>
              </mc:Choice>
              <mc:Fallback>
                <p:oleObj name="Worksheet" r:id="rId5" imgW="2467066" imgH="21907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9609" y="2489947"/>
                        <a:ext cx="2466975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32780"/>
              </p:ext>
            </p:extLst>
          </p:nvPr>
        </p:nvGraphicFramePr>
        <p:xfrm>
          <a:off x="5866584" y="2489947"/>
          <a:ext cx="24669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Worksheet" r:id="rId7" imgW="2467066" imgH="3733695" progId="Excel.Sheet.12">
                  <p:embed/>
                </p:oleObj>
              </mc:Choice>
              <mc:Fallback>
                <p:oleObj name="Worksheet" r:id="rId7" imgW="2467066" imgH="37336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6584" y="2489947"/>
                        <a:ext cx="246697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01545"/>
              </p:ext>
            </p:extLst>
          </p:nvPr>
        </p:nvGraphicFramePr>
        <p:xfrm>
          <a:off x="8333559" y="2489947"/>
          <a:ext cx="2514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Worksheet" r:id="rId9" imgW="2514647" imgH="1409647" progId="Excel.Sheet.12">
                  <p:embed/>
                </p:oleObj>
              </mc:Choice>
              <mc:Fallback>
                <p:oleObj name="Worksheet" r:id="rId9" imgW="2514647" imgH="1409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33559" y="2489947"/>
                        <a:ext cx="25146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Notas…</a:t>
            </a:r>
            <a:endParaRPr lang="es-MX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140"/>
            <a:ext cx="8897740" cy="3880773"/>
          </a:xfrm>
        </p:spPr>
        <p:txBody>
          <a:bodyPr/>
          <a:lstStyle/>
          <a:p>
            <a:r>
              <a:rPr lang="es-MX" dirty="0" smtClean="0"/>
              <a:t>Extraído de Banks, Jerry. (2010). </a:t>
            </a:r>
            <a:r>
              <a:rPr lang="es-MX" dirty="0" err="1" smtClean="0"/>
              <a:t>Discrete-Event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Simulation</a:t>
            </a:r>
            <a:r>
              <a:rPr lang="es-MX" dirty="0" smtClean="0"/>
              <a:t>. </a:t>
            </a:r>
            <a:r>
              <a:rPr lang="es-MX" dirty="0" err="1" smtClean="0"/>
              <a:t>USA:Pearson</a:t>
            </a:r>
            <a:r>
              <a:rPr lang="es-MX" dirty="0" smtClean="0"/>
              <a:t>, p. 281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4" y="2684998"/>
            <a:ext cx="9673161" cy="2755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7668" y="56424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Ver archivo congruenciales.xlsx</a:t>
            </a:r>
          </a:p>
          <a:p>
            <a:r>
              <a:rPr lang="es-MX" smtClean="0"/>
              <a:t>Para 1 y 3: </a:t>
            </a:r>
            <a:r>
              <a:rPr lang="es-MX" dirty="0" smtClean="0"/>
              <a:t>Mixto</a:t>
            </a:r>
          </a:p>
          <a:p>
            <a:r>
              <a:rPr lang="es-MX" dirty="0" smtClean="0"/>
              <a:t>Para 2 Multiplicativo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8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decimal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Los valores de los parámetros debe ser seleccionados de acuerdo a los siguientes criterios: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dirty="0" smtClean="0"/>
                  <a:t>El valor de la semilla puede ser cualquier entero impar no divisible entre 2 o 5 y debe ser relativamente primo a </a:t>
                </a:r>
                <a:r>
                  <a:rPr lang="es-MX" i="1" dirty="0" smtClean="0"/>
                  <a:t>m</a:t>
                </a:r>
                <a:r>
                  <a:rPr lang="es-MX" dirty="0" smtClean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dirty="0" smtClean="0"/>
                  <a:t>El valor seleccionado de </a:t>
                </a:r>
                <a:r>
                  <a:rPr lang="es-MX" i="1" dirty="0" smtClean="0"/>
                  <a:t>a</a:t>
                </a:r>
                <a:r>
                  <a:rPr lang="es-MX" dirty="0" smtClean="0"/>
                  <a:t> debe ser obtenido de acuerdo a la siguiente identidad: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200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 smtClean="0"/>
              </a:p>
              <a:p>
                <a:pPr marL="1314450" lvl="3" indent="0">
                  <a:buNone/>
                </a:pPr>
                <a:r>
                  <a:rPr lang="es-MX" sz="1400" dirty="0"/>
                  <a:t>	</a:t>
                </a:r>
                <a:r>
                  <a:rPr lang="es-MX" sz="1400" dirty="0" smtClean="0"/>
                  <a:t>donde </a:t>
                </a:r>
                <a:r>
                  <a:rPr lang="es-MX" sz="1400" i="1" dirty="0" smtClean="0"/>
                  <a:t>t </a:t>
                </a:r>
                <a:r>
                  <a:rPr lang="es-MX" sz="1400" dirty="0" smtClean="0"/>
                  <a:t>es cualquier entero y </a:t>
                </a:r>
                <a:r>
                  <a:rPr lang="es-MX" sz="1400" i="1" dirty="0" smtClean="0"/>
                  <a:t>p</a:t>
                </a:r>
                <a:r>
                  <a:rPr lang="es-MX" sz="1400" dirty="0" smtClean="0"/>
                  <a:t> es cualquiera de los siguientes valores: 3, 	11, 13, 19, 21, 27, 29, 37, 53, 59, 61, 67, 69, 77, 83, 91.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s-MX" dirty="0" smtClean="0"/>
                  <a:t>El valor seleccionado de </a:t>
                </a:r>
                <a:r>
                  <a:rPr lang="es-MX" i="1" dirty="0" smtClean="0"/>
                  <a:t>m</a:t>
                </a:r>
                <a:r>
                  <a:rPr lang="es-MX" dirty="0" smtClean="0"/>
                  <a:t> puede ser 10</a:t>
                </a:r>
                <a:r>
                  <a:rPr lang="es-MX" i="1" baseline="30000" dirty="0" smtClean="0"/>
                  <a:t>d</a:t>
                </a:r>
                <a:r>
                  <a:rPr lang="es-MX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539471" y="629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2090058" y="5856290"/>
            <a:ext cx="609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Tarea: Diseñar su generador atendiendo a los parámetros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Determinación del periodo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 smtClean="0"/>
                  <a:t>El </a:t>
                </a:r>
                <a:r>
                  <a:rPr lang="es-MX" u="sng" dirty="0" smtClean="0"/>
                  <a:t>periodo MÁXIMO</a:t>
                </a:r>
                <a:r>
                  <a:rPr lang="es-MX" dirty="0" smtClean="0"/>
                  <a:t> se determina de acuerdo al valor de m:</a:t>
                </a:r>
              </a:p>
              <a:p>
                <a:pPr lvl="2"/>
                <a:endParaRPr lang="es-MX" dirty="0" smtClean="0"/>
              </a:p>
              <a:p>
                <a:pPr lvl="2"/>
                <a:r>
                  <a:rPr lang="es-MX" dirty="0" smtClean="0"/>
                  <a:t>Si </a:t>
                </a:r>
                <a:r>
                  <a:rPr lang="es-MX" i="1" dirty="0"/>
                  <a:t>m </a:t>
                </a:r>
                <a:r>
                  <a:rPr lang="es-MX" dirty="0"/>
                  <a:t>= 10</a:t>
                </a:r>
                <a:r>
                  <a:rPr lang="es-MX" i="1" baseline="30000" dirty="0"/>
                  <a:t>d</a:t>
                </a:r>
                <a:r>
                  <a:rPr lang="es-MX" dirty="0"/>
                  <a:t> y </a:t>
                </a:r>
                <a:r>
                  <a:rPr lang="es-MX" i="1" dirty="0"/>
                  <a:t>d </a:t>
                </a:r>
                <a:r>
                  <a:rPr lang="es-MX" dirty="0"/>
                  <a:t>≥ 5, el periodo del generador es 5x10</a:t>
                </a:r>
                <a:r>
                  <a:rPr lang="es-MX" i="1" baseline="30000" dirty="0"/>
                  <a:t>d</a:t>
                </a:r>
                <a:r>
                  <a:rPr lang="es-MX" baseline="30000" dirty="0"/>
                  <a:t>-2</a:t>
                </a:r>
                <a:r>
                  <a:rPr lang="es-MX" dirty="0"/>
                  <a:t>.</a:t>
                </a:r>
              </a:p>
              <a:p>
                <a:pPr lvl="2"/>
                <a:r>
                  <a:rPr lang="es-MX" dirty="0"/>
                  <a:t>Si </a:t>
                </a:r>
                <a:r>
                  <a:rPr lang="es-MX" i="1" dirty="0"/>
                  <a:t>m </a:t>
                </a:r>
                <a:r>
                  <a:rPr lang="es-MX" dirty="0"/>
                  <a:t>= 10</a:t>
                </a:r>
                <a:r>
                  <a:rPr lang="es-MX" i="1" baseline="30000" dirty="0"/>
                  <a:t>d</a:t>
                </a:r>
                <a:r>
                  <a:rPr lang="es-MX" dirty="0"/>
                  <a:t> y </a:t>
                </a:r>
                <a:r>
                  <a:rPr lang="es-MX" i="1" dirty="0"/>
                  <a:t>d </a:t>
                </a:r>
                <a:r>
                  <a:rPr lang="es-MX" dirty="0"/>
                  <a:t>&lt; 5, el periodo del generador se obtiene como</a:t>
                </a:r>
                <a:r>
                  <a:rPr lang="es-MX" dirty="0" smtClean="0"/>
                  <a:t>:</a:t>
                </a:r>
              </a:p>
              <a:p>
                <a:pPr lvl="2"/>
                <a:endParaRPr lang="es-MX" dirty="0"/>
              </a:p>
              <a:p>
                <a:pPr marL="914400" lvl="2" indent="0">
                  <a:buNone/>
                </a:pPr>
                <a:r>
                  <a:rPr lang="es-MX" dirty="0"/>
                  <a:t>Periodo = </a:t>
                </a:r>
                <a:r>
                  <a:rPr lang="es-MX" dirty="0" smtClean="0"/>
                  <a:t>mínimo </a:t>
                </a:r>
                <a:r>
                  <a:rPr lang="es-MX" dirty="0"/>
                  <a:t>común múltiplo {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s-MX" b="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s-MX" dirty="0" smtClean="0"/>
              </a:p>
              <a:p>
                <a:pPr marL="914400" lvl="2" indent="0">
                  <a:buNone/>
                </a:pPr>
                <a:r>
                  <a:rPr lang="es-MX" dirty="0" smtClean="0"/>
                  <a:t>Donde:</a:t>
                </a:r>
              </a:p>
              <a:p>
                <a:pPr marL="914400" lvl="2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s-MX" dirty="0" smtClean="0"/>
              </a:p>
              <a:p>
                <a:pPr marL="914400" lvl="2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s-MX" b="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s-MX" dirty="0" smtClean="0"/>
                  <a:t>	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s-MX" b="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s-MX" dirty="0" smtClean="0"/>
                  <a:t>	</a:t>
                </a:r>
                <a:r>
                  <a:rPr lang="es-MX" i="1" dirty="0" smtClean="0"/>
                  <a:t>P</a:t>
                </a:r>
                <a:r>
                  <a:rPr lang="es-MX" i="1" baseline="-25000" dirty="0" smtClean="0"/>
                  <a:t>i</a:t>
                </a:r>
                <a:r>
                  <a:rPr lang="es-MX" dirty="0" smtClean="0"/>
                  <a:t> es un factor primo de </a:t>
                </a:r>
                <a:r>
                  <a:rPr lang="es-MX" i="1" dirty="0" smtClean="0"/>
                  <a:t>m</a:t>
                </a:r>
                <a:r>
                  <a:rPr lang="es-MX" dirty="0" smtClean="0"/>
                  <a:t>.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629624" y="6336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43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binario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9515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s-MX" sz="2000" dirty="0" smtClean="0"/>
                  <a:t>Los valores de los parámetros deben ser seleccionados de acuerdo a los siguientes criterios: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1800" dirty="0" smtClean="0"/>
                  <a:t>El valor de la semilla puede ser cualquier entero impar relativamente primo a </a:t>
                </a:r>
                <a:r>
                  <a:rPr lang="es-MX" sz="1800" i="1" dirty="0" smtClean="0"/>
                  <a:t>m</a:t>
                </a:r>
                <a:r>
                  <a:rPr lang="es-MX" sz="1800" dirty="0" smtClean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1800" dirty="0" smtClean="0"/>
                  <a:t>El valor de</a:t>
                </a:r>
                <a:r>
                  <a:rPr lang="es-MX" sz="1800" i="1" dirty="0" smtClean="0"/>
                  <a:t> a </a:t>
                </a:r>
                <a:r>
                  <a:rPr lang="es-MX" sz="1800" dirty="0" smtClean="0"/>
                  <a:t>debe ser obtenido a partir de la siguiente expresión:</a:t>
                </a:r>
              </a:p>
              <a:p>
                <a:pPr marL="457200" lvl="1" indent="0" algn="ctr">
                  <a:buNone/>
                </a:pPr>
                <a:r>
                  <a:rPr lang="es-MX" sz="1800" dirty="0"/>
                  <a:t>	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±3</m:t>
                    </m:r>
                  </m:oMath>
                </a14:m>
                <a:endParaRPr lang="es-MX" sz="18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s-MX" sz="1800" dirty="0" smtClean="0"/>
                  <a:t>	donde t es cualquier entero.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s-MX" sz="1800" dirty="0" smtClean="0"/>
                  <a:t>El valor de </a:t>
                </a:r>
                <a:r>
                  <a:rPr lang="es-MX" sz="1800" i="1" dirty="0" smtClean="0"/>
                  <a:t>m</a:t>
                </a:r>
                <a:r>
                  <a:rPr lang="es-MX" sz="1800" dirty="0" smtClean="0"/>
                  <a:t> puede ser 2</a:t>
                </a:r>
                <a:r>
                  <a:rPr lang="es-MX" sz="1800" i="1" baseline="30000" dirty="0" smtClean="0"/>
                  <a:t>d</a:t>
                </a:r>
                <a:r>
                  <a:rPr lang="es-MX" sz="1800" dirty="0" smtClean="0"/>
                  <a:t>. </a:t>
                </a:r>
              </a:p>
              <a:p>
                <a:pPr lvl="2"/>
                <a:r>
                  <a:rPr lang="es-MX" sz="1600" dirty="0" smtClean="0"/>
                  <a:t>Si </a:t>
                </a:r>
                <a:r>
                  <a:rPr lang="es-MX" sz="1600" i="1" dirty="0" smtClean="0"/>
                  <a:t>m </a:t>
                </a:r>
                <a:r>
                  <a:rPr lang="es-MX" sz="1600" dirty="0" smtClean="0"/>
                  <a:t>= 2</a:t>
                </a:r>
                <a:r>
                  <a:rPr lang="es-MX" sz="1600" i="1" baseline="30000" dirty="0" smtClean="0"/>
                  <a:t>d</a:t>
                </a:r>
                <a:r>
                  <a:rPr lang="es-MX" sz="1600" dirty="0" smtClean="0"/>
                  <a:t>, el periodo MÁXIMO del generador es 2</a:t>
                </a:r>
                <a:r>
                  <a:rPr lang="es-MX" sz="1600" i="1" baseline="30000" dirty="0" smtClean="0"/>
                  <a:t>d</a:t>
                </a:r>
                <a:r>
                  <a:rPr lang="es-MX" sz="1600" baseline="30000" dirty="0" smtClean="0"/>
                  <a:t>-2</a:t>
                </a:r>
                <a:r>
                  <a:rPr lang="es-MX" sz="1600" dirty="0" smtClean="0"/>
                  <a:t> o </a:t>
                </a:r>
                <a:r>
                  <a:rPr lang="es-MX" sz="1600" i="1" dirty="0" smtClean="0"/>
                  <a:t>m</a:t>
                </a:r>
                <a:r>
                  <a:rPr lang="es-MX" sz="1600" dirty="0" smtClean="0"/>
                  <a:t>/4.</a:t>
                </a:r>
                <a:endParaRPr lang="es-MX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9515"/>
                <a:ext cx="8596668" cy="3880773"/>
              </a:xfrm>
              <a:blipFill>
                <a:blip r:embed="rId2"/>
                <a:stretch>
                  <a:fillRect l="-284" t="-11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539471" y="629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28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Generators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general congruences</a:t>
            </a:r>
          </a:p>
          <a:p>
            <a:r>
              <a:rPr lang="en-US" sz="2400" dirty="0" smtClean="0"/>
              <a:t>Composite generators</a:t>
            </a:r>
          </a:p>
          <a:p>
            <a:pPr lvl="1"/>
            <a:r>
              <a:rPr lang="en-US" sz="2000" dirty="0" smtClean="0"/>
              <a:t>Combines output from two or more separate generators to generate the final numbers</a:t>
            </a:r>
          </a:p>
          <a:p>
            <a:pPr lvl="1"/>
            <a:r>
              <a:rPr lang="en-US" sz="2000" dirty="0" smtClean="0"/>
              <a:t>Shuffle generators</a:t>
            </a:r>
          </a:p>
          <a:p>
            <a:pPr lvl="1"/>
            <a:r>
              <a:rPr lang="en-US" sz="2000" dirty="0" smtClean="0"/>
              <a:t>Combining MRGs in a particular way</a:t>
            </a:r>
          </a:p>
          <a:p>
            <a:r>
              <a:rPr lang="en-US" sz="2400" dirty="0" smtClean="0"/>
              <a:t>Feedback shift register generators</a:t>
            </a:r>
          </a:p>
          <a:p>
            <a:pPr lvl="1"/>
            <a:r>
              <a:rPr lang="en-US" sz="2000" dirty="0" smtClean="0"/>
              <a:t>Linear feedback shift register (LFSR)</a:t>
            </a:r>
          </a:p>
          <a:p>
            <a:pPr lvl="2"/>
            <a:r>
              <a:rPr lang="en-US" sz="1800" dirty="0" smtClean="0"/>
              <a:t>Also called Tausworthe generators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Random Number Generators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Empirical tests</a:t>
            </a:r>
          </a:p>
          <a:p>
            <a:pPr lvl="1"/>
            <a:r>
              <a:rPr lang="en-US" sz="2400" dirty="0" smtClean="0"/>
              <a:t>Use the generator to generate random numbers</a:t>
            </a:r>
          </a:p>
          <a:p>
            <a:pPr lvl="2"/>
            <a:r>
              <a:rPr lang="en-US" sz="2000" dirty="0" smtClean="0"/>
              <a:t>Then examine them statistically</a:t>
            </a:r>
          </a:p>
          <a:p>
            <a:pPr lvl="1"/>
            <a:r>
              <a:rPr lang="en-US" sz="2400" dirty="0" smtClean="0"/>
              <a:t>Check for uniform distribution</a:t>
            </a:r>
          </a:p>
          <a:p>
            <a:pPr lvl="2"/>
            <a:r>
              <a:rPr lang="en-US" sz="2200" dirty="0" smtClean="0"/>
              <a:t>Kolmogorov-Smirnov test</a:t>
            </a:r>
          </a:p>
          <a:p>
            <a:pPr lvl="2"/>
            <a:r>
              <a:rPr lang="en-US" sz="2200" dirty="0" smtClean="0">
                <a:latin typeface="Symbol" panose="05050102010706020507" pitchFamily="18" charset="2"/>
              </a:rPr>
              <a:t>C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test</a:t>
            </a:r>
          </a:p>
          <a:p>
            <a:pPr lvl="2"/>
            <a:r>
              <a:rPr lang="en-US" sz="2400" dirty="0" smtClean="0"/>
              <a:t>Average test</a:t>
            </a:r>
            <a:endParaRPr lang="en-US" sz="2400" dirty="0"/>
          </a:p>
          <a:p>
            <a:pPr lvl="1"/>
            <a:r>
              <a:rPr lang="en-US" sz="2400" dirty="0" smtClean="0"/>
              <a:t>Check for Independence </a:t>
            </a:r>
          </a:p>
          <a:p>
            <a:pPr lvl="2"/>
            <a:r>
              <a:rPr lang="en-US" sz="2200" dirty="0" smtClean="0"/>
              <a:t>Serial correlation test </a:t>
            </a:r>
          </a:p>
          <a:p>
            <a:pPr lvl="3"/>
            <a:r>
              <a:rPr lang="en-US" sz="2000" dirty="0"/>
              <a:t>Estimate correlation at lags </a:t>
            </a:r>
            <a:r>
              <a:rPr lang="en-US" sz="2000" dirty="0">
                <a:latin typeface="Monotype Corsiva" panose="03010101010201010101" pitchFamily="66" charset="0"/>
              </a:rPr>
              <a:t>j</a:t>
            </a:r>
            <a:r>
              <a:rPr lang="en-US" sz="2000" dirty="0">
                <a:latin typeface="Mistral" panose="03090702030407020403" pitchFamily="66" charset="0"/>
              </a:rPr>
              <a:t> </a:t>
            </a:r>
            <a:r>
              <a:rPr lang="en-US" sz="2000" dirty="0"/>
              <a:t>= 1, 2 … </a:t>
            </a:r>
            <a:r>
              <a:rPr lang="en-US" sz="2000" dirty="0">
                <a:latin typeface="Monotype Corsiva" panose="03010101010201010101" pitchFamily="66" charset="0"/>
              </a:rPr>
              <a:t>l</a:t>
            </a:r>
          </a:p>
          <a:p>
            <a:pPr lvl="2"/>
            <a:r>
              <a:rPr lang="en-US" sz="2200" dirty="0" smtClean="0"/>
              <a:t>Runs (or runs-up) test</a:t>
            </a:r>
            <a:endParaRPr lang="en-US" sz="1800" dirty="0" smtClean="0"/>
          </a:p>
          <a:p>
            <a:pPr marL="1200150" lvl="3" indent="-342900"/>
            <a:r>
              <a:rPr lang="en-US" sz="2400" dirty="0" smtClean="0"/>
              <a:t>Wald-Wolfowitz test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(Generación de números aleatorios)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28067"/>
            <a:ext cx="8784718" cy="4253463"/>
          </a:xfrm>
        </p:spPr>
        <p:txBody>
          <a:bodyPr/>
          <a:lstStyle/>
          <a:p>
            <a:r>
              <a:rPr lang="es-MX" dirty="0"/>
              <a:t>Generación de los cuadrados medios (Von </a:t>
            </a:r>
            <a:r>
              <a:rPr lang="es-MX" dirty="0" err="1" smtClean="0"/>
              <a:t>Newmann</a:t>
            </a:r>
            <a:r>
              <a:rPr lang="es-MX" dirty="0" smtClean="0"/>
              <a:t>)</a:t>
            </a:r>
            <a:endParaRPr lang="es-MX" dirty="0"/>
          </a:p>
          <a:p>
            <a:endParaRPr lang="es-MX" dirty="0"/>
          </a:p>
          <a:p>
            <a:r>
              <a:rPr lang="es-MX" dirty="0"/>
              <a:t>Generadores de números rectangulares o </a:t>
            </a:r>
            <a:r>
              <a:rPr lang="es-MX" dirty="0" err="1"/>
              <a:t>congruenciales</a:t>
            </a:r>
            <a:r>
              <a:rPr lang="es-MX" dirty="0"/>
              <a:t> (</a:t>
            </a:r>
            <a:r>
              <a:rPr lang="es-MX" dirty="0" err="1"/>
              <a:t>Lehmer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Congruencial</a:t>
            </a:r>
            <a:r>
              <a:rPr lang="es-MX" dirty="0"/>
              <a:t> Mixto </a:t>
            </a:r>
          </a:p>
          <a:p>
            <a:pPr lvl="1"/>
            <a:r>
              <a:rPr lang="es-MX" dirty="0" err="1"/>
              <a:t>Congruencial</a:t>
            </a:r>
            <a:r>
              <a:rPr lang="es-MX" dirty="0"/>
              <a:t> Multiplicativo</a:t>
            </a:r>
          </a:p>
          <a:p>
            <a:r>
              <a:rPr lang="es-MX" dirty="0"/>
              <a:t>Generadores de variables aleatorias no uniformes</a:t>
            </a:r>
          </a:p>
          <a:p>
            <a:pPr lvl="1"/>
            <a:r>
              <a:rPr lang="es-MX" dirty="0"/>
              <a:t>Transformada Inversa</a:t>
            </a:r>
          </a:p>
          <a:p>
            <a:pPr lvl="1"/>
            <a:r>
              <a:rPr lang="es-MX" dirty="0"/>
              <a:t>Rechazo</a:t>
            </a:r>
          </a:p>
          <a:p>
            <a:pPr lvl="1"/>
            <a:r>
              <a:rPr lang="es-MX" dirty="0"/>
              <a:t>Composición</a:t>
            </a:r>
          </a:p>
          <a:p>
            <a:pPr lvl="1"/>
            <a:r>
              <a:rPr lang="es-MX" dirty="0"/>
              <a:t>Procedimientos especiales </a:t>
            </a:r>
          </a:p>
        </p:txBody>
      </p:sp>
    </p:spTree>
    <p:extLst>
      <p:ext uri="{BB962C8B-B14F-4D97-AF65-F5344CB8AC3E}">
        <p14:creationId xmlns:p14="http://schemas.microsoft.com/office/powerpoint/2010/main" val="41926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numbers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50" y="1327332"/>
            <a:ext cx="9301553" cy="5166233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/>
              <a:t>Hypotheses</a:t>
            </a:r>
            <a:r>
              <a:rPr lang="es-MX" dirty="0"/>
              <a:t>: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uniformity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independence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α </a:t>
            </a:r>
            <a:r>
              <a:rPr lang="es-MX" dirty="0"/>
              <a:t>= </a:t>
            </a:r>
            <a:r>
              <a:rPr lang="es-MX" dirty="0" err="1"/>
              <a:t>Probability</a:t>
            </a:r>
            <a:r>
              <a:rPr lang="es-MX" dirty="0"/>
              <a:t> of </a:t>
            </a:r>
            <a:r>
              <a:rPr lang="es-MX" dirty="0" err="1"/>
              <a:t>rejecting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</a:t>
            </a:r>
            <a:r>
              <a:rPr lang="es-MX" dirty="0" err="1"/>
              <a:t>hypothesis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</a:t>
            </a:r>
            <a:r>
              <a:rPr lang="es-MX" dirty="0" err="1"/>
              <a:t>hypothesis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true. 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a set of </a:t>
            </a:r>
            <a:r>
              <a:rPr lang="es-MX" dirty="0" err="1" smtClean="0"/>
              <a:t>numbers</a:t>
            </a:r>
            <a:r>
              <a:rPr lang="es-MX" dirty="0" smtClean="0"/>
              <a:t> </a:t>
            </a:r>
            <a:r>
              <a:rPr lang="es-MX" dirty="0" err="1" smtClean="0"/>
              <a:t>passes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no </a:t>
            </a:r>
            <a:r>
              <a:rPr lang="es-MX" dirty="0" err="1" smtClean="0"/>
              <a:t>guarantee</a:t>
            </a:r>
            <a:r>
              <a:rPr lang="es-MX" dirty="0" smtClean="0"/>
              <a:t> of </a:t>
            </a:r>
            <a:r>
              <a:rPr lang="es-MX" dirty="0" err="1" smtClean="0"/>
              <a:t>randonmness</a:t>
            </a:r>
            <a:r>
              <a:rPr lang="es-MX" dirty="0" smtClean="0"/>
              <a:t>;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posible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patterns</a:t>
            </a:r>
            <a:r>
              <a:rPr lang="es-MX" dirty="0" smtClean="0"/>
              <a:t> has </a:t>
            </a:r>
            <a:r>
              <a:rPr lang="es-MX" dirty="0" err="1" smtClean="0"/>
              <a:t>gone</a:t>
            </a:r>
            <a:r>
              <a:rPr lang="es-MX" dirty="0" smtClean="0"/>
              <a:t> </a:t>
            </a:r>
            <a:r>
              <a:rPr lang="es-MX" dirty="0" err="1" smtClean="0"/>
              <a:t>undetected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42600" t="47091" r="40088" b="42947"/>
          <a:stretch/>
        </p:blipFill>
        <p:spPr bwMode="auto">
          <a:xfrm>
            <a:off x="4509301" y="1270000"/>
            <a:ext cx="3120390" cy="100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2"/>
          <a:srcRect l="42600" t="68826" r="40088" b="22118"/>
          <a:stretch/>
        </p:blipFill>
        <p:spPr bwMode="auto">
          <a:xfrm>
            <a:off x="4639930" y="2632664"/>
            <a:ext cx="2676028" cy="908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42770" t="41054" r="39579" b="54417"/>
          <a:stretch/>
        </p:blipFill>
        <p:spPr bwMode="auto">
          <a:xfrm>
            <a:off x="4326196" y="4629803"/>
            <a:ext cx="3120390" cy="547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852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Frequency</a:t>
            </a:r>
            <a:r>
              <a:rPr lang="es-MX" dirty="0"/>
              <a:t> </a:t>
            </a:r>
            <a:r>
              <a:rPr lang="es-MX" dirty="0" err="1"/>
              <a:t>Tests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3022" y="1270000"/>
            <a:ext cx="10258230" cy="5170557"/>
          </a:xfrm>
        </p:spPr>
        <p:txBody>
          <a:bodyPr/>
          <a:lstStyle/>
          <a:p>
            <a:r>
              <a:rPr lang="es-MX" dirty="0" smtClean="0"/>
              <a:t>A </a:t>
            </a:r>
            <a:r>
              <a:rPr lang="es-MX" dirty="0" err="1" smtClean="0"/>
              <a:t>basic</a:t>
            </a:r>
            <a:r>
              <a:rPr lang="es-MX" dirty="0" smtClean="0"/>
              <a:t> test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be </a:t>
            </a:r>
            <a:r>
              <a:rPr lang="es-MX" dirty="0" err="1" smtClean="0"/>
              <a:t>performed</a:t>
            </a:r>
            <a:r>
              <a:rPr lang="es-MX" dirty="0" smtClean="0"/>
              <a:t> to </a:t>
            </a:r>
            <a:r>
              <a:rPr lang="es-MX" dirty="0" err="1" smtClean="0"/>
              <a:t>validate</a:t>
            </a:r>
            <a:r>
              <a:rPr lang="es-MX" dirty="0" smtClean="0"/>
              <a:t> a new </a:t>
            </a:r>
            <a:r>
              <a:rPr lang="es-MX" dirty="0" err="1" smtClean="0"/>
              <a:t>generator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test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Uniformity</a:t>
            </a:r>
            <a:endParaRPr lang="es-MX" dirty="0" smtClean="0"/>
          </a:p>
          <a:p>
            <a:pPr lvl="1"/>
            <a:r>
              <a:rPr lang="es-MX" dirty="0" err="1" smtClean="0"/>
              <a:t>Kolmogorov-Smirnov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Chi-</a:t>
            </a:r>
            <a:r>
              <a:rPr lang="es-MX" dirty="0" err="1" smtClean="0"/>
              <a:t>Square</a:t>
            </a:r>
            <a:r>
              <a:rPr lang="es-MX" dirty="0" smtClean="0"/>
              <a:t> (</a:t>
            </a:r>
            <a:r>
              <a:rPr lang="es-MX" dirty="0" smtClean="0">
                <a:latin typeface="Symbol" panose="05050102010706020507" pitchFamily="18" charset="2"/>
              </a:rPr>
              <a:t>c</a:t>
            </a:r>
            <a:r>
              <a:rPr lang="es-MX" baseline="30000" dirty="0" smtClean="0"/>
              <a:t>2</a:t>
            </a:r>
            <a:r>
              <a:rPr lang="es-MX" dirty="0" smtClean="0"/>
              <a:t>)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err="1" smtClean="0"/>
              <a:t>Both</a:t>
            </a:r>
            <a:r>
              <a:rPr lang="es-MX" dirty="0" smtClean="0"/>
              <a:t> of </a:t>
            </a:r>
            <a:r>
              <a:rPr lang="es-MX" dirty="0" err="1" smtClean="0"/>
              <a:t>these</a:t>
            </a:r>
            <a:r>
              <a:rPr lang="es-MX" dirty="0" smtClean="0"/>
              <a:t> test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degree</a:t>
            </a:r>
            <a:r>
              <a:rPr lang="es-MX" dirty="0" smtClean="0"/>
              <a:t> of </a:t>
            </a:r>
            <a:r>
              <a:rPr lang="es-MX" dirty="0" err="1" smtClean="0"/>
              <a:t>agreement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r>
              <a:rPr lang="es-MX" dirty="0" smtClean="0"/>
              <a:t> of a simple of </a:t>
            </a:r>
            <a:r>
              <a:rPr lang="es-MX" dirty="0" err="1" smtClean="0"/>
              <a:t>generated</a:t>
            </a:r>
            <a:r>
              <a:rPr lang="es-MX" dirty="0" smtClean="0"/>
              <a:t>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theoretical</a:t>
            </a:r>
            <a:r>
              <a:rPr lang="es-MX" dirty="0" smtClean="0"/>
              <a:t> </a:t>
            </a:r>
            <a:r>
              <a:rPr lang="es-MX" dirty="0" err="1" smtClean="0"/>
              <a:t>uniform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r>
              <a:rPr lang="es-MX" dirty="0" smtClean="0"/>
              <a:t> are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hypothesis</a:t>
            </a:r>
            <a:r>
              <a:rPr lang="es-MX" dirty="0" smtClean="0"/>
              <a:t> of no </a:t>
            </a:r>
            <a:r>
              <a:rPr lang="es-MX" dirty="0" err="1" smtClean="0"/>
              <a:t>significant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simple </a:t>
            </a:r>
            <a:r>
              <a:rPr lang="es-MX" dirty="0" err="1" smtClean="0"/>
              <a:t>distribution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theoretical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863637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Kolmogorov-Smirnov</a:t>
            </a:r>
            <a:r>
              <a:rPr lang="es-MX" dirty="0" smtClean="0"/>
              <a:t> Test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3022" y="1270000"/>
            <a:ext cx="10258230" cy="5170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/>
              <a:t>This</a:t>
            </a:r>
            <a:r>
              <a:rPr lang="es-MX" dirty="0" smtClean="0"/>
              <a:t> test compares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continuous</a:t>
            </a:r>
            <a:r>
              <a:rPr lang="es-MX" dirty="0" smtClean="0"/>
              <a:t> </a:t>
            </a:r>
            <a:r>
              <a:rPr lang="es-MX" dirty="0" err="1" smtClean="0"/>
              <a:t>cdf</a:t>
            </a:r>
            <a:r>
              <a:rPr lang="es-MX" dirty="0" smtClean="0"/>
              <a:t> F(x)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uniform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empirical</a:t>
            </a:r>
            <a:r>
              <a:rPr lang="es-MX" dirty="0" smtClean="0"/>
              <a:t> </a:t>
            </a:r>
            <a:r>
              <a:rPr lang="es-MX" dirty="0" err="1" smtClean="0"/>
              <a:t>cdf</a:t>
            </a:r>
            <a:r>
              <a:rPr lang="es-MX" dirty="0" smtClean="0"/>
              <a:t> S</a:t>
            </a:r>
            <a:r>
              <a:rPr lang="es-MX" baseline="-25000" dirty="0"/>
              <a:t>N</a:t>
            </a:r>
            <a:r>
              <a:rPr lang="es-MX" dirty="0" smtClean="0"/>
              <a:t>(x) of </a:t>
            </a:r>
            <a:r>
              <a:rPr lang="es-MX" dirty="0" err="1" smtClean="0"/>
              <a:t>the</a:t>
            </a:r>
            <a:r>
              <a:rPr lang="es-MX" dirty="0" smtClean="0"/>
              <a:t> simple of N </a:t>
            </a:r>
            <a:r>
              <a:rPr lang="es-MX" dirty="0" err="1" smtClean="0"/>
              <a:t>observations</a:t>
            </a:r>
            <a:r>
              <a:rPr lang="es-MX" dirty="0" smtClean="0"/>
              <a:t>.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definition</a:t>
            </a:r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random-number</a:t>
            </a:r>
            <a:r>
              <a:rPr lang="es-MX" dirty="0" smtClean="0"/>
              <a:t> </a:t>
            </a:r>
            <a:r>
              <a:rPr lang="es-MX" dirty="0" err="1"/>
              <a:t>generator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smtClean="0"/>
              <a:t>R</a:t>
            </a:r>
            <a:r>
              <a:rPr lang="es-MX" baseline="-25000" dirty="0" smtClean="0"/>
              <a:t>1</a:t>
            </a:r>
            <a:r>
              <a:rPr lang="es-MX" dirty="0" smtClean="0"/>
              <a:t>,R2</a:t>
            </a:r>
            <a:r>
              <a:rPr lang="es-MX" dirty="0"/>
              <a:t>,…,R</a:t>
            </a:r>
            <a:r>
              <a:rPr lang="es-MX" baseline="-25000" dirty="0"/>
              <a:t>N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empirical</a:t>
            </a:r>
            <a:r>
              <a:rPr lang="es-MX" dirty="0"/>
              <a:t> </a:t>
            </a:r>
            <a:r>
              <a:rPr lang="es-MX" dirty="0" err="1"/>
              <a:t>cdf</a:t>
            </a:r>
            <a:r>
              <a:rPr lang="es-MX" dirty="0"/>
              <a:t> S</a:t>
            </a:r>
            <a:r>
              <a:rPr lang="es-MX" baseline="-25000" dirty="0"/>
              <a:t>N</a:t>
            </a:r>
            <a:r>
              <a:rPr lang="es-MX" dirty="0"/>
              <a:t>(x)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defined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  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Kolmogrov-Smirnov</a:t>
            </a:r>
            <a:r>
              <a:rPr lang="es-MX" dirty="0"/>
              <a:t> test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largest</a:t>
            </a:r>
            <a:r>
              <a:rPr lang="es-MX" dirty="0"/>
              <a:t> </a:t>
            </a:r>
            <a:r>
              <a:rPr lang="es-MX" dirty="0" err="1"/>
              <a:t>absolute</a:t>
            </a:r>
            <a:r>
              <a:rPr lang="es-MX" dirty="0"/>
              <a:t> </a:t>
            </a:r>
            <a:r>
              <a:rPr lang="es-MX" dirty="0" err="1"/>
              <a:t>deviation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F(x) and S</a:t>
            </a:r>
            <a:r>
              <a:rPr lang="es-MX" baseline="-25000" dirty="0"/>
              <a:t>N</a:t>
            </a:r>
            <a:r>
              <a:rPr lang="es-MX" dirty="0"/>
              <a:t>(x) </a:t>
            </a:r>
            <a:r>
              <a:rPr lang="es-MX" dirty="0" err="1"/>
              <a:t>over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range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variable –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,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statistic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 of D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known</a:t>
            </a:r>
            <a:r>
              <a:rPr lang="es-MX" dirty="0"/>
              <a:t>.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against</a:t>
            </a:r>
            <a:r>
              <a:rPr lang="es-MX" dirty="0"/>
              <a:t> a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cdf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test </a:t>
            </a:r>
            <a:r>
              <a:rPr lang="es-MX" dirty="0" err="1"/>
              <a:t>procedure</a:t>
            </a:r>
            <a:r>
              <a:rPr lang="es-MX" dirty="0"/>
              <a:t> </a:t>
            </a:r>
            <a:r>
              <a:rPr lang="es-MX" dirty="0" err="1"/>
              <a:t>follows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b="1" dirty="0" err="1"/>
              <a:t>Step</a:t>
            </a:r>
            <a:r>
              <a:rPr lang="es-MX" b="1" dirty="0"/>
              <a:t> 1. </a:t>
            </a:r>
            <a:r>
              <a:rPr lang="es-MX" dirty="0"/>
              <a:t>Rank </a:t>
            </a:r>
            <a:r>
              <a:rPr lang="es-MX" dirty="0" err="1"/>
              <a:t>the</a:t>
            </a:r>
            <a:r>
              <a:rPr lang="es-MX" dirty="0"/>
              <a:t> data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smallest</a:t>
            </a:r>
            <a:r>
              <a:rPr lang="es-MX" dirty="0"/>
              <a:t> to </a:t>
            </a:r>
            <a:r>
              <a:rPr lang="es-MX" dirty="0" err="1"/>
              <a:t>largest</a:t>
            </a:r>
            <a:r>
              <a:rPr lang="es-MX" dirty="0"/>
              <a:t>. </a:t>
            </a:r>
            <a:r>
              <a:rPr lang="es-MX" dirty="0" err="1"/>
              <a:t>Let</a:t>
            </a:r>
            <a:r>
              <a:rPr lang="es-MX" dirty="0"/>
              <a:t> R(</a:t>
            </a:r>
            <a:r>
              <a:rPr lang="es-MX" baseline="-25000" dirty="0"/>
              <a:t>i</a:t>
            </a:r>
            <a:r>
              <a:rPr lang="es-MX" dirty="0"/>
              <a:t>) denote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</a:t>
            </a:r>
            <a:r>
              <a:rPr lang="es-MX" baseline="30000" dirty="0" err="1"/>
              <a:t>th</a:t>
            </a:r>
            <a:r>
              <a:rPr lang="es-MX" dirty="0"/>
              <a:t> </a:t>
            </a:r>
            <a:r>
              <a:rPr lang="es-MX" dirty="0" err="1"/>
              <a:t>smallest</a:t>
            </a:r>
            <a:r>
              <a:rPr lang="es-MX" dirty="0"/>
              <a:t> </a:t>
            </a:r>
            <a:r>
              <a:rPr lang="es-MX" dirty="0" err="1"/>
              <a:t>observation</a:t>
            </a:r>
            <a:r>
              <a:rPr lang="es-MX" dirty="0"/>
              <a:t>, so </a:t>
            </a:r>
            <a:r>
              <a:rPr lang="es-MX" dirty="0" err="1"/>
              <a:t>that</a:t>
            </a:r>
            <a:r>
              <a:rPr lang="es-MX" dirty="0"/>
              <a:t> </a:t>
            </a:r>
          </a:p>
          <a:p>
            <a:endParaRPr lang="es-MX" b="1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41502" t="30236" r="42646" b="62588"/>
          <a:stretch/>
        </p:blipFill>
        <p:spPr bwMode="auto">
          <a:xfrm>
            <a:off x="6100448" y="1628111"/>
            <a:ext cx="2693670" cy="68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/>
          <a:srcRect l="35812" t="21433" r="32960" b="69812"/>
          <a:stretch/>
        </p:blipFill>
        <p:spPr bwMode="auto">
          <a:xfrm>
            <a:off x="3584894" y="2820466"/>
            <a:ext cx="3934486" cy="765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43448" t="47394" r="39240" b="47173"/>
          <a:stretch/>
        </p:blipFill>
        <p:spPr bwMode="auto">
          <a:xfrm>
            <a:off x="4045225" y="4186388"/>
            <a:ext cx="2590800" cy="45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3"/>
          <a:srcRect l="44806" t="65204" r="38561" b="28758"/>
          <a:stretch/>
        </p:blipFill>
        <p:spPr bwMode="auto">
          <a:xfrm>
            <a:off x="4045225" y="6060024"/>
            <a:ext cx="2753360" cy="561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2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098" y="530572"/>
            <a:ext cx="10030423" cy="6002750"/>
          </a:xfrm>
        </p:spPr>
        <p:txBody>
          <a:bodyPr/>
          <a:lstStyle/>
          <a:p>
            <a:r>
              <a:rPr lang="es-MX" b="1" dirty="0" err="1"/>
              <a:t>Step</a:t>
            </a:r>
            <a:r>
              <a:rPr lang="es-MX" b="1" dirty="0"/>
              <a:t> 2. </a:t>
            </a:r>
            <a:r>
              <a:rPr lang="es-MX" dirty="0"/>
              <a:t>Compute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b="1" dirty="0"/>
          </a:p>
          <a:p>
            <a:r>
              <a:rPr lang="es-MX" b="1" dirty="0" err="1"/>
              <a:t>Step</a:t>
            </a:r>
            <a:r>
              <a:rPr lang="es-MX" b="1" dirty="0"/>
              <a:t> 3. 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s-MX" b="1" dirty="0"/>
          </a:p>
          <a:p>
            <a:r>
              <a:rPr lang="es-MX" b="1" dirty="0" err="1"/>
              <a:t>Step</a:t>
            </a:r>
            <a:r>
              <a:rPr lang="es-MX" b="1" dirty="0"/>
              <a:t> 4. </a:t>
            </a:r>
            <a:r>
              <a:rPr lang="es-MX" dirty="0" err="1"/>
              <a:t>Locate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critical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b="1" i="1" dirty="0" smtClean="0"/>
              <a:t>D</a:t>
            </a:r>
            <a:r>
              <a:rPr lang="es-MX" b="1" i="1" dirty="0" smtClean="0">
                <a:latin typeface="Symbol" panose="05050102010706020507" pitchFamily="18" charset="2"/>
              </a:rPr>
              <a:t>a </a:t>
            </a:r>
            <a:r>
              <a:rPr lang="es-MX" b="1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specified</a:t>
            </a:r>
            <a:r>
              <a:rPr lang="es-MX" dirty="0"/>
              <a:t> </a:t>
            </a:r>
            <a:r>
              <a:rPr lang="es-MX" dirty="0" err="1"/>
              <a:t>significance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l-GR" dirty="0"/>
              <a:t>α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given</a:t>
            </a:r>
            <a:r>
              <a:rPr lang="es-MX" dirty="0"/>
              <a:t> simple </a:t>
            </a:r>
            <a:r>
              <a:rPr lang="es-MX" dirty="0" err="1"/>
              <a:t>size</a:t>
            </a:r>
            <a:r>
              <a:rPr lang="es-MX" dirty="0"/>
              <a:t> N.</a:t>
            </a:r>
          </a:p>
          <a:p>
            <a:endParaRPr lang="es-MX" dirty="0"/>
          </a:p>
          <a:p>
            <a:r>
              <a:rPr lang="es-MX" b="1" dirty="0" err="1"/>
              <a:t>Step</a:t>
            </a:r>
            <a:r>
              <a:rPr lang="es-MX" b="1" dirty="0"/>
              <a:t> 5.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/>
              <a:t>statistic</a:t>
            </a:r>
            <a:r>
              <a:rPr lang="es-MX" dirty="0"/>
              <a:t> D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greater</a:t>
            </a:r>
            <a:r>
              <a:rPr lang="es-MX" dirty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critical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  </a:t>
            </a:r>
            <a:r>
              <a:rPr lang="es-MX" b="1" i="1" dirty="0"/>
              <a:t>D</a:t>
            </a:r>
            <a:r>
              <a:rPr lang="es-MX" b="1" i="1" dirty="0">
                <a:latin typeface="Symbol" panose="05050102010706020507" pitchFamily="18" charset="2"/>
              </a:rPr>
              <a:t>a 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</a:t>
            </a:r>
            <a:r>
              <a:rPr lang="es-MX" dirty="0" err="1"/>
              <a:t>hypothesis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data are a </a:t>
            </a:r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/>
              <a:t>from</a:t>
            </a:r>
            <a:r>
              <a:rPr lang="es-MX" dirty="0"/>
              <a:t> a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rejected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If</a:t>
            </a:r>
            <a:r>
              <a:rPr lang="es-MX" dirty="0"/>
              <a:t> D  </a:t>
            </a:r>
            <a:r>
              <a:rPr lang="es-MX" dirty="0" smtClean="0">
                <a:latin typeface="Symbol" panose="05050102010706020507" pitchFamily="18" charset="2"/>
              </a:rPr>
              <a:t>£ </a:t>
            </a:r>
            <a:r>
              <a:rPr lang="es-MX" b="1" i="1" dirty="0" smtClean="0"/>
              <a:t>D</a:t>
            </a:r>
            <a:r>
              <a:rPr lang="es-MX" b="1" i="1" dirty="0" smtClean="0">
                <a:latin typeface="Symbol" panose="05050102010706020507" pitchFamily="18" charset="2"/>
              </a:rPr>
              <a:t>a </a:t>
            </a:r>
            <a:r>
              <a:rPr lang="es-MX" dirty="0"/>
              <a:t>, </a:t>
            </a:r>
            <a:r>
              <a:rPr lang="es-MX" dirty="0" err="1"/>
              <a:t>conclude</a:t>
            </a:r>
            <a:r>
              <a:rPr lang="es-MX" dirty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no </a:t>
            </a:r>
            <a:r>
              <a:rPr lang="es-MX" dirty="0" err="1" smtClean="0"/>
              <a:t>differences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detected</a:t>
            </a:r>
            <a:r>
              <a:rPr lang="es-MX" dirty="0" smtClean="0"/>
              <a:t> </a:t>
            </a:r>
            <a:r>
              <a:rPr lang="es-MX" dirty="0" err="1" smtClean="0"/>
              <a:t>bewteen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true </a:t>
            </a:r>
            <a:r>
              <a:rPr lang="es-MX" dirty="0" err="1" smtClean="0"/>
              <a:t>distribution</a:t>
            </a:r>
            <a:r>
              <a:rPr lang="es-MX" dirty="0" smtClean="0"/>
              <a:t> of </a:t>
            </a:r>
            <a:r>
              <a:rPr lang="es-MX" dirty="0"/>
              <a:t>[R</a:t>
            </a:r>
            <a:r>
              <a:rPr lang="es-MX" baseline="-25000" dirty="0"/>
              <a:t>1</a:t>
            </a:r>
            <a:r>
              <a:rPr lang="es-MX" dirty="0"/>
              <a:t>,R</a:t>
            </a:r>
            <a:r>
              <a:rPr lang="es-MX" baseline="-25000" dirty="0"/>
              <a:t>2</a:t>
            </a:r>
            <a:r>
              <a:rPr lang="es-MX" dirty="0"/>
              <a:t>,…,R</a:t>
            </a:r>
            <a:r>
              <a:rPr lang="es-MX" baseline="-25000" dirty="0"/>
              <a:t>N</a:t>
            </a:r>
            <a:r>
              <a:rPr lang="es-MX" dirty="0"/>
              <a:t>]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.    </a:t>
            </a:r>
          </a:p>
          <a:p>
            <a:endParaRPr lang="es-MX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43958" t="75469" r="38051" b="7928"/>
          <a:stretch/>
        </p:blipFill>
        <p:spPr bwMode="auto">
          <a:xfrm>
            <a:off x="3441882" y="688906"/>
            <a:ext cx="2468587" cy="1431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l="29610" t="25985" r="52308" b="68605"/>
          <a:stretch/>
        </p:blipFill>
        <p:spPr bwMode="auto">
          <a:xfrm>
            <a:off x="3707336" y="2510508"/>
            <a:ext cx="2354007" cy="526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4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valores criticos kolmogorov-smirn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10" y="186009"/>
            <a:ext cx="5418768" cy="66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47396" cy="728870"/>
          </a:xfrm>
        </p:spPr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8149" y="1338470"/>
            <a:ext cx="8596668" cy="4853324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dirty="0" err="1"/>
              <a:t>Suppose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five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0.44, 0.81, 0.14, 0.05, 0.93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generated</a:t>
            </a:r>
            <a:r>
              <a:rPr lang="es-MX" dirty="0"/>
              <a:t>, and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desired</a:t>
            </a:r>
            <a:r>
              <a:rPr lang="es-MX" dirty="0"/>
              <a:t> to </a:t>
            </a:r>
            <a:r>
              <a:rPr lang="es-MX" dirty="0" err="1"/>
              <a:t>perform</a:t>
            </a:r>
            <a:r>
              <a:rPr lang="es-MX" dirty="0"/>
              <a:t> a test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uniformity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Kolmogorov-Smirnov</a:t>
            </a:r>
            <a:r>
              <a:rPr lang="es-MX" dirty="0"/>
              <a:t> test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of </a:t>
            </a:r>
            <a:r>
              <a:rPr lang="es-MX" dirty="0" err="1"/>
              <a:t>significance</a:t>
            </a:r>
            <a:r>
              <a:rPr lang="es-MX" dirty="0"/>
              <a:t> </a:t>
            </a:r>
            <a:r>
              <a:rPr lang="el-GR" dirty="0"/>
              <a:t>α</a:t>
            </a:r>
            <a:r>
              <a:rPr lang="es-MX" dirty="0"/>
              <a:t> = 0.05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 </a:t>
            </a:r>
            <a:r>
              <a:rPr lang="es-MX" dirty="0" err="1"/>
              <a:t>First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sorted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smallest</a:t>
            </a:r>
            <a:r>
              <a:rPr lang="es-MX" dirty="0"/>
              <a:t> to </a:t>
            </a:r>
            <a:r>
              <a:rPr lang="es-MX" dirty="0" err="1"/>
              <a:t>largest</a:t>
            </a:r>
            <a:r>
              <a:rPr lang="es-MX" dirty="0"/>
              <a:t>.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calculations</a:t>
            </a:r>
            <a:r>
              <a:rPr lang="es-MX" dirty="0"/>
              <a:t> can be </a:t>
            </a:r>
            <a:r>
              <a:rPr lang="es-MX" dirty="0" err="1"/>
              <a:t>facilitated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</a:t>
            </a:r>
            <a:r>
              <a:rPr lang="es-MX" dirty="0" err="1"/>
              <a:t>showed</a:t>
            </a:r>
            <a:r>
              <a:rPr lang="es-MX" dirty="0"/>
              <a:t> </a:t>
            </a:r>
            <a:r>
              <a:rPr lang="es-MX" dirty="0" err="1"/>
              <a:t>below</a:t>
            </a:r>
            <a:r>
              <a:rPr lang="es-MX" dirty="0"/>
              <a:t>. </a:t>
            </a:r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row</a:t>
            </a:r>
            <a:r>
              <a:rPr lang="es-MX" dirty="0"/>
              <a:t> </a:t>
            </a:r>
            <a:r>
              <a:rPr lang="es-MX" dirty="0" err="1"/>
              <a:t>lists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smallest</a:t>
            </a:r>
            <a:r>
              <a:rPr lang="es-MX" dirty="0"/>
              <a:t> (R(</a:t>
            </a:r>
            <a:r>
              <a:rPr lang="es-MX" baseline="-25000" dirty="0"/>
              <a:t>1</a:t>
            </a:r>
            <a:r>
              <a:rPr lang="es-MX" dirty="0"/>
              <a:t>) to </a:t>
            </a:r>
            <a:r>
              <a:rPr lang="es-MX" dirty="0" err="1"/>
              <a:t>largest</a:t>
            </a:r>
            <a:r>
              <a:rPr lang="es-MX" dirty="0"/>
              <a:t> R(</a:t>
            </a:r>
            <a:r>
              <a:rPr lang="es-MX" baseline="-25000" dirty="0"/>
              <a:t>5</a:t>
            </a:r>
            <a:r>
              <a:rPr lang="es-MX" dirty="0"/>
              <a:t>)).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computations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D</a:t>
            </a:r>
            <a:r>
              <a:rPr lang="es-MX" baseline="30000" dirty="0"/>
              <a:t>+</a:t>
            </a:r>
            <a:r>
              <a:rPr lang="es-MX" dirty="0"/>
              <a:t>, </a:t>
            </a:r>
            <a:r>
              <a:rPr lang="es-MX" dirty="0" err="1"/>
              <a:t>namely</a:t>
            </a:r>
            <a:r>
              <a:rPr lang="es-MX" dirty="0"/>
              <a:t> i/N-R</a:t>
            </a:r>
            <a:r>
              <a:rPr lang="es-MX" baseline="-25000" dirty="0"/>
              <a:t>(i)</a:t>
            </a:r>
            <a:r>
              <a:rPr lang="es-MX" dirty="0"/>
              <a:t>, and </a:t>
            </a:r>
            <a:r>
              <a:rPr lang="es-MX" dirty="0" err="1"/>
              <a:t>for</a:t>
            </a:r>
            <a:r>
              <a:rPr lang="es-MX" dirty="0"/>
              <a:t> D</a:t>
            </a:r>
            <a:r>
              <a:rPr lang="es-MX" baseline="30000" dirty="0"/>
              <a:t>-</a:t>
            </a:r>
            <a:r>
              <a:rPr lang="es-MX" dirty="0"/>
              <a:t>, </a:t>
            </a:r>
            <a:r>
              <a:rPr lang="es-MX" dirty="0" err="1"/>
              <a:t>namely</a:t>
            </a:r>
            <a:r>
              <a:rPr lang="es-MX" dirty="0"/>
              <a:t> </a:t>
            </a:r>
            <a:r>
              <a:rPr lang="es-MX" dirty="0" smtClean="0"/>
              <a:t>R</a:t>
            </a:r>
            <a:r>
              <a:rPr lang="es-MX" baseline="-25000" dirty="0" smtClean="0"/>
              <a:t>(i)</a:t>
            </a:r>
            <a:r>
              <a:rPr lang="es-MX" dirty="0" smtClean="0"/>
              <a:t>-(</a:t>
            </a:r>
            <a:r>
              <a:rPr lang="es-MX" dirty="0"/>
              <a:t>i-1)/N, are </a:t>
            </a:r>
            <a:r>
              <a:rPr lang="es-MX" dirty="0" err="1"/>
              <a:t>easily</a:t>
            </a:r>
            <a:r>
              <a:rPr lang="es-MX" dirty="0"/>
              <a:t> </a:t>
            </a:r>
            <a:r>
              <a:rPr lang="es-MX" dirty="0" err="1"/>
              <a:t>accomplished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 (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previous</a:t>
            </a:r>
            <a:r>
              <a:rPr lang="es-MX" dirty="0" smtClean="0"/>
              <a:t> </a:t>
            </a:r>
            <a:r>
              <a:rPr lang="es-MX" dirty="0" err="1" smtClean="0"/>
              <a:t>slide</a:t>
            </a:r>
            <a:r>
              <a:rPr lang="es-MX" dirty="0" smtClean="0"/>
              <a:t>).  </a:t>
            </a:r>
          </a:p>
          <a:p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/>
              <a:t>statistics</a:t>
            </a:r>
            <a:r>
              <a:rPr lang="es-MX" dirty="0"/>
              <a:t> are </a:t>
            </a:r>
            <a:r>
              <a:rPr lang="es-MX" dirty="0" err="1"/>
              <a:t>computed</a:t>
            </a:r>
            <a:r>
              <a:rPr lang="es-MX" dirty="0"/>
              <a:t> as D</a:t>
            </a:r>
            <a:r>
              <a:rPr lang="es-MX" baseline="30000" dirty="0"/>
              <a:t>+</a:t>
            </a:r>
            <a:r>
              <a:rPr lang="es-MX" dirty="0"/>
              <a:t> = 0.26 and D</a:t>
            </a:r>
            <a:r>
              <a:rPr lang="es-MX" baseline="30000" dirty="0"/>
              <a:t>-</a:t>
            </a:r>
            <a:r>
              <a:rPr lang="es-MX" dirty="0"/>
              <a:t> = 0.21. </a:t>
            </a:r>
            <a:r>
              <a:rPr lang="es-MX" dirty="0" err="1"/>
              <a:t>Therefore</a:t>
            </a:r>
            <a:r>
              <a:rPr lang="es-MX" dirty="0"/>
              <a:t>, </a:t>
            </a:r>
            <a:r>
              <a:rPr lang="es-MX" dirty="0" smtClean="0"/>
              <a:t>D </a:t>
            </a:r>
            <a:r>
              <a:rPr lang="es-MX" dirty="0"/>
              <a:t>= </a:t>
            </a:r>
            <a:r>
              <a:rPr lang="es-MX" dirty="0" err="1" smtClean="0"/>
              <a:t>max</a:t>
            </a:r>
            <a:r>
              <a:rPr lang="es-MX" dirty="0" smtClean="0"/>
              <a:t>{0.26,0.2} </a:t>
            </a:r>
            <a:r>
              <a:rPr lang="es-MX" dirty="0"/>
              <a:t>= </a:t>
            </a:r>
            <a:r>
              <a:rPr lang="es-MX" dirty="0" smtClean="0"/>
              <a:t>0.26.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2024742" y="589171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</a:t>
            </a:r>
            <a:r>
              <a:rPr lang="es-MX" dirty="0" err="1" smtClean="0"/>
              <a:t>Uniform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4054529" y="5753212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H0: Data are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Uniform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endParaRPr lang="es-MX" dirty="0" smtClean="0"/>
          </a:p>
          <a:p>
            <a:r>
              <a:rPr lang="es-MX" dirty="0" smtClean="0"/>
              <a:t>HA:</a:t>
            </a:r>
            <a:r>
              <a:rPr lang="es-MX" dirty="0"/>
              <a:t> Data </a:t>
            </a:r>
            <a:r>
              <a:rPr lang="es-MX" dirty="0" smtClean="0"/>
              <a:t>are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18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32926" t="20527" r="31093" b="21212"/>
          <a:stretch/>
        </p:blipFill>
        <p:spPr bwMode="auto">
          <a:xfrm>
            <a:off x="4132661" y="875212"/>
            <a:ext cx="5808174" cy="5646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39961" y="1043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1.00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098" y="195072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0.80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6748" y="28738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0.60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951" y="38230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0.40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6328" y="476410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0.20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5" name="Imagen 3"/>
          <p:cNvPicPr/>
          <p:nvPr/>
        </p:nvPicPr>
        <p:blipFill rotWithShape="1">
          <a:blip r:embed="rId3"/>
          <a:srcRect l="32417" t="30791" r="34148" b="49890"/>
          <a:stretch/>
        </p:blipFill>
        <p:spPr bwMode="auto">
          <a:xfrm>
            <a:off x="283723" y="681295"/>
            <a:ext cx="4106063" cy="1638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55591" y="49662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</a:t>
            </a:r>
            <a:r>
              <a:rPr lang="es-MX" baseline="-25000" dirty="0"/>
              <a:t>1 </a:t>
            </a:r>
            <a:r>
              <a:rPr lang="es-MX" baseline="-25000" dirty="0" smtClean="0"/>
              <a:t> </a:t>
            </a:r>
            <a:r>
              <a:rPr lang="es-MX" dirty="0" smtClean="0"/>
              <a:t>  R</a:t>
            </a:r>
            <a:r>
              <a:rPr lang="es-MX" baseline="-25000" dirty="0"/>
              <a:t>2</a:t>
            </a:r>
            <a:r>
              <a:rPr lang="es-MX" dirty="0" smtClean="0"/>
              <a:t>    R</a:t>
            </a:r>
            <a:r>
              <a:rPr lang="es-MX" baseline="-25000" dirty="0"/>
              <a:t>3</a:t>
            </a:r>
            <a:r>
              <a:rPr lang="es-MX" dirty="0" smtClean="0"/>
              <a:t>    R</a:t>
            </a:r>
            <a:r>
              <a:rPr lang="es-MX" baseline="-25000" dirty="0"/>
              <a:t>4 </a:t>
            </a:r>
            <a:r>
              <a:rPr lang="es-MX" baseline="-25000" dirty="0" smtClean="0"/>
              <a:t> </a:t>
            </a:r>
            <a:r>
              <a:rPr lang="es-MX" dirty="0" smtClean="0"/>
              <a:t>  R</a:t>
            </a:r>
            <a:r>
              <a:rPr lang="es-MX" baseline="-25000" dirty="0" smtClean="0"/>
              <a:t>5</a:t>
            </a:r>
            <a:endParaRPr lang="es-MX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865960"/>
            <a:ext cx="591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</a:p>
          <a:p>
            <a:r>
              <a:rPr lang="es-MX" dirty="0" smtClean="0"/>
              <a:t>F(x)</a:t>
            </a:r>
          </a:p>
          <a:p>
            <a:r>
              <a:rPr lang="es-MX" dirty="0" smtClean="0"/>
              <a:t>D</a:t>
            </a:r>
            <a:r>
              <a:rPr lang="es-MX" baseline="30000" dirty="0" smtClean="0"/>
              <a:t>+</a:t>
            </a:r>
          </a:p>
          <a:p>
            <a:r>
              <a:rPr lang="es-MX" dirty="0" smtClean="0"/>
              <a:t>D</a:t>
            </a:r>
            <a:r>
              <a:rPr lang="es-MX" baseline="30000" dirty="0" smtClean="0"/>
              <a:t>-</a:t>
            </a:r>
            <a:endParaRPr lang="es-MX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04283" y="6387750"/>
            <a:ext cx="50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.05   .15           .44           	          .81       .93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55667"/>
            <a:ext cx="10573762" cy="4897384"/>
          </a:xfrm>
        </p:spPr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chi-square</a:t>
            </a:r>
            <a:r>
              <a:rPr lang="es-MX" dirty="0"/>
              <a:t> test.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chi-square</a:t>
            </a:r>
            <a:r>
              <a:rPr lang="es-MX" dirty="0"/>
              <a:t> test uses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/>
              <a:t>statistic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O</a:t>
            </a:r>
            <a:r>
              <a:rPr lang="es-MX" baseline="-25000" dirty="0" err="1" smtClean="0"/>
              <a:t>i</a:t>
            </a:r>
            <a:r>
              <a:rPr lang="es-MX" dirty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ith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, E</a:t>
            </a:r>
            <a:r>
              <a:rPr lang="es-MX" baseline="-25000" dirty="0" smtClean="0"/>
              <a:t>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expected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ith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, and n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clases. </a:t>
            </a:r>
            <a:endParaRPr lang="es-MX" dirty="0"/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 E</a:t>
            </a:r>
            <a:r>
              <a:rPr lang="es-MX" baseline="-25000" dirty="0"/>
              <a:t>i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expected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in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given</a:t>
            </a:r>
            <a:r>
              <a:rPr lang="es-MX" dirty="0"/>
              <a:t> </a:t>
            </a:r>
            <a:r>
              <a:rPr lang="es-MX" dirty="0" err="1"/>
              <a:t>by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equally</a:t>
            </a:r>
            <a:r>
              <a:rPr lang="es-MX" dirty="0" smtClean="0"/>
              <a:t> </a:t>
            </a:r>
            <a:r>
              <a:rPr lang="es-MX" dirty="0" err="1" smtClean="0"/>
              <a:t>spaced</a:t>
            </a:r>
            <a:r>
              <a:rPr lang="es-MX" dirty="0" smtClean="0"/>
              <a:t> clases, </a:t>
            </a:r>
            <a:r>
              <a:rPr lang="es-MX" dirty="0" err="1" smtClean="0"/>
              <a:t>where</a:t>
            </a:r>
            <a:r>
              <a:rPr lang="es-MX" dirty="0" smtClean="0"/>
              <a:t> N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total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observations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Chi-</a:t>
            </a:r>
            <a:r>
              <a:rPr lang="es-MX" dirty="0" err="1" smtClean="0"/>
              <a:t>Square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r>
              <a:rPr lang="es-MX" dirty="0" smtClean="0"/>
              <a:t>= n-1 </a:t>
            </a:r>
            <a:r>
              <a:rPr lang="es-MX" dirty="0" err="1" smtClean="0"/>
              <a:t>degrees</a:t>
            </a:r>
            <a:r>
              <a:rPr lang="es-MX" dirty="0" smtClean="0"/>
              <a:t> of </a:t>
            </a:r>
            <a:r>
              <a:rPr lang="es-MX" dirty="0" err="1" smtClean="0"/>
              <a:t>freedom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41581" t="28677" r="42295" b="61059"/>
          <a:stretch/>
        </p:blipFill>
        <p:spPr bwMode="auto">
          <a:xfrm>
            <a:off x="4398949" y="1930401"/>
            <a:ext cx="2106354" cy="786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2"/>
          <a:srcRect l="44807" t="44978" r="45859" b="46871"/>
          <a:stretch/>
        </p:blipFill>
        <p:spPr bwMode="auto">
          <a:xfrm>
            <a:off x="5093533" y="3899491"/>
            <a:ext cx="1411770" cy="671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 dirty="0" smtClean="0"/>
              <a:t>Chi-</a:t>
            </a:r>
            <a:r>
              <a:rPr lang="es-MX" dirty="0" err="1" smtClean="0"/>
              <a:t>Square</a:t>
            </a:r>
            <a:r>
              <a:rPr lang="es-MX" dirty="0" smtClean="0"/>
              <a:t> Test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6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" y="192249"/>
            <a:ext cx="8453437" cy="50202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0464" y="3435531"/>
            <a:ext cx="679269" cy="52251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3"/>
          <p:cNvPicPr/>
          <p:nvPr/>
        </p:nvPicPr>
        <p:blipFill rotWithShape="1">
          <a:blip r:embed="rId3"/>
          <a:srcRect l="41581" t="28677" r="42295" b="61059"/>
          <a:stretch/>
        </p:blipFill>
        <p:spPr bwMode="auto">
          <a:xfrm>
            <a:off x="1831562" y="5278112"/>
            <a:ext cx="2106354" cy="786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8113" y="54755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If</a:t>
            </a:r>
            <a:endParaRPr lang="es-MX" dirty="0"/>
          </a:p>
        </p:txBody>
      </p:sp>
      <p:sp>
        <p:nvSpPr>
          <p:cNvPr id="8" name="Rectangle 7"/>
          <p:cNvSpPr/>
          <p:nvPr/>
        </p:nvSpPr>
        <p:spPr>
          <a:xfrm>
            <a:off x="4750927" y="53192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latin typeface="Symbol" panose="05050102010706020507" pitchFamily="18" charset="2"/>
              </a:rPr>
              <a:t>c</a:t>
            </a:r>
            <a:r>
              <a:rPr lang="es-MX" sz="3200" baseline="30000" dirty="0">
                <a:latin typeface="Symbol" panose="05050102010706020507" pitchFamily="18" charset="2"/>
              </a:rPr>
              <a:t>2</a:t>
            </a:r>
            <a:endParaRPr lang="es-MX" sz="3200" dirty="0"/>
          </a:p>
        </p:txBody>
      </p:sp>
      <p:sp>
        <p:nvSpPr>
          <p:cNvPr id="9" name="Rectangle 8"/>
          <p:cNvSpPr/>
          <p:nvPr/>
        </p:nvSpPr>
        <p:spPr>
          <a:xfrm>
            <a:off x="3937916" y="5196141"/>
            <a:ext cx="5068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/>
              <a:t>&lt;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82" y="6031723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hypothesis</a:t>
            </a:r>
            <a:r>
              <a:rPr lang="es-MX" dirty="0" smtClean="0"/>
              <a:t> of a </a:t>
            </a:r>
            <a:r>
              <a:rPr lang="es-MX" dirty="0" err="1" smtClean="0"/>
              <a:t>uniform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rejected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6551140" y="4533219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</a:t>
            </a:r>
            <a:r>
              <a:rPr lang="es-MX" baseline="-25000" dirty="0" smtClean="0"/>
              <a:t>0</a:t>
            </a:r>
            <a:r>
              <a:rPr lang="es-MX" dirty="0" smtClean="0"/>
              <a:t>= Data are </a:t>
            </a:r>
            <a:r>
              <a:rPr lang="es-MX" dirty="0" err="1" smtClean="0"/>
              <a:t>from</a:t>
            </a:r>
            <a:r>
              <a:rPr lang="es-MX" dirty="0" smtClean="0"/>
              <a:t> a </a:t>
            </a:r>
            <a:r>
              <a:rPr lang="es-MX" dirty="0" err="1" smtClean="0"/>
              <a:t>Uniform</a:t>
            </a:r>
            <a:r>
              <a:rPr lang="es-MX" dirty="0" smtClean="0"/>
              <a:t> </a:t>
            </a:r>
            <a:r>
              <a:rPr lang="es-MX" dirty="0" err="1" smtClean="0"/>
              <a:t>Distribution</a:t>
            </a:r>
            <a:endParaRPr lang="es-MX" dirty="0" smtClean="0"/>
          </a:p>
          <a:p>
            <a:r>
              <a:rPr lang="es-MX" dirty="0" smtClean="0"/>
              <a:t>H</a:t>
            </a:r>
            <a:r>
              <a:rPr lang="es-MX" baseline="-25000" dirty="0" smtClean="0"/>
              <a:t>A</a:t>
            </a:r>
            <a:r>
              <a:rPr lang="es-MX" dirty="0" smtClean="0"/>
              <a:t>= </a:t>
            </a:r>
            <a:r>
              <a:rPr lang="es-MX" dirty="0"/>
              <a:t>Data </a:t>
            </a:r>
            <a:r>
              <a:rPr lang="es-MX" dirty="0" smtClean="0"/>
              <a:t>are </a:t>
            </a:r>
            <a:r>
              <a:rPr lang="es-MX" smtClean="0"/>
              <a:t>not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/>
              <a:t>a 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endParaRPr lang="es-MX" dirty="0"/>
          </a:p>
          <a:p>
            <a:endParaRPr lang="es-MX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97" y="0"/>
            <a:ext cx="3609704" cy="17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55667"/>
            <a:ext cx="10573762" cy="5197830"/>
          </a:xfrm>
        </p:spPr>
        <p:txBody>
          <a:bodyPr>
            <a:normAutofit/>
          </a:bodyPr>
          <a:lstStyle/>
          <a:p>
            <a:r>
              <a:rPr lang="es-MX" dirty="0" smtClean="0"/>
              <a:t>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chi-square</a:t>
            </a:r>
            <a:r>
              <a:rPr lang="es-MX" dirty="0"/>
              <a:t> test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l-GR" dirty="0"/>
              <a:t>α</a:t>
            </a:r>
            <a:r>
              <a:rPr lang="es-MX" dirty="0">
                <a:latin typeface="Symbol" panose="05050102010706020507" pitchFamily="18" charset="2"/>
              </a:rPr>
              <a:t> </a:t>
            </a:r>
            <a:r>
              <a:rPr lang="es-MX" dirty="0"/>
              <a:t>= 0.05 to test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whether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data </a:t>
            </a:r>
            <a:r>
              <a:rPr lang="es-MX" dirty="0" err="1"/>
              <a:t>shown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are </a:t>
            </a:r>
            <a:r>
              <a:rPr lang="es-MX" dirty="0" err="1"/>
              <a:t>uniformly</a:t>
            </a:r>
            <a:r>
              <a:rPr lang="es-MX" dirty="0"/>
              <a:t> </a:t>
            </a:r>
            <a:r>
              <a:rPr lang="es-MX" dirty="0" err="1"/>
              <a:t>distributed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/>
              <a:t>test uses n = 10 </a:t>
            </a:r>
            <a:r>
              <a:rPr lang="es-MX" dirty="0" err="1" smtClean="0"/>
              <a:t>intervals</a:t>
            </a:r>
            <a:r>
              <a:rPr lang="es-MX" dirty="0" smtClean="0"/>
              <a:t> </a:t>
            </a:r>
            <a:r>
              <a:rPr lang="es-MX" dirty="0"/>
              <a:t>of </a:t>
            </a:r>
            <a:r>
              <a:rPr lang="es-MX" dirty="0" err="1"/>
              <a:t>equal</a:t>
            </a:r>
            <a:r>
              <a:rPr lang="es-MX" dirty="0"/>
              <a:t> </a:t>
            </a:r>
            <a:r>
              <a:rPr lang="es-MX" dirty="0" err="1"/>
              <a:t>length</a:t>
            </a:r>
            <a:r>
              <a:rPr lang="es-MX" dirty="0"/>
              <a:t>, </a:t>
            </a:r>
            <a:r>
              <a:rPr lang="es-MX" dirty="0" err="1"/>
              <a:t>namely</a:t>
            </a:r>
            <a:r>
              <a:rPr lang="es-MX" dirty="0"/>
              <a:t> [0, 0.1),[0.1,0.2),…,[0.9,1.0). 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97085"/>
              </p:ext>
            </p:extLst>
          </p:nvPr>
        </p:nvGraphicFramePr>
        <p:xfrm>
          <a:off x="1050199" y="3007096"/>
          <a:ext cx="7470398" cy="348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Worksheet" r:id="rId3" imgW="4553060" imgH="2123930" progId="Excel.Sheet.12">
                  <p:embed/>
                </p:oleObj>
              </mc:Choice>
              <mc:Fallback>
                <p:oleObj name="Worksheet" r:id="rId3" imgW="4553060" imgH="2123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199" y="3007096"/>
                        <a:ext cx="7470398" cy="3485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0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6603" y="537197"/>
            <a:ext cx="9036510" cy="6320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Consideraciones</a:t>
            </a:r>
            <a:r>
              <a:rPr lang="es-MX" dirty="0"/>
              <a:t>:</a:t>
            </a:r>
          </a:p>
          <a:p>
            <a:r>
              <a:rPr lang="es-MX" dirty="0"/>
              <a:t>El método debe ser rápido (la simulación requiere de millones de números aleatorios y puede ser costoso).</a:t>
            </a:r>
          </a:p>
          <a:p>
            <a:endParaRPr lang="es-MX" dirty="0"/>
          </a:p>
          <a:p>
            <a:r>
              <a:rPr lang="es-MX" dirty="0"/>
              <a:t>El método debe ser </a:t>
            </a:r>
            <a:r>
              <a:rPr lang="es-MX" dirty="0" smtClean="0"/>
              <a:t>portable </a:t>
            </a:r>
            <a:r>
              <a:rPr lang="es-MX" dirty="0"/>
              <a:t>a diferentes </a:t>
            </a:r>
            <a:r>
              <a:rPr lang="es-MX" dirty="0" err="1"/>
              <a:t>pc’s</a:t>
            </a:r>
            <a:r>
              <a:rPr lang="es-MX" dirty="0"/>
              <a:t>, diferente lenguaje  de programación. Se requiere que arrojen los mismos resultados independientemente del S.O., lenguaje, arquitectura de pc.</a:t>
            </a:r>
          </a:p>
          <a:p>
            <a:endParaRPr lang="es-MX" dirty="0"/>
          </a:p>
          <a:p>
            <a:r>
              <a:rPr lang="es-MX" dirty="0"/>
              <a:t>El método debe tener un periodo suficientemente largo (la longitud del </a:t>
            </a:r>
            <a:r>
              <a:rPr lang="es-MX" dirty="0" smtClean="0"/>
              <a:t>ciclo, </a:t>
            </a:r>
            <a:r>
              <a:rPr lang="es-MX" dirty="0"/>
              <a:t>representa la longitud de la secuencia de números aleatorios antes de que se comiencen a repetir a cualquier punto. </a:t>
            </a:r>
            <a:r>
              <a:rPr lang="es-MX" dirty="0" smtClean="0"/>
              <a:t>Caso </a:t>
            </a:r>
            <a:r>
              <a:rPr lang="es-MX" dirty="0"/>
              <a:t>especial: Degeneración = ciclo.</a:t>
            </a:r>
          </a:p>
          <a:p>
            <a:endParaRPr lang="es-MX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s-MX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s-MX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s-MX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s-MX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El </a:t>
            </a: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</a:rPr>
              <a:t>número aleatorio debe ser repetible. Dado un punto de inicio ( o condición) debe ser posible generar el mismo conjunto de números aleatorios.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903" y="4354014"/>
            <a:ext cx="4929550" cy="153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24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397" y="4114800"/>
            <a:ext cx="9903580" cy="2547257"/>
          </a:xfrm>
        </p:spPr>
        <p:txBody>
          <a:bodyPr>
            <a:normAutofit/>
          </a:bodyPr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recommended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n and N be </a:t>
            </a:r>
            <a:r>
              <a:rPr lang="es-MX" dirty="0" err="1" smtClean="0"/>
              <a:t>chosen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/>
              <a:t> </a:t>
            </a:r>
            <a:r>
              <a:rPr lang="es-MX" dirty="0" smtClean="0"/>
              <a:t>E</a:t>
            </a:r>
            <a:r>
              <a:rPr lang="es-MX" baseline="-25000" dirty="0" smtClean="0"/>
              <a:t>i</a:t>
            </a:r>
            <a:r>
              <a:rPr lang="es-MX" dirty="0" smtClean="0"/>
              <a:t>&gt;5</a:t>
            </a:r>
          </a:p>
          <a:p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/>
              <a:t>Kolmogorov-Smirnov</a:t>
            </a:r>
            <a:r>
              <a:rPr lang="es-MX" dirty="0"/>
              <a:t> test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more </a:t>
            </a:r>
            <a:r>
              <a:rPr lang="es-MX" dirty="0" err="1" smtClean="0"/>
              <a:t>powerful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and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recommended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/>
              <a:t>Kolmogorov-Smirnov</a:t>
            </a:r>
            <a:r>
              <a:rPr lang="es-MX" dirty="0"/>
              <a:t> test </a:t>
            </a:r>
            <a:r>
              <a:rPr lang="es-MX" dirty="0" smtClean="0"/>
              <a:t>can </a:t>
            </a:r>
            <a:r>
              <a:rPr lang="es-MX" dirty="0"/>
              <a:t>be </a:t>
            </a:r>
            <a:r>
              <a:rPr lang="es-MX" dirty="0" err="1"/>
              <a:t>applied</a:t>
            </a:r>
            <a:r>
              <a:rPr lang="es-MX" dirty="0"/>
              <a:t> to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/>
              <a:t>sizes</a:t>
            </a:r>
            <a:r>
              <a:rPr lang="es-MX" dirty="0"/>
              <a:t>, </a:t>
            </a:r>
            <a:r>
              <a:rPr lang="es-MX" dirty="0" err="1"/>
              <a:t>whereas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chi-square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valid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large</a:t>
            </a:r>
            <a:r>
              <a:rPr lang="es-MX" dirty="0"/>
              <a:t> </a:t>
            </a:r>
            <a:r>
              <a:rPr lang="es-MX" dirty="0" err="1" smtClean="0"/>
              <a:t>samples</a:t>
            </a:r>
            <a:r>
              <a:rPr lang="es-MX" dirty="0"/>
              <a:t>,</a:t>
            </a:r>
            <a:r>
              <a:rPr lang="es-MX" dirty="0" smtClean="0"/>
              <a:t> </a:t>
            </a:r>
            <a:r>
              <a:rPr lang="es-MX" dirty="0" err="1"/>
              <a:t>say</a:t>
            </a:r>
            <a:r>
              <a:rPr lang="es-MX" dirty="0"/>
              <a:t> N≥ 50.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35524"/>
              </p:ext>
            </p:extLst>
          </p:nvPr>
        </p:nvGraphicFramePr>
        <p:xfrm>
          <a:off x="1422083" y="380501"/>
          <a:ext cx="6180500" cy="352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Worksheet" r:id="rId3" imgW="4409896" imgH="2514495" progId="Excel.Sheet.12">
                  <p:embed/>
                </p:oleObj>
              </mc:Choice>
              <mc:Fallback>
                <p:oleObj name="Worksheet" r:id="rId3" imgW="4409896" imgH="25144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083" y="380501"/>
                        <a:ext cx="6180500" cy="3524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714221" y="355366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Symbol" panose="05050102010706020507" pitchFamily="18" charset="2"/>
              </a:rPr>
              <a:t>c</a:t>
            </a:r>
            <a:r>
              <a:rPr lang="es-MX" baseline="30000" dirty="0" smtClean="0">
                <a:latin typeface="Symbol" panose="05050102010706020507" pitchFamily="18" charset="2"/>
              </a:rPr>
              <a:t>2</a:t>
            </a:r>
            <a:endParaRPr lang="es-MX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06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25194"/>
            <a:ext cx="8596668" cy="923778"/>
          </a:xfrm>
        </p:spPr>
        <p:txBody>
          <a:bodyPr/>
          <a:lstStyle/>
          <a:p>
            <a:r>
              <a:rPr lang="es-MX" dirty="0" err="1"/>
              <a:t>Tests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Autocorrelation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4152"/>
            <a:ext cx="8916832" cy="4732580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tests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autocorrelation</a:t>
            </a:r>
            <a:r>
              <a:rPr lang="es-MX" dirty="0"/>
              <a:t> are </a:t>
            </a:r>
            <a:r>
              <a:rPr lang="es-MX" dirty="0" err="1"/>
              <a:t>concerned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dependence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in a </a:t>
            </a:r>
            <a:r>
              <a:rPr lang="es-MX" dirty="0" err="1" smtClean="0"/>
              <a:t>sequence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Visual </a:t>
            </a:r>
            <a:r>
              <a:rPr lang="es-MX" dirty="0" err="1" smtClean="0"/>
              <a:t>Inspection</a:t>
            </a:r>
            <a:r>
              <a:rPr lang="es-MX" dirty="0"/>
              <a:t>:</a:t>
            </a:r>
            <a:r>
              <a:rPr lang="es-MX" dirty="0" smtClean="0"/>
              <a:t>  </a:t>
            </a:r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 </a:t>
            </a:r>
            <a:r>
              <a:rPr lang="es-MX" dirty="0" err="1" smtClean="0"/>
              <a:t>appear</a:t>
            </a:r>
            <a:r>
              <a:rPr lang="es-MX" dirty="0" smtClean="0"/>
              <a:t> </a:t>
            </a:r>
            <a:r>
              <a:rPr lang="es-MX" dirty="0" err="1" smtClean="0"/>
              <a:t>random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relation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to be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high</a:t>
            </a:r>
            <a:r>
              <a:rPr lang="es-MX" dirty="0" smtClean="0"/>
              <a:t> (</a:t>
            </a:r>
            <a:r>
              <a:rPr lang="es-MX" dirty="0" err="1" smtClean="0"/>
              <a:t>low</a:t>
            </a:r>
            <a:r>
              <a:rPr lang="es-MX" dirty="0" smtClean="0"/>
              <a:t>) </a:t>
            </a:r>
            <a:r>
              <a:rPr lang="es-MX" dirty="0" err="1" smtClean="0"/>
              <a:t>numbers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r>
              <a:rPr lang="es-MX" dirty="0" smtClean="0"/>
              <a:t> </a:t>
            </a:r>
            <a:r>
              <a:rPr lang="es-MX" dirty="0" err="1" smtClean="0"/>
              <a:t>examined</a:t>
            </a:r>
            <a:r>
              <a:rPr lang="es-MX" dirty="0" smtClean="0"/>
              <a:t>,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alternate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very</a:t>
            </a:r>
            <a:r>
              <a:rPr lang="es-MX" dirty="0" smtClean="0"/>
              <a:t> </a:t>
            </a:r>
            <a:r>
              <a:rPr lang="es-MX" dirty="0" err="1" smtClean="0"/>
              <a:t>high</a:t>
            </a:r>
            <a:r>
              <a:rPr lang="es-MX" dirty="0" smtClean="0"/>
              <a:t> to </a:t>
            </a:r>
            <a:r>
              <a:rPr lang="es-MX" dirty="0" err="1" smtClean="0"/>
              <a:t>very</a:t>
            </a:r>
            <a:r>
              <a:rPr lang="es-MX" dirty="0" smtClean="0"/>
              <a:t> </a:t>
            </a:r>
            <a:r>
              <a:rPr lang="es-MX" dirty="0" err="1" smtClean="0"/>
              <a:t>low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The</a:t>
            </a:r>
            <a:r>
              <a:rPr lang="es-MX" dirty="0" smtClean="0"/>
              <a:t> test </a:t>
            </a:r>
            <a:r>
              <a:rPr lang="es-MX" dirty="0" err="1" smtClean="0"/>
              <a:t>requires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computations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autocorrelations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every</a:t>
            </a:r>
            <a:r>
              <a:rPr lang="es-MX" dirty="0" smtClean="0"/>
              <a:t> </a:t>
            </a:r>
            <a:r>
              <a:rPr lang="es-MX" i="1" dirty="0" smtClean="0"/>
              <a:t>l </a:t>
            </a:r>
            <a:r>
              <a:rPr lang="es-MX" dirty="0" err="1" smtClean="0"/>
              <a:t>numbers</a:t>
            </a:r>
            <a:r>
              <a:rPr lang="es-MX" dirty="0" smtClean="0"/>
              <a:t> (</a:t>
            </a:r>
            <a:r>
              <a:rPr lang="es-MX" i="1" dirty="0" smtClean="0"/>
              <a:t>l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also</a:t>
            </a:r>
            <a:r>
              <a:rPr lang="es-MX" dirty="0" smtClean="0"/>
              <a:t> </a:t>
            </a:r>
            <a:r>
              <a:rPr lang="es-MX" dirty="0" err="1" smtClean="0"/>
              <a:t>known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i="1" dirty="0" smtClean="0"/>
              <a:t>lag</a:t>
            </a:r>
            <a:r>
              <a:rPr lang="es-MX" dirty="0" smtClean="0"/>
              <a:t>), </a:t>
            </a:r>
            <a:r>
              <a:rPr lang="es-MX" dirty="0" err="1" smtClean="0"/>
              <a:t>starting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ith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43292"/>
              </p:ext>
            </p:extLst>
          </p:nvPr>
        </p:nvGraphicFramePr>
        <p:xfrm>
          <a:off x="1111758" y="2611196"/>
          <a:ext cx="8047983" cy="140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Worksheet" r:id="rId3" imgW="4514743" imgH="790378" progId="Excel.Sheet.12">
                  <p:embed/>
                </p:oleObj>
              </mc:Choice>
              <mc:Fallback>
                <p:oleObj name="Worksheet" r:id="rId3" imgW="4514743" imgH="790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758" y="2611196"/>
                        <a:ext cx="8047983" cy="1409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25194"/>
            <a:ext cx="8596668" cy="923778"/>
          </a:xfrm>
        </p:spPr>
        <p:txBody>
          <a:bodyPr/>
          <a:lstStyle/>
          <a:p>
            <a:r>
              <a:rPr lang="es-MX" dirty="0" err="1"/>
              <a:t>Tests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Autocorrelation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54152"/>
            <a:ext cx="9394129" cy="4732580"/>
          </a:xfrm>
        </p:spPr>
        <p:txBody>
          <a:bodyPr>
            <a:normAutofit/>
          </a:bodyPr>
          <a:lstStyle/>
          <a:p>
            <a:r>
              <a:rPr lang="es-MX" dirty="0" err="1" smtClean="0"/>
              <a:t>Thus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autocorrelation</a:t>
            </a:r>
            <a:r>
              <a:rPr lang="es-MX" dirty="0" smtClean="0"/>
              <a:t> </a:t>
            </a:r>
            <a:r>
              <a:rPr lang="es-MX" dirty="0"/>
              <a:t>are </a:t>
            </a:r>
            <a:r>
              <a:rPr lang="es-MX" dirty="0" err="1" smtClean="0">
                <a:latin typeface="Symbol" panose="05050102010706020507" pitchFamily="18" charset="2"/>
              </a:rPr>
              <a:t>r</a:t>
            </a:r>
            <a:r>
              <a:rPr lang="es-MX" baseline="-25000" dirty="0" err="1" smtClean="0"/>
              <a:t>il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be of </a:t>
            </a:r>
            <a:r>
              <a:rPr lang="es-MX" dirty="0" err="1" smtClean="0"/>
              <a:t>interests</a:t>
            </a:r>
            <a:r>
              <a:rPr lang="es-MX" dirty="0" smtClean="0"/>
              <a:t>: </a:t>
            </a:r>
            <a:r>
              <a:rPr lang="es-MX" dirty="0" err="1" smtClean="0"/>
              <a:t>R</a:t>
            </a:r>
            <a:r>
              <a:rPr lang="es-MX" baseline="-25000" dirty="0" err="1" smtClean="0"/>
              <a:t>i</a:t>
            </a:r>
            <a:r>
              <a:rPr lang="es-MX" dirty="0" smtClean="0"/>
              <a:t>, </a:t>
            </a:r>
            <a:r>
              <a:rPr lang="es-MX" dirty="0" err="1" smtClean="0"/>
              <a:t>R</a:t>
            </a:r>
            <a:r>
              <a:rPr lang="es-MX" baseline="-25000" dirty="0" err="1"/>
              <a:t>i+l</a:t>
            </a:r>
            <a:r>
              <a:rPr lang="es-MX" dirty="0" smtClean="0"/>
              <a:t>, R</a:t>
            </a:r>
            <a:r>
              <a:rPr lang="es-MX" baseline="-25000" dirty="0" smtClean="0"/>
              <a:t>i+2l</a:t>
            </a:r>
            <a:r>
              <a:rPr lang="es-MX" dirty="0" smtClean="0"/>
              <a:t>, …, </a:t>
            </a:r>
            <a:r>
              <a:rPr lang="es-MX" dirty="0" err="1" smtClean="0"/>
              <a:t>R</a:t>
            </a:r>
            <a:r>
              <a:rPr lang="es-MX" baseline="-25000" dirty="0" err="1" smtClean="0"/>
              <a:t>i</a:t>
            </a:r>
            <a:r>
              <a:rPr lang="es-MX" baseline="-25000" dirty="0"/>
              <a:t>+(</a:t>
            </a:r>
            <a:r>
              <a:rPr lang="es-MX" baseline="-25000" dirty="0" smtClean="0"/>
              <a:t>M+1)l</a:t>
            </a:r>
            <a:endParaRPr lang="es-MX" dirty="0"/>
          </a:p>
          <a:p>
            <a:endParaRPr lang="es-MX" dirty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of M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largest</a:t>
            </a:r>
            <a:r>
              <a:rPr lang="es-MX" dirty="0" smtClean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 </a:t>
            </a:r>
            <a:r>
              <a:rPr lang="es-MX" dirty="0" err="1" smtClean="0"/>
              <a:t>such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i</a:t>
            </a:r>
            <a:r>
              <a:rPr lang="es-MX" dirty="0"/>
              <a:t>+(</a:t>
            </a:r>
            <a:r>
              <a:rPr lang="es-MX" dirty="0" smtClean="0"/>
              <a:t>M+1)l </a:t>
            </a:r>
            <a:r>
              <a:rPr lang="es-MX" dirty="0" smtClean="0">
                <a:latin typeface="Symbol" panose="05050102010706020507" pitchFamily="18" charset="2"/>
              </a:rPr>
              <a:t>£</a:t>
            </a:r>
            <a:r>
              <a:rPr lang="es-MX" dirty="0" smtClean="0"/>
              <a:t> N, </a:t>
            </a:r>
            <a:r>
              <a:rPr lang="es-MX" dirty="0" err="1" smtClean="0"/>
              <a:t>where</a:t>
            </a:r>
            <a:r>
              <a:rPr lang="es-MX" dirty="0" smtClean="0"/>
              <a:t> N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total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values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sequence</a:t>
            </a:r>
            <a:r>
              <a:rPr lang="es-MX" dirty="0" smtClean="0"/>
              <a:t> </a:t>
            </a:r>
          </a:p>
          <a:p>
            <a:endParaRPr lang="es-MX" dirty="0"/>
          </a:p>
          <a:p>
            <a:r>
              <a:rPr lang="es-MX" dirty="0"/>
              <a:t>A </a:t>
            </a:r>
            <a:r>
              <a:rPr lang="es-MX" dirty="0" err="1"/>
              <a:t>nonzero</a:t>
            </a:r>
            <a:r>
              <a:rPr lang="es-MX" dirty="0"/>
              <a:t> </a:t>
            </a:r>
            <a:r>
              <a:rPr lang="es-MX" dirty="0" err="1"/>
              <a:t>autocorrelation</a:t>
            </a:r>
            <a:r>
              <a:rPr lang="es-MX" dirty="0"/>
              <a:t> </a:t>
            </a:r>
            <a:r>
              <a:rPr lang="es-MX" dirty="0" err="1"/>
              <a:t>implies</a:t>
            </a:r>
            <a:r>
              <a:rPr lang="es-MX" dirty="0"/>
              <a:t> a </a:t>
            </a:r>
            <a:r>
              <a:rPr lang="es-MX" dirty="0" err="1"/>
              <a:t>lack</a:t>
            </a:r>
            <a:r>
              <a:rPr lang="es-MX" dirty="0"/>
              <a:t> of Independence, so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two-tailed</a:t>
            </a:r>
            <a:r>
              <a:rPr lang="es-MX" dirty="0"/>
              <a:t> test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 smtClean="0"/>
              <a:t>appropriate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pPr marL="3657600" lvl="8" indent="0">
              <a:buNone/>
            </a:pPr>
            <a:r>
              <a:rPr lang="es-MX" sz="1800" dirty="0" smtClean="0"/>
              <a:t>No </a:t>
            </a:r>
            <a:r>
              <a:rPr lang="es-MX" sz="1800" dirty="0" err="1" smtClean="0"/>
              <a:t>autocorrelation</a:t>
            </a:r>
            <a:endParaRPr lang="es-MX" sz="1800" dirty="0" smtClean="0"/>
          </a:p>
          <a:p>
            <a:pPr marL="3657600" lvl="8" indent="0">
              <a:buNone/>
            </a:pPr>
            <a:r>
              <a:rPr lang="es-MX" sz="1800" dirty="0" err="1" smtClean="0"/>
              <a:t>Autocorrelation</a:t>
            </a:r>
            <a:endParaRPr lang="es-MX" sz="1800" dirty="0"/>
          </a:p>
          <a:p>
            <a:pPr lvl="8"/>
            <a:endParaRPr lang="es-MX" sz="1800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45825" t="65507" r="42804" b="27248"/>
          <a:stretch/>
        </p:blipFill>
        <p:spPr bwMode="auto">
          <a:xfrm>
            <a:off x="2342638" y="4863349"/>
            <a:ext cx="2007294" cy="832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val 3"/>
          <p:cNvSpPr/>
          <p:nvPr/>
        </p:nvSpPr>
        <p:spPr>
          <a:xfrm>
            <a:off x="5852159" y="2495006"/>
            <a:ext cx="1410789" cy="8360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2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7" y="582379"/>
            <a:ext cx="10703429" cy="6275621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 smtClean="0"/>
              <a:t>large</a:t>
            </a:r>
            <a:r>
              <a:rPr lang="es-MX" dirty="0" smtClean="0"/>
              <a:t> </a:t>
            </a:r>
            <a:r>
              <a:rPr lang="es-MX" dirty="0" err="1"/>
              <a:t>values</a:t>
            </a:r>
            <a:r>
              <a:rPr lang="es-MX" dirty="0"/>
              <a:t> of </a:t>
            </a:r>
            <a:r>
              <a:rPr lang="es-MX" dirty="0" smtClean="0"/>
              <a:t>M,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estimator</a:t>
            </a:r>
            <a:r>
              <a:rPr lang="es-MX" dirty="0"/>
              <a:t> of </a:t>
            </a:r>
            <a:r>
              <a:rPr lang="es-MX" dirty="0" err="1" smtClean="0">
                <a:latin typeface="Symbol" panose="05050102010706020507" pitchFamily="18" charset="2"/>
              </a:rPr>
              <a:t>r</a:t>
            </a:r>
            <a:r>
              <a:rPr lang="es-MX" baseline="-25000" dirty="0" err="1" smtClean="0"/>
              <a:t>il</a:t>
            </a:r>
            <a:r>
              <a:rPr lang="es-MX" dirty="0" smtClean="0"/>
              <a:t> , </a:t>
            </a:r>
            <a:r>
              <a:rPr lang="es-MX" dirty="0" err="1" smtClean="0"/>
              <a:t>denoted</a:t>
            </a:r>
            <a:r>
              <a:rPr lang="es-MX" dirty="0" smtClean="0"/>
              <a:t>        ,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approximately</a:t>
            </a:r>
            <a:r>
              <a:rPr lang="es-MX" dirty="0"/>
              <a:t> normal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</a:t>
            </a:r>
            <a:r>
              <a:rPr lang="es-MX" dirty="0" err="1"/>
              <a:t>R</a:t>
            </a:r>
            <a:r>
              <a:rPr lang="es-MX" baseline="-25000" dirty="0" err="1"/>
              <a:t>i</a:t>
            </a:r>
            <a:r>
              <a:rPr lang="es-MX" dirty="0"/>
              <a:t>, </a:t>
            </a:r>
            <a:r>
              <a:rPr lang="es-MX" dirty="0" err="1"/>
              <a:t>R</a:t>
            </a:r>
            <a:r>
              <a:rPr lang="es-MX" baseline="-25000" dirty="0" err="1"/>
              <a:t>i+l</a:t>
            </a:r>
            <a:r>
              <a:rPr lang="es-MX" dirty="0"/>
              <a:t>, R</a:t>
            </a:r>
            <a:r>
              <a:rPr lang="es-MX" baseline="-25000" dirty="0"/>
              <a:t>i+2l</a:t>
            </a:r>
            <a:r>
              <a:rPr lang="es-MX" dirty="0"/>
              <a:t>, …, </a:t>
            </a:r>
            <a:r>
              <a:rPr lang="es-MX" dirty="0" err="1"/>
              <a:t>R</a:t>
            </a:r>
            <a:r>
              <a:rPr lang="es-MX" baseline="-25000" dirty="0" err="1"/>
              <a:t>i</a:t>
            </a:r>
            <a:r>
              <a:rPr lang="es-MX" baseline="-25000" dirty="0"/>
              <a:t>+(</a:t>
            </a:r>
            <a:r>
              <a:rPr lang="es-MX" baseline="-25000" dirty="0" smtClean="0"/>
              <a:t>M+1)l   </a:t>
            </a:r>
            <a:r>
              <a:rPr lang="es-MX" dirty="0" smtClean="0"/>
              <a:t>are </a:t>
            </a:r>
            <a:r>
              <a:rPr lang="es-MX" dirty="0" err="1" smtClean="0"/>
              <a:t>uncorraleted</a:t>
            </a:r>
            <a:endParaRPr lang="es-MX" dirty="0"/>
          </a:p>
          <a:p>
            <a:endParaRPr lang="es-MX" dirty="0" smtClean="0"/>
          </a:p>
          <a:p>
            <a:r>
              <a:rPr lang="es-MX" dirty="0" err="1"/>
              <a:t>T</a:t>
            </a:r>
            <a:r>
              <a:rPr lang="es-MX" dirty="0" err="1" smtClean="0"/>
              <a:t>he</a:t>
            </a:r>
            <a:r>
              <a:rPr lang="es-MX" dirty="0" smtClean="0"/>
              <a:t> </a:t>
            </a:r>
            <a:r>
              <a:rPr lang="es-MX" dirty="0"/>
              <a:t>test </a:t>
            </a:r>
            <a:r>
              <a:rPr lang="es-MX" dirty="0" err="1" smtClean="0"/>
              <a:t>statistic</a:t>
            </a:r>
            <a:r>
              <a:rPr lang="es-MX" dirty="0" smtClean="0"/>
              <a:t>						mean=0		</a:t>
            </a:r>
            <a:r>
              <a:rPr lang="es-MX" dirty="0" err="1" smtClean="0"/>
              <a:t>variance</a:t>
            </a:r>
            <a:r>
              <a:rPr lang="es-MX" dirty="0" smtClean="0"/>
              <a:t>=1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>
                <a:latin typeface="Symbol" panose="05050102010706020507" pitchFamily="18" charset="2"/>
              </a:rPr>
              <a:t>r</a:t>
            </a:r>
            <a:r>
              <a:rPr lang="es-MX" dirty="0"/>
              <a:t> </a:t>
            </a:r>
            <a:r>
              <a:rPr lang="es-MX" dirty="0" smtClean="0"/>
              <a:t>&gt; 0 </a:t>
            </a:r>
            <a:r>
              <a:rPr lang="es-MX" dirty="0"/>
              <a:t>: A</a:t>
            </a:r>
            <a:r>
              <a:rPr lang="es-MX" dirty="0" smtClean="0"/>
              <a:t>+ (High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---</a:t>
            </a:r>
            <a:r>
              <a:rPr lang="es-MX" dirty="0"/>
              <a:t>High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---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endParaRPr lang="es-MX" dirty="0" smtClean="0"/>
          </a:p>
          <a:p>
            <a:r>
              <a:rPr lang="es-MX" dirty="0" smtClean="0">
                <a:latin typeface="Symbol" panose="05050102010706020507" pitchFamily="18" charset="2"/>
              </a:rPr>
              <a:t>R </a:t>
            </a:r>
            <a:r>
              <a:rPr lang="es-MX" dirty="0" smtClean="0"/>
              <a:t>&lt;</a:t>
            </a:r>
            <a:r>
              <a:rPr lang="es-MX" baseline="-25000" dirty="0" smtClean="0"/>
              <a:t> </a:t>
            </a:r>
            <a:r>
              <a:rPr lang="es-MX" dirty="0" smtClean="0"/>
              <a:t>0 : A- </a:t>
            </a:r>
            <a:r>
              <a:rPr lang="es-MX" dirty="0"/>
              <a:t>(High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-</a:t>
            </a:r>
            <a:r>
              <a:rPr lang="es-MX" dirty="0" smtClean="0"/>
              <a:t>--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/>
              <a:t>numbers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--- </a:t>
            </a:r>
            <a:r>
              <a:rPr lang="es-MX" dirty="0" err="1" smtClean="0"/>
              <a:t>high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endParaRPr lang="es-MX" dirty="0"/>
          </a:p>
          <a:p>
            <a:r>
              <a:rPr lang="es-MX" dirty="0" err="1" smtClean="0"/>
              <a:t>The</a:t>
            </a:r>
            <a:r>
              <a:rPr lang="es-MX" dirty="0" smtClean="0"/>
              <a:t> Independence (</a:t>
            </a:r>
            <a:r>
              <a:rPr lang="es-MX" dirty="0" err="1" smtClean="0"/>
              <a:t>zero</a:t>
            </a:r>
            <a:r>
              <a:rPr lang="es-MX" dirty="0" smtClean="0"/>
              <a:t> </a:t>
            </a:r>
            <a:r>
              <a:rPr lang="es-MX" dirty="0" err="1" smtClean="0"/>
              <a:t>autocorrelation</a:t>
            </a:r>
            <a:r>
              <a:rPr lang="es-MX" dirty="0" smtClean="0"/>
              <a:t>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no discernible </a:t>
            </a:r>
            <a:r>
              <a:rPr lang="es-MX" dirty="0" err="1" smtClean="0"/>
              <a:t>relationship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succesive</a:t>
            </a:r>
            <a:r>
              <a:rPr lang="es-MX" dirty="0" smtClean="0"/>
              <a:t>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numbers</a:t>
            </a:r>
            <a:r>
              <a:rPr lang="es-MX" dirty="0" smtClean="0"/>
              <a:t> at lag l</a:t>
            </a:r>
          </a:p>
          <a:p>
            <a:endParaRPr lang="es-MX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652" y="1039854"/>
            <a:ext cx="465703" cy="406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2" y="2857685"/>
            <a:ext cx="4204891" cy="865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411" y="2857685"/>
            <a:ext cx="2006588" cy="8555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160" y="1870449"/>
            <a:ext cx="1322348" cy="885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12" y="4022628"/>
            <a:ext cx="1409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04503"/>
            <a:ext cx="4196834" cy="65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859" y="292870"/>
            <a:ext cx="8596668" cy="1320800"/>
          </a:xfrm>
        </p:spPr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385" y="1077377"/>
            <a:ext cx="10619024" cy="5646980"/>
          </a:xfrm>
        </p:spPr>
        <p:txBody>
          <a:bodyPr>
            <a:normAutofit/>
          </a:bodyPr>
          <a:lstStyle/>
          <a:p>
            <a:r>
              <a:rPr lang="es-MX" dirty="0"/>
              <a:t>Test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whether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3rd, 8th, 13th, and so </a:t>
            </a:r>
            <a:r>
              <a:rPr lang="es-MX" dirty="0" err="1" smtClean="0"/>
              <a:t>on</a:t>
            </a:r>
            <a:endParaRPr lang="es-MX" dirty="0"/>
          </a:p>
          <a:p>
            <a:pPr lvl="1"/>
            <a:r>
              <a:rPr lang="el-GR" dirty="0" smtClean="0"/>
              <a:t>α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smtClean="0"/>
              <a:t>0.05	</a:t>
            </a:r>
            <a:r>
              <a:rPr lang="es-MX" dirty="0"/>
              <a:t>	</a:t>
            </a:r>
            <a:r>
              <a:rPr lang="es-MX" dirty="0" smtClean="0"/>
              <a:t>	i </a:t>
            </a:r>
            <a:r>
              <a:rPr lang="es-MX" dirty="0"/>
              <a:t>= </a:t>
            </a:r>
            <a:r>
              <a:rPr lang="es-MX" dirty="0" smtClean="0"/>
              <a:t>3				ℓ </a:t>
            </a:r>
            <a:r>
              <a:rPr lang="es-MX" dirty="0"/>
              <a:t>= 5 (</a:t>
            </a:r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five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 smtClean="0"/>
              <a:t>)			</a:t>
            </a:r>
          </a:p>
          <a:p>
            <a:pPr lvl="1"/>
            <a:r>
              <a:rPr lang="es-MX" dirty="0" smtClean="0"/>
              <a:t>N </a:t>
            </a:r>
            <a:r>
              <a:rPr lang="es-MX" dirty="0"/>
              <a:t>= </a:t>
            </a:r>
            <a:r>
              <a:rPr lang="es-MX" dirty="0" smtClean="0"/>
              <a:t>30			M</a:t>
            </a:r>
            <a:r>
              <a:rPr lang="es-MX" dirty="0"/>
              <a:t>= 4 (</a:t>
            </a:r>
            <a:r>
              <a:rPr lang="es-MX" dirty="0" err="1"/>
              <a:t>largest</a:t>
            </a:r>
            <a:r>
              <a:rPr lang="es-MX" dirty="0"/>
              <a:t> </a:t>
            </a:r>
            <a:r>
              <a:rPr lang="es-MX" dirty="0" err="1"/>
              <a:t>integer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3 + (M+1) 5≤ 30). 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21" y="4685657"/>
            <a:ext cx="6697530" cy="139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42" y="3035487"/>
            <a:ext cx="4472435" cy="1007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9086" y="2793058"/>
            <a:ext cx="7406640" cy="15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0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859" y="292870"/>
            <a:ext cx="8596668" cy="1320800"/>
          </a:xfrm>
        </p:spPr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385" y="1077377"/>
            <a:ext cx="10619024" cy="5646980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 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hypothesis</a:t>
            </a:r>
            <a:r>
              <a:rPr lang="es-MX" dirty="0"/>
              <a:t> of Independence </a:t>
            </a:r>
            <a:r>
              <a:rPr lang="es-MX" dirty="0" err="1"/>
              <a:t>cannot</a:t>
            </a:r>
            <a:r>
              <a:rPr lang="es-MX" dirty="0"/>
              <a:t> be </a:t>
            </a:r>
            <a:r>
              <a:rPr lang="es-MX" dirty="0" err="1"/>
              <a:t>rejected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basis</a:t>
            </a:r>
            <a:r>
              <a:rPr lang="es-MX" dirty="0"/>
              <a:t> of </a:t>
            </a:r>
            <a:r>
              <a:rPr lang="es-MX" dirty="0" err="1"/>
              <a:t>this</a:t>
            </a:r>
            <a:r>
              <a:rPr lang="es-MX" dirty="0"/>
              <a:t> test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sequences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can be </a:t>
            </a:r>
            <a:r>
              <a:rPr lang="es-MX" dirty="0" err="1" smtClean="0"/>
              <a:t>formed</a:t>
            </a:r>
            <a:r>
              <a:rPr lang="es-MX" dirty="0" smtClean="0"/>
              <a:t> in a set of data, </a:t>
            </a:r>
            <a:r>
              <a:rPr lang="es-MX" dirty="0" err="1" smtClean="0"/>
              <a:t>given</a:t>
            </a:r>
            <a:r>
              <a:rPr lang="es-MX" dirty="0" smtClean="0"/>
              <a:t> a </a:t>
            </a:r>
            <a:r>
              <a:rPr lang="es-MX" dirty="0" err="1" smtClean="0"/>
              <a:t>large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of N.</a:t>
            </a:r>
            <a:endParaRPr lang="es-MX" dirty="0"/>
          </a:p>
          <a:p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69" y="1153836"/>
            <a:ext cx="2351350" cy="91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40" y="1153836"/>
            <a:ext cx="3677552" cy="1005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60" y="2235604"/>
            <a:ext cx="3961223" cy="2526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09" y="4035424"/>
            <a:ext cx="3368331" cy="812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5246" y="1153836"/>
            <a:ext cx="3883446" cy="100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626" y="2604135"/>
            <a:ext cx="1322348" cy="8858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3669" y="3853543"/>
            <a:ext cx="3447471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44556"/>
            <a:ext cx="8596668" cy="622095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Activity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2831" y="966651"/>
            <a:ext cx="9858144" cy="5695406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s-MX" dirty="0" smtClean="0"/>
              <a:t>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multiplicative</a:t>
            </a:r>
            <a:r>
              <a:rPr lang="es-MX" dirty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to </a:t>
            </a:r>
            <a:r>
              <a:rPr lang="es-MX" dirty="0" err="1"/>
              <a:t>generate</a:t>
            </a:r>
            <a:r>
              <a:rPr lang="es-MX" dirty="0"/>
              <a:t> a </a:t>
            </a:r>
            <a:r>
              <a:rPr lang="es-MX" dirty="0" err="1"/>
              <a:t>sequence</a:t>
            </a:r>
            <a:r>
              <a:rPr lang="es-MX" dirty="0"/>
              <a:t> of </a:t>
            </a:r>
            <a:r>
              <a:rPr lang="es-MX" dirty="0" err="1"/>
              <a:t>four</a:t>
            </a:r>
            <a:r>
              <a:rPr lang="es-MX" dirty="0"/>
              <a:t> </a:t>
            </a:r>
            <a:r>
              <a:rPr lang="es-MX" dirty="0" err="1"/>
              <a:t>three-digit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integers</a:t>
            </a:r>
            <a:r>
              <a:rPr lang="es-MX" dirty="0"/>
              <a:t> and </a:t>
            </a:r>
            <a:r>
              <a:rPr lang="es-MX" dirty="0" err="1"/>
              <a:t>corresponding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. </a:t>
            </a:r>
            <a:r>
              <a:rPr lang="es-MX" dirty="0" err="1"/>
              <a:t>Let</a:t>
            </a:r>
            <a:r>
              <a:rPr lang="es-MX" dirty="0"/>
              <a:t> X</a:t>
            </a:r>
            <a:r>
              <a:rPr lang="es-MX" baseline="-25000" dirty="0"/>
              <a:t>0</a:t>
            </a:r>
            <a:r>
              <a:rPr lang="es-MX" dirty="0"/>
              <a:t> = 117, a = </a:t>
            </a:r>
            <a:r>
              <a:rPr lang="es-MX" dirty="0" smtClean="0"/>
              <a:t>43, and </a:t>
            </a:r>
            <a:r>
              <a:rPr lang="es-MX" dirty="0"/>
              <a:t>m = 100.</a:t>
            </a:r>
          </a:p>
          <a:p>
            <a:endParaRPr lang="es-MX" dirty="0"/>
          </a:p>
          <a:p>
            <a:pPr algn="just">
              <a:buFont typeface="+mj-lt"/>
              <a:buAutoNum type="arabicParenR" startAt="2"/>
            </a:pPr>
            <a:r>
              <a:rPr lang="es-MX" dirty="0"/>
              <a:t>Figure 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whether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linear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generators</a:t>
            </a:r>
            <a:r>
              <a:rPr lang="es-MX" dirty="0"/>
              <a:t> can </a:t>
            </a:r>
            <a:r>
              <a:rPr lang="es-MX" dirty="0" err="1"/>
              <a:t>achieve</a:t>
            </a:r>
            <a:r>
              <a:rPr lang="es-MX" dirty="0"/>
              <a:t> a </a:t>
            </a:r>
            <a:r>
              <a:rPr lang="es-MX" dirty="0" smtClean="0"/>
              <a:t>máximum </a:t>
            </a:r>
            <a:r>
              <a:rPr lang="es-MX" dirty="0" err="1" smtClean="0"/>
              <a:t>period</a:t>
            </a:r>
            <a:r>
              <a:rPr lang="es-MX" dirty="0" smtClean="0"/>
              <a:t>; </a:t>
            </a:r>
            <a:r>
              <a:rPr lang="es-MX" dirty="0" err="1" smtClean="0"/>
              <a:t>also</a:t>
            </a:r>
            <a:r>
              <a:rPr lang="es-MX" dirty="0"/>
              <a:t>,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restrictions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X</a:t>
            </a:r>
            <a:r>
              <a:rPr lang="es-MX" baseline="-25000" dirty="0"/>
              <a:t>0</a:t>
            </a:r>
            <a:r>
              <a:rPr lang="es-MX" dirty="0"/>
              <a:t> to </a:t>
            </a:r>
            <a:r>
              <a:rPr lang="es-MX" dirty="0" err="1"/>
              <a:t>obtain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period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/>
              <a:t>a)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mixed</a:t>
            </a:r>
            <a:r>
              <a:rPr lang="es-MX" dirty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with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				a </a:t>
            </a:r>
            <a:r>
              <a:rPr lang="es-MX" dirty="0"/>
              <a:t>= </a:t>
            </a:r>
            <a:r>
              <a:rPr lang="es-MX" dirty="0" smtClean="0"/>
              <a:t>2,814,749,767,109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				c </a:t>
            </a:r>
            <a:r>
              <a:rPr lang="es-MX" dirty="0"/>
              <a:t>= </a:t>
            </a:r>
            <a:r>
              <a:rPr lang="es-MX" dirty="0" smtClean="0"/>
              <a:t>59,482,661,568,307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				m </a:t>
            </a:r>
            <a:r>
              <a:rPr lang="es-MX" dirty="0"/>
              <a:t>= </a:t>
            </a:r>
            <a:r>
              <a:rPr lang="es-MX" dirty="0" smtClean="0"/>
              <a:t>2</a:t>
            </a:r>
            <a:r>
              <a:rPr lang="es-MX" baseline="30000" dirty="0" smtClean="0"/>
              <a:t>48</a:t>
            </a:r>
          </a:p>
          <a:p>
            <a:pPr marL="0" indent="0">
              <a:buNone/>
            </a:pPr>
            <a:endParaRPr lang="es-MX" baseline="30000" dirty="0"/>
          </a:p>
          <a:p>
            <a:pPr marL="0" indent="0">
              <a:buNone/>
            </a:pPr>
            <a:r>
              <a:rPr lang="es-MX" dirty="0"/>
              <a:t> (b)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multiplicative</a:t>
            </a:r>
            <a:r>
              <a:rPr lang="es-MX" dirty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generator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smtClean="0"/>
              <a:t>					a </a:t>
            </a:r>
            <a:r>
              <a:rPr lang="es-MX" dirty="0"/>
              <a:t>= 69,069</a:t>
            </a:r>
          </a:p>
          <a:p>
            <a:pPr marL="0" indent="0">
              <a:buNone/>
            </a:pPr>
            <a:r>
              <a:rPr lang="es-MX" dirty="0" smtClean="0"/>
              <a:t>					c </a:t>
            </a:r>
            <a:r>
              <a:rPr lang="es-MX" dirty="0"/>
              <a:t>= 0</a:t>
            </a:r>
          </a:p>
          <a:p>
            <a:pPr marL="0" indent="0">
              <a:buNone/>
            </a:pPr>
            <a:r>
              <a:rPr lang="es-MX" dirty="0" smtClean="0"/>
              <a:t>					m </a:t>
            </a:r>
            <a:r>
              <a:rPr lang="es-MX" dirty="0"/>
              <a:t>= 2</a:t>
            </a:r>
            <a:r>
              <a:rPr lang="es-MX" baseline="30000" dirty="0"/>
              <a:t>32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1818180" y="5688449"/>
            <a:ext cx="373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6</a:t>
            </a:r>
          </a:p>
          <a:p>
            <a:r>
              <a:rPr lang="es-MX" sz="1400" dirty="0" smtClean="0"/>
              <a:t>9</a:t>
            </a:r>
          </a:p>
          <a:p>
            <a:r>
              <a:rPr lang="es-MX" sz="1400" dirty="0" smtClean="0"/>
              <a:t>12</a:t>
            </a:r>
          </a:p>
          <a:p>
            <a:r>
              <a:rPr lang="es-MX" sz="1400" dirty="0" smtClean="0"/>
              <a:t>14</a:t>
            </a:r>
          </a:p>
          <a:p>
            <a:r>
              <a:rPr lang="es-MX" sz="1400" dirty="0" smtClean="0"/>
              <a:t>20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630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290" y="484189"/>
            <a:ext cx="10508259" cy="5777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(c )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mixed</a:t>
            </a:r>
            <a:r>
              <a:rPr lang="es-MX" dirty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generator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smtClean="0"/>
              <a:t>					a </a:t>
            </a:r>
            <a:r>
              <a:rPr lang="es-MX" dirty="0"/>
              <a:t>= 4951</a:t>
            </a:r>
          </a:p>
          <a:p>
            <a:pPr marL="0" indent="0">
              <a:buNone/>
            </a:pPr>
            <a:r>
              <a:rPr lang="es-MX" dirty="0" smtClean="0"/>
              <a:t>					c </a:t>
            </a:r>
            <a:r>
              <a:rPr lang="es-MX" dirty="0"/>
              <a:t>= 247</a:t>
            </a:r>
          </a:p>
          <a:p>
            <a:pPr marL="0" indent="0">
              <a:buNone/>
            </a:pPr>
            <a:r>
              <a:rPr lang="es-MX" dirty="0" smtClean="0"/>
              <a:t>					m </a:t>
            </a:r>
            <a:r>
              <a:rPr lang="es-MX" dirty="0"/>
              <a:t>= 256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(d)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multiplicative</a:t>
            </a:r>
            <a:r>
              <a:rPr lang="es-MX" dirty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generator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smtClean="0"/>
              <a:t>					a </a:t>
            </a:r>
            <a:r>
              <a:rPr lang="es-MX" dirty="0"/>
              <a:t>= 6507</a:t>
            </a:r>
          </a:p>
          <a:p>
            <a:pPr marL="0" indent="0">
              <a:buNone/>
            </a:pPr>
            <a:r>
              <a:rPr lang="es-MX" dirty="0" smtClean="0"/>
              <a:t>					c </a:t>
            </a:r>
            <a:r>
              <a:rPr lang="es-MX" dirty="0"/>
              <a:t>= 0</a:t>
            </a:r>
          </a:p>
          <a:p>
            <a:pPr marL="0" indent="0" algn="just">
              <a:buNone/>
            </a:pPr>
            <a:r>
              <a:rPr lang="es-MX" dirty="0" smtClean="0"/>
              <a:t>					m </a:t>
            </a:r>
            <a:r>
              <a:rPr lang="es-MX" dirty="0"/>
              <a:t>= </a:t>
            </a:r>
            <a:r>
              <a:rPr lang="es-MX" dirty="0" smtClean="0"/>
              <a:t>1024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+mj-lt"/>
              <a:buAutoNum type="arabicPeriod" startAt="3"/>
            </a:pPr>
            <a:r>
              <a:rPr lang="es-MX" dirty="0" err="1"/>
              <a:t>Write</a:t>
            </a:r>
            <a:r>
              <a:rPr lang="es-MX" dirty="0"/>
              <a:t> a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four-digit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,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multiplicative</a:t>
            </a:r>
            <a:r>
              <a:rPr lang="es-MX" dirty="0" smtClean="0"/>
              <a:t> </a:t>
            </a:r>
            <a:r>
              <a:rPr lang="es-MX" dirty="0" err="1"/>
              <a:t>congruential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. </a:t>
            </a:r>
            <a:r>
              <a:rPr lang="es-MX" dirty="0" err="1"/>
              <a:t>Allow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to input </a:t>
            </a:r>
            <a:r>
              <a:rPr lang="es-MX" dirty="0" err="1"/>
              <a:t>values</a:t>
            </a:r>
            <a:r>
              <a:rPr lang="es-MX" dirty="0"/>
              <a:t> of X</a:t>
            </a:r>
            <a:r>
              <a:rPr lang="es-MX" baseline="-25000" dirty="0"/>
              <a:t>0, </a:t>
            </a:r>
            <a:r>
              <a:rPr lang="es-MX" dirty="0"/>
              <a:t> a, c, and m.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88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51" y="941389"/>
            <a:ext cx="10109935" cy="5644942"/>
          </a:xfrm>
        </p:spPr>
        <p:txBody>
          <a:bodyPr/>
          <a:lstStyle/>
          <a:p>
            <a:pPr algn="just"/>
            <a:endParaRPr lang="es-MX" dirty="0"/>
          </a:p>
          <a:p>
            <a:pPr algn="just">
              <a:buFont typeface="+mj-lt"/>
              <a:buAutoNum type="arabicParenR" startAt="4"/>
            </a:pPr>
            <a:r>
              <a:rPr lang="es-MX" dirty="0"/>
              <a:t>Test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sequence</a:t>
            </a:r>
            <a:r>
              <a:rPr lang="es-MX" dirty="0"/>
              <a:t> of </a:t>
            </a:r>
            <a:r>
              <a:rPr lang="es-MX" dirty="0" err="1"/>
              <a:t>numbers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uniformity</a:t>
            </a:r>
            <a:r>
              <a:rPr lang="es-MX" dirty="0"/>
              <a:t> and Independence,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procedures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learned</a:t>
            </a:r>
            <a:r>
              <a:rPr lang="es-MX" dirty="0"/>
              <a:t> </a:t>
            </a:r>
            <a:r>
              <a:rPr lang="es-MX" dirty="0" err="1" smtClean="0"/>
              <a:t>last</a:t>
            </a:r>
            <a:r>
              <a:rPr lang="es-MX" dirty="0" smtClean="0"/>
              <a:t> (and </a:t>
            </a:r>
            <a:r>
              <a:rPr lang="es-MX" dirty="0" err="1" smtClean="0"/>
              <a:t>this</a:t>
            </a:r>
            <a:r>
              <a:rPr lang="es-MX" dirty="0" smtClean="0"/>
              <a:t>) </a:t>
            </a:r>
            <a:r>
              <a:rPr lang="es-MX" dirty="0" err="1" smtClean="0"/>
              <a:t>class</a:t>
            </a:r>
            <a:r>
              <a:rPr lang="es-MX" dirty="0" smtClean="0"/>
              <a:t>: </a:t>
            </a:r>
            <a:r>
              <a:rPr lang="es-MX" dirty="0"/>
              <a:t>0.594, 0.928, 0.515, 0.055, 0.507, 0.351, 0.262, 0.797, 0.788, 0.442, 0.097, 0.798, 0.227, 0.127, 0.474, 0.825, 0.007, 0.182, 0.929, 0.852.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>
              <a:buFont typeface="+mj-lt"/>
              <a:buAutoNum type="arabicParenR" startAt="5"/>
            </a:pPr>
            <a:r>
              <a:rPr lang="es-MX" dirty="0" err="1"/>
              <a:t>Producing</a:t>
            </a:r>
            <a:r>
              <a:rPr lang="es-MX" dirty="0"/>
              <a:t> </a:t>
            </a:r>
            <a:r>
              <a:rPr lang="es-MX" dirty="0" err="1"/>
              <a:t>good</a:t>
            </a:r>
            <a:r>
              <a:rPr lang="es-MX" dirty="0"/>
              <a:t> </a:t>
            </a:r>
            <a:r>
              <a:rPr lang="es-MX" dirty="0" err="1"/>
              <a:t>pseudo-random-number</a:t>
            </a:r>
            <a:r>
              <a:rPr lang="es-MX" dirty="0"/>
              <a:t> </a:t>
            </a:r>
            <a:r>
              <a:rPr lang="es-MX" dirty="0" err="1"/>
              <a:t>generators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more </a:t>
            </a:r>
            <a:r>
              <a:rPr lang="es-MX" dirty="0" err="1"/>
              <a:t>difficult</a:t>
            </a:r>
            <a:r>
              <a:rPr lang="es-MX" dirty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seems</a:t>
            </a:r>
            <a:r>
              <a:rPr lang="es-MX" dirty="0"/>
              <a:t>.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, </a:t>
            </a:r>
            <a:r>
              <a:rPr lang="es-MX" dirty="0" err="1"/>
              <a:t>mathematical</a:t>
            </a:r>
            <a:r>
              <a:rPr lang="es-MX" dirty="0"/>
              <a:t> </a:t>
            </a:r>
            <a:r>
              <a:rPr lang="es-MX" dirty="0" err="1"/>
              <a:t>genius</a:t>
            </a:r>
            <a:r>
              <a:rPr lang="es-MX" dirty="0"/>
              <a:t> John Von Neumann </a:t>
            </a: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middle-square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, </a:t>
            </a:r>
            <a:r>
              <a:rPr lang="es-MX" dirty="0" err="1"/>
              <a:t>begin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</a:t>
            </a:r>
            <a:r>
              <a:rPr lang="es-MX" dirty="0" err="1"/>
              <a:t>six-digit</a:t>
            </a:r>
            <a:r>
              <a:rPr lang="es-MX" dirty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 </a:t>
            </a:r>
            <a:r>
              <a:rPr lang="es-MX" dirty="0"/>
              <a:t>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seed</a:t>
            </a:r>
            <a:r>
              <a:rPr lang="es-MX" dirty="0"/>
              <a:t>. </a:t>
            </a:r>
            <a:r>
              <a:rPr lang="es-MX" dirty="0" err="1"/>
              <a:t>Square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and </a:t>
            </a:r>
            <a:r>
              <a:rPr lang="es-MX" dirty="0" err="1"/>
              <a:t>extract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middle</a:t>
            </a:r>
            <a:r>
              <a:rPr lang="es-MX" dirty="0"/>
              <a:t> </a:t>
            </a:r>
            <a:r>
              <a:rPr lang="es-MX" dirty="0" err="1"/>
              <a:t>six</a:t>
            </a:r>
            <a:r>
              <a:rPr lang="es-MX" dirty="0"/>
              <a:t> </a:t>
            </a:r>
            <a:r>
              <a:rPr lang="es-MX" dirty="0" err="1"/>
              <a:t>digits</a:t>
            </a:r>
            <a:r>
              <a:rPr lang="es-MX" dirty="0"/>
              <a:t> 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sequence</a:t>
            </a:r>
            <a:r>
              <a:rPr lang="es-MX" dirty="0"/>
              <a:t>. </a:t>
            </a:r>
            <a:r>
              <a:rPr lang="es-MX" dirty="0" err="1"/>
              <a:t>Continue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repeatedly</a:t>
            </a:r>
            <a:r>
              <a:rPr lang="es-MX" dirty="0"/>
              <a:t> </a:t>
            </a:r>
            <a:r>
              <a:rPr lang="es-MX" dirty="0" err="1"/>
              <a:t>squaring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and </a:t>
            </a:r>
            <a:r>
              <a:rPr lang="es-MX" dirty="0" err="1"/>
              <a:t>extracting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middle</a:t>
            </a:r>
            <a:r>
              <a:rPr lang="es-MX" dirty="0"/>
              <a:t> </a:t>
            </a:r>
            <a:r>
              <a:rPr lang="es-MX" dirty="0" err="1"/>
              <a:t>six</a:t>
            </a:r>
            <a:r>
              <a:rPr lang="es-MX" dirty="0"/>
              <a:t> </a:t>
            </a:r>
            <a:r>
              <a:rPr lang="es-MX" dirty="0" err="1"/>
              <a:t>digits</a:t>
            </a:r>
            <a:r>
              <a:rPr lang="es-MX" dirty="0"/>
              <a:t> 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. To </a:t>
            </a:r>
            <a:r>
              <a:rPr lang="es-MX" dirty="0" err="1"/>
              <a:t>obtain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0 </a:t>
            </a:r>
            <a:r>
              <a:rPr lang="es-MX" dirty="0" smtClean="0"/>
              <a:t>and </a:t>
            </a:r>
            <a:r>
              <a:rPr lang="es-MX" dirty="0"/>
              <a:t>1 , a decimal </a:t>
            </a:r>
            <a:r>
              <a:rPr lang="es-MX" dirty="0" err="1"/>
              <a:t>point</a:t>
            </a:r>
            <a:r>
              <a:rPr lang="es-MX" dirty="0"/>
              <a:t> can be placed in </a:t>
            </a:r>
            <a:r>
              <a:rPr lang="es-MX" dirty="0" err="1"/>
              <a:t>front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six</a:t>
            </a:r>
            <a:r>
              <a:rPr lang="es-MX" dirty="0"/>
              <a:t> </a:t>
            </a:r>
            <a:r>
              <a:rPr lang="es-MX" dirty="0" err="1"/>
              <a:t>digits</a:t>
            </a:r>
            <a:r>
              <a:rPr lang="es-MX" dirty="0"/>
              <a:t>. Try a </a:t>
            </a:r>
            <a:r>
              <a:rPr lang="es-MX" dirty="0" err="1"/>
              <a:t>few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to show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can </a:t>
            </a:r>
            <a:r>
              <a:rPr lang="es-MX" dirty="0" err="1"/>
              <a:t>fail</a:t>
            </a:r>
            <a:r>
              <a:rPr lang="es-MX" dirty="0"/>
              <a:t> </a:t>
            </a:r>
            <a:r>
              <a:rPr lang="es-MX" dirty="0" err="1"/>
              <a:t>spectacularly</a:t>
            </a:r>
            <a:r>
              <a:rPr lang="es-MX" dirty="0"/>
              <a:t>. (Von Neumann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aware</a:t>
            </a:r>
            <a:r>
              <a:rPr lang="es-MX" dirty="0"/>
              <a:t> of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96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586" y="822120"/>
            <a:ext cx="9076266" cy="5552176"/>
          </a:xfrm>
        </p:spPr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número aleatorio generado debe aproximarse a las propiedades estadísticas ideales de uniformidad e independencia.</a:t>
            </a:r>
          </a:p>
          <a:p>
            <a:endParaRPr lang="es-MX" dirty="0"/>
          </a:p>
          <a:p>
            <a:r>
              <a:rPr lang="es-MX" dirty="0"/>
              <a:t>No necesita mucha memoria de almacenamiento</a:t>
            </a:r>
          </a:p>
          <a:p>
            <a:pPr lvl="1"/>
            <a:r>
              <a:rPr lang="es-MX" dirty="0"/>
              <a:t>Inventar técnicas que parezcan generar números aleatorios es fácil.</a:t>
            </a:r>
          </a:p>
          <a:p>
            <a:pPr lvl="1"/>
            <a:r>
              <a:rPr lang="es-MX" dirty="0"/>
              <a:t>Inventar técnicas que realmente produzcan secuencias que parezcan ser números aleatorios independientes y uniformemente distribuidos es muy difícil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Actividad: Crear su propio generador</a:t>
            </a:r>
            <a:endParaRPr lang="es-MX" dirty="0">
              <a:solidFill>
                <a:srgbClr val="FF0000"/>
              </a:solidFill>
            </a:endParaRPr>
          </a:p>
          <a:p>
            <a:pPr lvl="1"/>
            <a:endParaRPr lang="es-MX" dirty="0"/>
          </a:p>
          <a:p>
            <a:r>
              <a:rPr lang="es-MX" dirty="0" smtClean="0"/>
              <a:t>Produce </a:t>
            </a:r>
            <a:r>
              <a:rPr lang="es-MX" dirty="0"/>
              <a:t>números que no presentan  ninguna correlación entre sí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No </a:t>
            </a:r>
            <a:r>
              <a:rPr lang="es-MX" dirty="0"/>
              <a:t>hay excusa para usar un generador que ha sido encontrado como defectuoso.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9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de números aleatorios rectangulares (Distribución Uniforme)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544902"/>
            <a:ext cx="8596668" cy="3880773"/>
          </a:xfrm>
        </p:spPr>
        <p:txBody>
          <a:bodyPr/>
          <a:lstStyle/>
          <a:p>
            <a:r>
              <a:rPr lang="es-MX" dirty="0" err="1"/>
              <a:t>Pseudo</a:t>
            </a:r>
            <a:r>
              <a:rPr lang="es-MX" dirty="0"/>
              <a:t> se utiliza para implicar que el mismo acto de la generación de números aleatorios por un método conocido elimina el potencial para una verdadera aleatoriedad.</a:t>
            </a:r>
          </a:p>
          <a:p>
            <a:endParaRPr lang="es-MX" dirty="0"/>
          </a:p>
          <a:p>
            <a:r>
              <a:rPr lang="es-MX" dirty="0"/>
              <a:t>El objetivo de cualquier esquema de generación de números aleatorios, es producir una secuencia de números entre 0 y 1 que simulen o imiten las propiedades ideales de la distribución  uniforme e independencia tan cercana como sea posible.</a:t>
            </a:r>
          </a:p>
        </p:txBody>
      </p:sp>
      <p:pic>
        <p:nvPicPr>
          <p:cNvPr id="4" name="Picture 12" descr="0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1" y="5251001"/>
            <a:ext cx="2047603" cy="151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sultado de imagen para distribucion unifor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31" y="5015974"/>
            <a:ext cx="4057433" cy="18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o errores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550989"/>
            <a:ext cx="9023257" cy="491607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número generado puede no estar uniformemente distribuido.</a:t>
            </a:r>
          </a:p>
          <a:p>
            <a:endParaRPr lang="es-MX" dirty="0"/>
          </a:p>
          <a:p>
            <a:r>
              <a:rPr lang="es-MX" dirty="0"/>
              <a:t>El número generado puede ser un valor discreto en lugar de un valor continuo.</a:t>
            </a:r>
          </a:p>
          <a:p>
            <a:endParaRPr lang="es-MX" dirty="0"/>
          </a:p>
          <a:p>
            <a:r>
              <a:rPr lang="es-MX" dirty="0"/>
              <a:t>La media de los números generados puede ser demasiado grande o demasiado pequeña.</a:t>
            </a:r>
          </a:p>
          <a:p>
            <a:endParaRPr lang="es-MX" dirty="0"/>
          </a:p>
          <a:p>
            <a:r>
              <a:rPr lang="es-MX" dirty="0"/>
              <a:t>La varianza de los números generados puede ser demasiado grande o demasiado pequeña.</a:t>
            </a:r>
          </a:p>
          <a:p>
            <a:endParaRPr lang="es-MX" dirty="0"/>
          </a:p>
          <a:p>
            <a:r>
              <a:rPr lang="es-MX" dirty="0"/>
              <a:t>Puede haber dependencia medida a través de la </a:t>
            </a:r>
            <a:r>
              <a:rPr lang="es-MX" dirty="0" err="1"/>
              <a:t>autocorrelación</a:t>
            </a:r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La solución es aplicar pruebas de hipótesis.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3154" y="2978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integral_0^1 x dx = 1/2 ≈ 0.5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46" y="3386408"/>
            <a:ext cx="2449408" cy="5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al_0^1 x^2 dx-( integral_0^1 x dx)^2 = 1/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46" y="4398600"/>
            <a:ext cx="2655122" cy="5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3007763719"/>
                  </p:ext>
                </p:extLst>
              </p:nvPr>
            </p:nvGraphicFramePr>
            <p:xfrm>
              <a:off x="7887286" y="206996"/>
              <a:ext cx="3943643" cy="21423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7286" y="206996"/>
                <a:ext cx="3943643" cy="2142309"/>
              </a:xfrm>
              <a:prstGeom prst="rect">
                <a:avLst/>
              </a:prstGeom>
            </p:spPr>
          </p:pic>
        </mc:Fallback>
      </mc:AlternateContent>
      <p:pic>
        <p:nvPicPr>
          <p:cNvPr id="1032" name="Picture 8" descr="Resultado de imagen para numero aleatorios autocorrelac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135" y="3678757"/>
            <a:ext cx="23812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del cuadrado medio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4567" y="1524485"/>
            <a:ext cx="9526841" cy="4465498"/>
          </a:xfrm>
        </p:spPr>
        <p:txBody>
          <a:bodyPr/>
          <a:lstStyle/>
          <a:p>
            <a:r>
              <a:rPr lang="es-MX" dirty="0"/>
              <a:t>Generar aleatoriamente un número de 4 dígitos, denominado la semilla elevarlo al cuadrado y tomar los 4 números centrados del resultado de la exponenciación sea quitando 1 </a:t>
            </a:r>
            <a:r>
              <a:rPr lang="es-MX" dirty="0" err="1"/>
              <a:t>ó</a:t>
            </a:r>
            <a:r>
              <a:rPr lang="es-MX" dirty="0"/>
              <a:t> 2 dígitos de cada extremo.</a:t>
            </a:r>
          </a:p>
          <a:p>
            <a:r>
              <a:rPr lang="es-MX" dirty="0"/>
              <a:t>Si el número del resultado es un número impar de dígitos, se establece el criterio de aumentar por la izquierda un cero.</a:t>
            </a:r>
          </a:p>
          <a:p>
            <a:r>
              <a:rPr lang="es-MX" dirty="0"/>
              <a:t>Semilla, 4380     </a:t>
            </a:r>
            <a:r>
              <a:rPr lang="es-MX" dirty="0" smtClean="0"/>
              <a:t>5497</a:t>
            </a:r>
          </a:p>
          <a:p>
            <a:endParaRPr lang="es-MX" dirty="0"/>
          </a:p>
          <a:p>
            <a:r>
              <a:rPr lang="es-MX" dirty="0" smtClean="0"/>
              <a:t>Determinar longitud del ciclo, período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16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congruencial</a:t>
            </a:r>
            <a:r>
              <a:rPr lang="es-MX" dirty="0"/>
              <a:t> mixto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0492" cy="4067933"/>
              </a:xfrm>
            </p:spPr>
            <p:txBody>
              <a:bodyPr>
                <a:normAutofit/>
              </a:bodyPr>
              <a:lstStyle/>
              <a:p>
                <a:r>
                  <a:rPr lang="es-MX" dirty="0" smtClean="0"/>
                  <a:t>La </a:t>
                </a:r>
                <a:r>
                  <a:rPr lang="es-MX" dirty="0"/>
                  <a:t>relación de recurrencia 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MX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MX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MX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MX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dirty="0"/>
                  <a:t>, donde:</a:t>
                </a:r>
              </a:p>
              <a:p>
                <a:pPr marL="457200" lvl="1" indent="0">
                  <a:buNone/>
                </a:pPr>
                <a:r>
                  <a:rPr lang="es-MX" dirty="0"/>
                  <a:t>X</a:t>
                </a:r>
                <a:r>
                  <a:rPr lang="es-MX" baseline="-25000" dirty="0"/>
                  <a:t>0</a:t>
                </a:r>
                <a:r>
                  <a:rPr lang="es-MX" dirty="0"/>
                  <a:t> = semilla (X</a:t>
                </a:r>
                <a:r>
                  <a:rPr lang="es-MX" baseline="-25000" dirty="0"/>
                  <a:t>0</a:t>
                </a:r>
                <a:r>
                  <a:rPr lang="es-MX" dirty="0"/>
                  <a:t> &gt;0)</a:t>
                </a:r>
              </a:p>
              <a:p>
                <a:pPr marL="457200" lvl="1" indent="0">
                  <a:buNone/>
                </a:pPr>
                <a:r>
                  <a:rPr lang="es-MX" i="1" dirty="0"/>
                  <a:t>a</a:t>
                </a:r>
                <a:r>
                  <a:rPr lang="es-MX" dirty="0"/>
                  <a:t> = multiplicador (</a:t>
                </a:r>
                <a:r>
                  <a:rPr lang="es-MX" i="1" dirty="0"/>
                  <a:t>a</a:t>
                </a:r>
                <a:r>
                  <a:rPr lang="es-MX" dirty="0"/>
                  <a:t> &gt; 0)</a:t>
                </a:r>
              </a:p>
              <a:p>
                <a:pPr marL="457200" lvl="1" indent="0">
                  <a:buNone/>
                </a:pPr>
                <a:r>
                  <a:rPr lang="es-MX" i="1" dirty="0"/>
                  <a:t>c</a:t>
                </a:r>
                <a:r>
                  <a:rPr lang="es-MX" dirty="0"/>
                  <a:t> = constante aditiva (</a:t>
                </a:r>
                <a:r>
                  <a:rPr lang="es-MX" i="1" dirty="0"/>
                  <a:t>c</a:t>
                </a:r>
                <a:r>
                  <a:rPr lang="es-MX" dirty="0"/>
                  <a:t> &gt; 0)</a:t>
                </a:r>
              </a:p>
              <a:p>
                <a:pPr marL="457200" lvl="1" indent="0">
                  <a:buNone/>
                </a:pPr>
                <a:r>
                  <a:rPr lang="es-MX" i="1" dirty="0"/>
                  <a:t>m</a:t>
                </a:r>
                <a:r>
                  <a:rPr lang="es-MX" dirty="0"/>
                  <a:t> = módulo (</a:t>
                </a:r>
                <a:r>
                  <a:rPr lang="es-MX" i="1" dirty="0"/>
                  <a:t>m</a:t>
                </a:r>
                <a:r>
                  <a:rPr lang="es-MX" dirty="0"/>
                  <a:t> &gt; X</a:t>
                </a:r>
                <a:r>
                  <a:rPr lang="es-MX" baseline="-25000" dirty="0"/>
                  <a:t>0</a:t>
                </a:r>
                <a:r>
                  <a:rPr lang="es-MX" dirty="0"/>
                  <a:t>, </a:t>
                </a:r>
                <a:r>
                  <a:rPr lang="es-MX" i="1" dirty="0"/>
                  <a:t>m</a:t>
                </a:r>
                <a:r>
                  <a:rPr lang="es-MX" dirty="0"/>
                  <a:t> &gt; </a:t>
                </a:r>
                <a:r>
                  <a:rPr lang="es-MX" i="1" dirty="0"/>
                  <a:t>a</a:t>
                </a:r>
                <a:r>
                  <a:rPr lang="es-MX" dirty="0"/>
                  <a:t> y </a:t>
                </a:r>
                <a:r>
                  <a:rPr lang="es-MX" i="1" dirty="0"/>
                  <a:t>m</a:t>
                </a:r>
                <a:r>
                  <a:rPr lang="es-MX" dirty="0"/>
                  <a:t> &gt; </a:t>
                </a:r>
                <a:r>
                  <a:rPr lang="es-MX" i="1" dirty="0"/>
                  <a:t>c</a:t>
                </a:r>
                <a:r>
                  <a:rPr lang="es-MX" dirty="0"/>
                  <a:t>)</a:t>
                </a:r>
              </a:p>
              <a:p>
                <a:endParaRPr lang="es-MX" dirty="0" smtClean="0"/>
              </a:p>
              <a:p>
                <a:r>
                  <a:rPr lang="es-MX" dirty="0" smtClean="0"/>
                  <a:t>Requisitos </a:t>
                </a:r>
                <a:r>
                  <a:rPr lang="es-MX" dirty="0"/>
                  <a:t>mínimos de los parámetros: </a:t>
                </a:r>
                <a:endParaRPr lang="es-MX" dirty="0" smtClean="0"/>
              </a:p>
              <a:p>
                <a:pPr lvl="1"/>
                <a:r>
                  <a:rPr lang="es-MX" dirty="0" smtClean="0"/>
                  <a:t>X</a:t>
                </a:r>
                <a:r>
                  <a:rPr lang="es-MX" baseline="-25000" dirty="0" smtClean="0"/>
                  <a:t>0</a:t>
                </a:r>
                <a:r>
                  <a:rPr lang="es-MX" dirty="0" smtClean="0"/>
                  <a:t>,a,c,m </a:t>
                </a:r>
                <a:r>
                  <a:rPr lang="es-MX" dirty="0"/>
                  <a:t>≥ 0 </a:t>
                </a:r>
                <a:r>
                  <a:rPr lang="es-MX" dirty="0" smtClean="0"/>
                  <a:t>y</a:t>
                </a:r>
              </a:p>
              <a:p>
                <a:pPr lvl="1"/>
                <a:r>
                  <a:rPr lang="es-MX" dirty="0" smtClean="0"/>
                  <a:t>0&lt;m</a:t>
                </a:r>
                <a:r>
                  <a:rPr lang="es-MX" dirty="0"/>
                  <a:t>, a&lt;m, c&lt;m, </a:t>
                </a:r>
                <a:r>
                  <a:rPr lang="es-MX" dirty="0" smtClean="0"/>
                  <a:t>X</a:t>
                </a:r>
                <a:r>
                  <a:rPr lang="es-MX" baseline="-25000" dirty="0" smtClean="0"/>
                  <a:t>0</a:t>
                </a:r>
                <a:r>
                  <a:rPr lang="es-MX" dirty="0" smtClean="0"/>
                  <a:t>&lt;m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0492" cy="4067933"/>
              </a:xfrm>
              <a:blipFill>
                <a:blip r:embed="rId2"/>
                <a:stretch>
                  <a:fillRect l="-137" t="-8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3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7383</TotalTime>
  <Words>2780</Words>
  <Application>Microsoft Office PowerPoint</Application>
  <PresentationFormat>Widescreen</PresentationFormat>
  <Paragraphs>461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Mistral</vt:lpstr>
      <vt:lpstr>Monotype Corsiva</vt:lpstr>
      <vt:lpstr>Symbol</vt:lpstr>
      <vt:lpstr>Trebuchet MS</vt:lpstr>
      <vt:lpstr>Wingdings 3</vt:lpstr>
      <vt:lpstr>Facet</vt:lpstr>
      <vt:lpstr>Worksheet</vt:lpstr>
      <vt:lpstr>Generación de números aleatorios</vt:lpstr>
      <vt:lpstr>PowerPoint Presentation</vt:lpstr>
      <vt:lpstr>Clasificación (Generación de números aleatorios)</vt:lpstr>
      <vt:lpstr>PowerPoint Presentation</vt:lpstr>
      <vt:lpstr>PowerPoint Presentation</vt:lpstr>
      <vt:lpstr>Generación de números aleatorios rectangulares (Distribución Uniforme)</vt:lpstr>
      <vt:lpstr>Problemas o errores</vt:lpstr>
      <vt:lpstr>Método del cuadrado medio</vt:lpstr>
      <vt:lpstr>Método congruencial mixto</vt:lpstr>
      <vt:lpstr>Ejemplo</vt:lpstr>
      <vt:lpstr>Actividad</vt:lpstr>
      <vt:lpstr>PowerPoint Presentation</vt:lpstr>
      <vt:lpstr>PowerPoint Presentation</vt:lpstr>
      <vt:lpstr>PowerPoint Presentation</vt:lpstr>
      <vt:lpstr>Selección de parámetros del generador congruencial mixto</vt:lpstr>
      <vt:lpstr>Relativamente primo</vt:lpstr>
      <vt:lpstr>Selección de m</vt:lpstr>
      <vt:lpstr>Selección de a</vt:lpstr>
      <vt:lpstr>Selección de c</vt:lpstr>
      <vt:lpstr>Selección de X0</vt:lpstr>
      <vt:lpstr>Otras formas de representar el generador</vt:lpstr>
      <vt:lpstr>Congruencial multiplicativo</vt:lpstr>
      <vt:lpstr>Ejemplo</vt:lpstr>
      <vt:lpstr>Notas…</vt:lpstr>
      <vt:lpstr>Sistema decimal</vt:lpstr>
      <vt:lpstr>Determinación del periodo</vt:lpstr>
      <vt:lpstr>Sistema binario</vt:lpstr>
      <vt:lpstr>Other Kinds of Generators</vt:lpstr>
      <vt:lpstr>Testing Random Number Generators</vt:lpstr>
      <vt:lpstr>Tests for random numbers</vt:lpstr>
      <vt:lpstr>Frequency Tests</vt:lpstr>
      <vt:lpstr>Kolmogorov-Smirnov Test</vt:lpstr>
      <vt:lpstr>PowerPoint Presentation</vt:lpstr>
      <vt:lpstr>PowerPoint Presentation</vt:lpstr>
      <vt:lpstr>Example</vt:lpstr>
      <vt:lpstr>PowerPoint Presentation</vt:lpstr>
      <vt:lpstr>Chi-Square Test</vt:lpstr>
      <vt:lpstr>PowerPoint Presentation</vt:lpstr>
      <vt:lpstr>Example</vt:lpstr>
      <vt:lpstr>PowerPoint Presentation</vt:lpstr>
      <vt:lpstr>Tests for Autocorrelation</vt:lpstr>
      <vt:lpstr>Tests for Autocorrelation</vt:lpstr>
      <vt:lpstr>PowerPoint Presentation</vt:lpstr>
      <vt:lpstr>PowerPoint Presentation</vt:lpstr>
      <vt:lpstr>Example</vt:lpstr>
      <vt:lpstr>Example</vt:lpstr>
      <vt:lpstr>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Simulation</dc:title>
  <dc:creator>Diego Lubetzky</dc:creator>
  <cp:lastModifiedBy>Froylan Franco Herrera</cp:lastModifiedBy>
  <cp:revision>146</cp:revision>
  <dcterms:created xsi:type="dcterms:W3CDTF">2016-09-22T19:49:07Z</dcterms:created>
  <dcterms:modified xsi:type="dcterms:W3CDTF">2016-10-14T14:47:39Z</dcterms:modified>
</cp:coreProperties>
</file>