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85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93" r:id="rId18"/>
    <p:sldId id="288" r:id="rId19"/>
    <p:sldId id="276" r:id="rId20"/>
    <p:sldId id="277" r:id="rId21"/>
    <p:sldId id="287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68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9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24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9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E28B-8D3B-4680-8B3A-AEE3A74289C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F1EBE6-2FD4-43C0-81D6-AA6FD705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142" y="2253103"/>
            <a:ext cx="7766936" cy="1646302"/>
          </a:xfrm>
        </p:spPr>
        <p:txBody>
          <a:bodyPr/>
          <a:lstStyle/>
          <a:p>
            <a:r>
              <a:rPr lang="en-US" dirty="0" smtClean="0"/>
              <a:t>DevOps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Automation and Configuration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97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Client – Server</a:t>
            </a:r>
          </a:p>
          <a:p>
            <a:pPr lvl="1"/>
            <a:r>
              <a:rPr lang="en-US" dirty="0" smtClean="0"/>
              <a:t>2009</a:t>
            </a:r>
          </a:p>
          <a:p>
            <a:pPr lvl="1"/>
            <a:r>
              <a:rPr lang="en-US" dirty="0" smtClean="0"/>
              <a:t>Ruby, ERB &amp; JSON</a:t>
            </a:r>
          </a:p>
          <a:p>
            <a:pPr lvl="1"/>
            <a:r>
              <a:rPr lang="en-US" dirty="0" smtClean="0"/>
              <a:t>Keeps state</a:t>
            </a:r>
          </a:p>
          <a:p>
            <a:pPr lvl="1"/>
            <a:r>
              <a:rPr lang="en-US" dirty="0" smtClean="0"/>
              <a:t>AWS uses chef in </a:t>
            </a:r>
            <a:r>
              <a:rPr lang="en-US" dirty="0" err="1" smtClean="0"/>
              <a:t>Opsworks</a:t>
            </a:r>
            <a:endParaRPr lang="en-US" dirty="0"/>
          </a:p>
          <a:p>
            <a:pPr lvl="1"/>
            <a:r>
              <a:rPr lang="en-US" dirty="0" smtClean="0"/>
              <a:t>Flexible, code driven and can be more complex</a:t>
            </a:r>
          </a:p>
          <a:p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Oldest one:  2005</a:t>
            </a:r>
          </a:p>
          <a:p>
            <a:pPr lvl="1"/>
            <a:r>
              <a:rPr lang="en-US" dirty="0" smtClean="0"/>
              <a:t>Client – Server</a:t>
            </a:r>
          </a:p>
          <a:p>
            <a:pPr lvl="1"/>
            <a:r>
              <a:rPr lang="en-US" dirty="0" smtClean="0"/>
              <a:t>Keeps state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  <a:p>
            <a:pPr lvl="1"/>
            <a:r>
              <a:rPr lang="en-US" dirty="0" smtClean="0"/>
              <a:t>Deploys over SSH</a:t>
            </a:r>
          </a:p>
          <a:p>
            <a:pPr lvl="1"/>
            <a:r>
              <a:rPr lang="en-US" dirty="0" smtClean="0"/>
              <a:t>Python &amp; YAML</a:t>
            </a:r>
          </a:p>
          <a:p>
            <a:pPr lvl="1"/>
            <a:r>
              <a:rPr lang="en-US" dirty="0" smtClean="0"/>
              <a:t>Easy learning curve</a:t>
            </a:r>
          </a:p>
          <a:p>
            <a:pPr lvl="1"/>
            <a:r>
              <a:rPr lang="en-US" dirty="0" smtClean="0"/>
              <a:t>Need to buy </a:t>
            </a:r>
            <a:r>
              <a:rPr lang="en-US" dirty="0" err="1" smtClean="0"/>
              <a:t>Ansible</a:t>
            </a:r>
            <a:r>
              <a:rPr lang="en-US" dirty="0" smtClean="0"/>
              <a:t> Tower to keep state</a:t>
            </a:r>
          </a:p>
          <a:p>
            <a:pPr lvl="1"/>
            <a:r>
              <a:rPr lang="en-US" dirty="0" err="1" smtClean="0"/>
              <a:t>Aquired</a:t>
            </a:r>
            <a:r>
              <a:rPr lang="en-US" dirty="0" smtClean="0"/>
              <a:t> by </a:t>
            </a:r>
            <a:r>
              <a:rPr lang="en-US" dirty="0" err="1" smtClean="0"/>
              <a:t>Redhat</a:t>
            </a:r>
            <a:r>
              <a:rPr lang="en-US" dirty="0" smtClean="0"/>
              <a:t> in 2015</a:t>
            </a:r>
          </a:p>
          <a:p>
            <a:r>
              <a:rPr lang="en-US" dirty="0" err="1" smtClean="0"/>
              <a:t>Saltstack</a:t>
            </a:r>
            <a:endParaRPr lang="en-US" dirty="0" smtClean="0"/>
          </a:p>
          <a:p>
            <a:pPr lvl="1"/>
            <a:r>
              <a:rPr lang="en-US" dirty="0" smtClean="0"/>
              <a:t>Client – Server</a:t>
            </a:r>
          </a:p>
          <a:p>
            <a:pPr lvl="1"/>
            <a:r>
              <a:rPr lang="en-US" dirty="0" smtClean="0"/>
              <a:t>Keeps state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6928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Chef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6597"/>
            <a:ext cx="8596668" cy="4254765"/>
          </a:xfrm>
        </p:spPr>
        <p:txBody>
          <a:bodyPr/>
          <a:lstStyle/>
          <a:p>
            <a:r>
              <a:rPr lang="en-US" dirty="0" smtClean="0"/>
              <a:t>Chef is an automation platform for Developers &amp; System Administrators to define/build/manage infrastructure</a:t>
            </a:r>
          </a:p>
          <a:p>
            <a:r>
              <a:rPr lang="en-US" dirty="0" smtClean="0"/>
              <a:t>Infrastructure as Code</a:t>
            </a:r>
          </a:p>
          <a:p>
            <a:pPr lvl="1"/>
            <a:r>
              <a:rPr lang="en-US" dirty="0" smtClean="0"/>
              <a:t>Programmatically provision and configure</a:t>
            </a:r>
          </a:p>
          <a:p>
            <a:pPr lvl="1"/>
            <a:r>
              <a:rPr lang="en-US" dirty="0" smtClean="0"/>
              <a:t>Treat like any other codebase</a:t>
            </a:r>
          </a:p>
          <a:p>
            <a:pPr lvl="1"/>
            <a:r>
              <a:rPr lang="en-US" dirty="0" smtClean="0"/>
              <a:t>Reconstruct business from code repository, the data backup and bare metal resources</a:t>
            </a:r>
          </a:p>
          <a:p>
            <a:pPr lvl="1"/>
            <a:r>
              <a:rPr lang="en-US" dirty="0" smtClean="0"/>
              <a:t>Learning curve is a bit steeper than the other products </a:t>
            </a:r>
          </a:p>
          <a:p>
            <a:pPr lvl="1"/>
            <a:r>
              <a:rPr lang="en-US" dirty="0" smtClean="0"/>
              <a:t>Keeps configuration state</a:t>
            </a:r>
          </a:p>
          <a:p>
            <a:pPr lvl="1"/>
            <a:r>
              <a:rPr lang="en-US" dirty="0" smtClean="0"/>
              <a:t>Chef has a free version – Open Source Version</a:t>
            </a:r>
          </a:p>
          <a:p>
            <a:pPr lvl="1"/>
            <a:r>
              <a:rPr lang="en-US" dirty="0" err="1" smtClean="0"/>
              <a:t>Opsworks</a:t>
            </a:r>
            <a:r>
              <a:rPr lang="en-US" dirty="0" smtClean="0"/>
              <a:t> AWS uses Chef</a:t>
            </a:r>
          </a:p>
          <a:p>
            <a:pPr lvl="2"/>
            <a:r>
              <a:rPr lang="en-US" dirty="0" smtClean="0"/>
              <a:t>Free if using to provision EC2 instances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13" y="609600"/>
            <a:ext cx="1066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 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Jenkins</a:t>
            </a:r>
          </a:p>
          <a:p>
            <a:pPr lvl="1"/>
            <a:r>
              <a:rPr lang="en-US" dirty="0" err="1" smtClean="0"/>
              <a:t>Altassian</a:t>
            </a:r>
            <a:r>
              <a:rPr lang="en-US" dirty="0" smtClean="0"/>
              <a:t> Bamboo</a:t>
            </a:r>
          </a:p>
          <a:p>
            <a:pPr lvl="1"/>
            <a:r>
              <a:rPr lang="en-US" dirty="0" err="1" smtClean="0"/>
              <a:t>JetBrains</a:t>
            </a:r>
            <a:r>
              <a:rPr lang="en-US" dirty="0" smtClean="0"/>
              <a:t> Team City</a:t>
            </a:r>
          </a:p>
          <a:p>
            <a:pPr lvl="1"/>
            <a:r>
              <a:rPr lang="en-US" dirty="0" smtClean="0"/>
              <a:t>AWS Code Pipeline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87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CI Tool written in Java</a:t>
            </a:r>
          </a:p>
          <a:p>
            <a:r>
              <a:rPr lang="en-US" dirty="0" smtClean="0"/>
              <a:t>Jenkins is open source and free</a:t>
            </a:r>
          </a:p>
          <a:p>
            <a:r>
              <a:rPr lang="en-US" dirty="0" smtClean="0"/>
              <a:t>Building and packaging Apps</a:t>
            </a:r>
          </a:p>
          <a:p>
            <a:pPr lvl="1"/>
            <a:r>
              <a:rPr lang="en-US" dirty="0" smtClean="0"/>
              <a:t>Building and packaging tool used and depends on language</a:t>
            </a:r>
          </a:p>
          <a:p>
            <a:pPr lvl="2"/>
            <a:r>
              <a:rPr lang="en-US" dirty="0" smtClean="0"/>
              <a:t>Ex. Pip or </a:t>
            </a:r>
            <a:r>
              <a:rPr lang="en-US" dirty="0" err="1" smtClean="0"/>
              <a:t>easy_install</a:t>
            </a:r>
            <a:r>
              <a:rPr lang="en-US" dirty="0" smtClean="0"/>
              <a:t> for Python</a:t>
            </a:r>
          </a:p>
          <a:p>
            <a:pPr lvl="2"/>
            <a:r>
              <a:rPr lang="en-US" dirty="0" smtClean="0"/>
              <a:t>Ex. Ant or Maven for Java</a:t>
            </a:r>
          </a:p>
        </p:txBody>
      </p:sp>
    </p:spTree>
    <p:extLst>
      <p:ext uri="{BB962C8B-B14F-4D97-AF65-F5344CB8AC3E}">
        <p14:creationId xmlns:p14="http://schemas.microsoft.com/office/powerpoint/2010/main" val="404043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dirty="0" smtClean="0"/>
              <a:t>Automate Testing</a:t>
            </a:r>
          </a:p>
          <a:p>
            <a:pPr lvl="1"/>
            <a:r>
              <a:rPr lang="en-US" dirty="0" smtClean="0"/>
              <a:t>Point of automating the build is to automate testing as well</a:t>
            </a:r>
          </a:p>
          <a:p>
            <a:pPr lvl="1"/>
            <a:r>
              <a:rPr lang="en-US" dirty="0" smtClean="0"/>
              <a:t>CI can inform you of failure and it is up to the developers to write tests or nothing will be tested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Unit Tests – tests individual units of source code</a:t>
            </a:r>
          </a:p>
          <a:p>
            <a:r>
              <a:rPr lang="en-US" dirty="0" smtClean="0"/>
              <a:t>Integration Tests – done after unit tests, this is where groups of code and modules are tested</a:t>
            </a:r>
          </a:p>
          <a:p>
            <a:r>
              <a:rPr lang="en-US" dirty="0" smtClean="0"/>
              <a:t>Regression Tests – is a test written when a bug was fixed</a:t>
            </a:r>
          </a:p>
          <a:p>
            <a:r>
              <a:rPr lang="en-US" dirty="0" smtClean="0"/>
              <a:t>UAT Tests – feature or use case was correctly implemented, can be done automatically (then called acceptance test) or by user (user acceptance test – manual test)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0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deployments easier, we should package our newly created website</a:t>
            </a:r>
          </a:p>
          <a:p>
            <a:r>
              <a:rPr lang="en-US" dirty="0" smtClean="0"/>
              <a:t>Example:  Java apps are .zip or .war (.jar files for libraries)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6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 Deployments  (SDLC Deployment)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930400"/>
            <a:ext cx="7134896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Developer writes code and pushes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It gets picked up by Jenkins</a:t>
            </a:r>
          </a:p>
          <a:p>
            <a:r>
              <a:rPr lang="en-US" dirty="0"/>
              <a:t>Jenkins downloads dependencies, builds the source code, unit tests, integration tests,</a:t>
            </a:r>
          </a:p>
          <a:p>
            <a:r>
              <a:rPr lang="en-US" dirty="0"/>
              <a:t>and if all goes well Jenkins will package in a archive for </a:t>
            </a:r>
            <a:r>
              <a:rPr lang="en-US" dirty="0" smtClean="0"/>
              <a:t>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During Provision and Deploy phase, we can install it on the nodes</a:t>
            </a:r>
          </a:p>
          <a:p>
            <a:r>
              <a:rPr lang="en-US" dirty="0"/>
              <a:t>We can use chef to install packages on the nodes</a:t>
            </a:r>
          </a:p>
          <a:p>
            <a:r>
              <a:rPr lang="en-US" dirty="0"/>
              <a:t>Chef client will retrieve the roles from Chef Server and roles contain cookbooks then recipes</a:t>
            </a:r>
          </a:p>
          <a:p>
            <a:r>
              <a:rPr lang="en-US" dirty="0"/>
              <a:t>They contain the installation code for our software package</a:t>
            </a:r>
          </a:p>
          <a:p>
            <a:r>
              <a:rPr lang="en-US" dirty="0"/>
              <a:t>This way we can contain the software in the recipe and have chef client </a:t>
            </a:r>
            <a:r>
              <a:rPr lang="en-US" dirty="0" err="1"/>
              <a:t>intall</a:t>
            </a:r>
            <a:r>
              <a:rPr lang="en-US" dirty="0"/>
              <a:t> it on </a:t>
            </a:r>
          </a:p>
          <a:p>
            <a:r>
              <a:rPr lang="en-US" dirty="0"/>
              <a:t>the node</a:t>
            </a:r>
          </a:p>
          <a:p>
            <a:r>
              <a:rPr lang="en-US" dirty="0"/>
              <a:t>Chef client retrieves the package from the artifact </a:t>
            </a:r>
            <a:r>
              <a:rPr lang="en-US" dirty="0" smtClean="0"/>
              <a:t>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1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store artifacts generated by our build process</a:t>
            </a:r>
          </a:p>
          <a:p>
            <a:pPr lvl="1"/>
            <a:r>
              <a:rPr lang="en-US" dirty="0" smtClean="0"/>
              <a:t>Jar (java archive) used as libraries</a:t>
            </a:r>
          </a:p>
          <a:p>
            <a:pPr lvl="1"/>
            <a:r>
              <a:rPr lang="en-US" dirty="0" smtClean="0"/>
              <a:t>Deb/rpm files to install on servers</a:t>
            </a:r>
          </a:p>
          <a:p>
            <a:pPr lvl="1"/>
            <a:r>
              <a:rPr lang="en-US" dirty="0" smtClean="0"/>
              <a:t>Zip/tar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Nexus</a:t>
            </a:r>
          </a:p>
          <a:p>
            <a:pPr lvl="2"/>
            <a:r>
              <a:rPr lang="en-US" dirty="0" err="1" smtClean="0"/>
              <a:t>Artifactory</a:t>
            </a:r>
            <a:endParaRPr lang="en-US" dirty="0" smtClean="0"/>
          </a:p>
          <a:p>
            <a:pPr lvl="2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2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1853"/>
            <a:ext cx="8596668" cy="4409510"/>
          </a:xfrm>
        </p:spPr>
        <p:txBody>
          <a:bodyPr/>
          <a:lstStyle/>
          <a:p>
            <a:r>
              <a:rPr lang="en-US" dirty="0" smtClean="0"/>
              <a:t>Nagios </a:t>
            </a:r>
          </a:p>
          <a:p>
            <a:pPr lvl="1"/>
            <a:r>
              <a:rPr lang="en-US" dirty="0" smtClean="0"/>
              <a:t>Often used for monitoring</a:t>
            </a:r>
          </a:p>
          <a:p>
            <a:pPr lvl="1"/>
            <a:r>
              <a:rPr lang="en-US" dirty="0" smtClean="0"/>
              <a:t>Very old but mature, not the best for cloud</a:t>
            </a:r>
          </a:p>
          <a:p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err="1" smtClean="0"/>
              <a:t>Sensu</a:t>
            </a:r>
            <a:endParaRPr lang="en-US" dirty="0"/>
          </a:p>
          <a:p>
            <a:pPr lvl="1"/>
            <a:r>
              <a:rPr lang="en-US" dirty="0" smtClean="0"/>
              <a:t>Made for Cloud Architectures and more modern architectures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17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DevOps is an approach to bridge the gap between software development and operations</a:t>
            </a:r>
          </a:p>
          <a:p>
            <a:r>
              <a:rPr lang="en-US" dirty="0" smtClean="0"/>
              <a:t>Stresses </a:t>
            </a:r>
            <a:r>
              <a:rPr lang="en-US" dirty="0" smtClean="0"/>
              <a:t>collaboration between development and operations</a:t>
            </a:r>
          </a:p>
          <a:p>
            <a:r>
              <a:rPr lang="en-US" dirty="0" smtClean="0"/>
              <a:t>Aims to deliver software and services </a:t>
            </a:r>
            <a:r>
              <a:rPr lang="en-US" dirty="0" smtClean="0"/>
              <a:t>quicker</a:t>
            </a:r>
          </a:p>
          <a:p>
            <a:r>
              <a:rPr lang="en-US" dirty="0" smtClean="0"/>
              <a:t>DevOps is more than just tools; it’s a practice of Dev an Ops Engineers participating together in the entire service lifecycle (SDLC).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6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Performance Monitoring</a:t>
            </a:r>
          </a:p>
          <a:p>
            <a:r>
              <a:rPr lang="en-US" dirty="0" smtClean="0"/>
              <a:t>New Relic is more popular one</a:t>
            </a:r>
          </a:p>
          <a:p>
            <a:r>
              <a:rPr lang="en-US" dirty="0" smtClean="0"/>
              <a:t>Application specific so need to check what is offered with each vendor</a:t>
            </a:r>
          </a:p>
          <a:p>
            <a:r>
              <a:rPr lang="en-US" dirty="0" smtClean="0"/>
              <a:t>Can give alerts when the application slows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5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File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files are good insight to what is happening on the servers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ELK stack (</a:t>
            </a: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 err="1" smtClean="0"/>
              <a:t>LogStash</a:t>
            </a:r>
            <a:r>
              <a:rPr lang="en-US" dirty="0" smtClean="0"/>
              <a:t> </a:t>
            </a:r>
            <a:r>
              <a:rPr lang="en-US" dirty="0" err="1" smtClean="0"/>
              <a:t>Kibana</a:t>
            </a:r>
            <a:r>
              <a:rPr lang="en-US" dirty="0" smtClean="0"/>
              <a:t>) can scale over thousands of servers</a:t>
            </a:r>
          </a:p>
          <a:p>
            <a:pPr lvl="2"/>
            <a:r>
              <a:rPr lang="en-US" dirty="0" smtClean="0"/>
              <a:t>Its more work to setup</a:t>
            </a:r>
          </a:p>
          <a:p>
            <a:pPr lvl="2"/>
            <a:r>
              <a:rPr lang="en-US" dirty="0" smtClean="0"/>
              <a:t>Complex algorithms can be ran over log output</a:t>
            </a:r>
          </a:p>
          <a:p>
            <a:pPr lvl="2"/>
            <a:r>
              <a:rPr lang="en-US" dirty="0" smtClean="0"/>
              <a:t>Visualization can give you good insights</a:t>
            </a:r>
          </a:p>
          <a:p>
            <a:pPr lvl="2"/>
            <a:r>
              <a:rPr lang="en-US" dirty="0" smtClean="0"/>
              <a:t>Also can be used for IDS and cybersecurity</a:t>
            </a:r>
            <a:endParaRPr lang="en-US" dirty="0"/>
          </a:p>
          <a:p>
            <a:pPr lvl="1"/>
            <a:r>
              <a:rPr lang="en-US" dirty="0" err="1" smtClean="0"/>
              <a:t>Splunk</a:t>
            </a:r>
            <a:r>
              <a:rPr lang="en-US" dirty="0" smtClean="0"/>
              <a:t> (cost based on amount of data ingested)</a:t>
            </a:r>
          </a:p>
        </p:txBody>
      </p:sp>
    </p:spTree>
    <p:extLst>
      <p:ext uri="{BB962C8B-B14F-4D97-AF65-F5344CB8AC3E}">
        <p14:creationId xmlns:p14="http://schemas.microsoft.com/office/powerpoint/2010/main" val="96761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 (Docker)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Platform for sysadmins to build, ship and run distributed applications</a:t>
            </a:r>
          </a:p>
          <a:p>
            <a:r>
              <a:rPr lang="en-US" dirty="0" smtClean="0"/>
              <a:t>Enables apps to be quickly assembled from components</a:t>
            </a:r>
          </a:p>
          <a:p>
            <a:r>
              <a:rPr lang="en-US" dirty="0" smtClean="0"/>
              <a:t>Should be able to run the same app unchanged on laptops, data center VMs and cloud</a:t>
            </a:r>
          </a:p>
          <a:p>
            <a:r>
              <a:rPr lang="en-US" dirty="0" smtClean="0"/>
              <a:t>Docker uses LXC (</a:t>
            </a:r>
            <a:r>
              <a:rPr lang="en-US" dirty="0" err="1" smtClean="0"/>
              <a:t>linux</a:t>
            </a:r>
            <a:r>
              <a:rPr lang="en-US" dirty="0" smtClean="0"/>
              <a:t> containers) for OS level virtualization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1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vs Containers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335" y="2160588"/>
            <a:ext cx="41973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vs Containers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Virtual Machines</a:t>
            </a:r>
          </a:p>
          <a:p>
            <a:r>
              <a:rPr lang="en-US" dirty="0"/>
              <a:t>-will need a host OS -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vmware</a:t>
            </a:r>
            <a:r>
              <a:rPr lang="en-US" dirty="0"/>
              <a:t> </a:t>
            </a:r>
            <a:r>
              <a:rPr lang="en-US" dirty="0" err="1"/>
              <a:t>esxi</a:t>
            </a:r>
            <a:endParaRPr lang="en-US" dirty="0"/>
          </a:p>
          <a:p>
            <a:r>
              <a:rPr lang="en-US" dirty="0"/>
              <a:t>-Hypervisor will manage virtual machines</a:t>
            </a:r>
          </a:p>
          <a:p>
            <a:r>
              <a:rPr lang="en-US" dirty="0"/>
              <a:t>-Runs guest OS, isolated </a:t>
            </a:r>
            <a:r>
              <a:rPr lang="en-US" dirty="0" smtClean="0"/>
              <a:t>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Containers</a:t>
            </a:r>
          </a:p>
          <a:p>
            <a:r>
              <a:rPr lang="en-US" dirty="0"/>
              <a:t>- physical server and host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- no hypervisor and guest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docker</a:t>
            </a:r>
            <a:r>
              <a:rPr lang="en-US" dirty="0"/>
              <a:t> engine manages containers</a:t>
            </a:r>
          </a:p>
          <a:p>
            <a:r>
              <a:rPr lang="en-US" dirty="0"/>
              <a:t>- </a:t>
            </a:r>
            <a:r>
              <a:rPr lang="en-US" dirty="0" err="1"/>
              <a:t>docker</a:t>
            </a:r>
            <a:r>
              <a:rPr lang="en-US" dirty="0"/>
              <a:t> engine </a:t>
            </a:r>
            <a:r>
              <a:rPr lang="en-US" dirty="0" err="1"/>
              <a:t>doesnt</a:t>
            </a:r>
            <a:r>
              <a:rPr lang="en-US" dirty="0"/>
              <a:t> sit between the containers and OS, only manages</a:t>
            </a:r>
          </a:p>
          <a:p>
            <a:r>
              <a:rPr lang="en-US" dirty="0"/>
              <a:t>  the containers</a:t>
            </a:r>
          </a:p>
          <a:p>
            <a:r>
              <a:rPr lang="en-US" dirty="0"/>
              <a:t>- containers are using the </a:t>
            </a:r>
            <a:r>
              <a:rPr lang="en-US" dirty="0" err="1"/>
              <a:t>linux</a:t>
            </a:r>
            <a:r>
              <a:rPr lang="en-US" dirty="0"/>
              <a:t> kernel for isolation</a:t>
            </a:r>
          </a:p>
          <a:p>
            <a:r>
              <a:rPr lang="en-US" dirty="0"/>
              <a:t>- not necessary anymore to launch a separate OS for every container</a:t>
            </a:r>
          </a:p>
          <a:p>
            <a:r>
              <a:rPr lang="en-US" dirty="0"/>
              <a:t>- possible for containers to share </a:t>
            </a:r>
            <a:r>
              <a:rPr lang="en-US" dirty="0" err="1"/>
              <a:t>libaries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docker</a:t>
            </a:r>
            <a:r>
              <a:rPr lang="en-US" dirty="0"/>
              <a:t> is written in the language GO</a:t>
            </a:r>
          </a:p>
          <a:p>
            <a:r>
              <a:rPr lang="en-US" dirty="0"/>
              <a:t>- Namespaces:  Every container has its own </a:t>
            </a:r>
            <a:r>
              <a:rPr lang="en-US" dirty="0" err="1"/>
              <a:t>pid</a:t>
            </a:r>
            <a:r>
              <a:rPr lang="en-US" dirty="0"/>
              <a:t>(process id), net (network namespace),</a:t>
            </a:r>
          </a:p>
          <a:p>
            <a:r>
              <a:rPr lang="en-US" dirty="0"/>
              <a:t>  </a:t>
            </a:r>
            <a:r>
              <a:rPr lang="en-US" dirty="0" err="1"/>
              <a:t>mnt</a:t>
            </a:r>
            <a:r>
              <a:rPr lang="en-US" dirty="0"/>
              <a:t>(</a:t>
            </a:r>
            <a:r>
              <a:rPr lang="en-US" dirty="0" err="1"/>
              <a:t>mountpoints</a:t>
            </a:r>
            <a:r>
              <a:rPr lang="en-US" dirty="0"/>
              <a:t>), </a:t>
            </a:r>
            <a:r>
              <a:rPr lang="en-US" dirty="0" err="1"/>
              <a:t>uts</a:t>
            </a:r>
            <a:r>
              <a:rPr lang="en-US" dirty="0"/>
              <a:t> (</a:t>
            </a:r>
            <a:r>
              <a:rPr lang="en-US" dirty="0" err="1"/>
              <a:t>unix</a:t>
            </a:r>
            <a:r>
              <a:rPr lang="en-US" dirty="0"/>
              <a:t> </a:t>
            </a:r>
            <a:r>
              <a:rPr lang="en-US" dirty="0" err="1"/>
              <a:t>timeshareing</a:t>
            </a:r>
            <a:r>
              <a:rPr lang="en-US" dirty="0"/>
              <a:t> sys, kernels) namespace</a:t>
            </a:r>
          </a:p>
          <a:p>
            <a:r>
              <a:rPr lang="en-US" dirty="0"/>
              <a:t>- Control Groups:  limitation and prioritization of resources like CPU, memory, I/O, </a:t>
            </a:r>
          </a:p>
          <a:p>
            <a:r>
              <a:rPr lang="en-US" dirty="0"/>
              <a:t>           network,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i.e. limit that a container can use 1 out of 4 </a:t>
            </a:r>
            <a:r>
              <a:rPr lang="en-US" dirty="0" err="1"/>
              <a:t>cpu's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6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run the managing of containers for you, orchestration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Docker swarm – native clustering for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Docker compose – 1 container depend on another one; link containers together to depend on each other using </a:t>
            </a:r>
            <a:r>
              <a:rPr lang="en-US" dirty="0" err="1" smtClean="0"/>
              <a:t>componse</a:t>
            </a:r>
            <a:endParaRPr lang="en-US" dirty="0" smtClean="0"/>
          </a:p>
          <a:p>
            <a:pPr lvl="1"/>
            <a:r>
              <a:rPr lang="en-US" dirty="0" smtClean="0"/>
              <a:t>Container managers (orchestrators)</a:t>
            </a:r>
          </a:p>
          <a:p>
            <a:pPr lvl="1"/>
            <a:r>
              <a:rPr lang="en-US" dirty="0" smtClean="0"/>
              <a:t>Kubernetes – software to manage the clusters of </a:t>
            </a:r>
            <a:r>
              <a:rPr lang="en-US" dirty="0" err="1" smtClean="0"/>
              <a:t>linux</a:t>
            </a:r>
            <a:r>
              <a:rPr lang="en-US" dirty="0" smtClean="0"/>
              <a:t> containers as a single system</a:t>
            </a:r>
          </a:p>
          <a:p>
            <a:pPr lvl="1"/>
            <a:r>
              <a:rPr lang="en-US" dirty="0" smtClean="0"/>
              <a:t>Platform as a Service (like </a:t>
            </a:r>
            <a:r>
              <a:rPr lang="en-US" dirty="0" err="1" smtClean="0"/>
              <a:t>heroku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74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can Help with DevOps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( AWS, Azure, Google Cloud)</a:t>
            </a:r>
          </a:p>
          <a:p>
            <a:r>
              <a:rPr lang="en-US" dirty="0" smtClean="0"/>
              <a:t>Infrastructure as code (Chef, Puppet,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SaltStack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 &amp; Test using Continuous Integration (Jenkins)</a:t>
            </a:r>
          </a:p>
          <a:p>
            <a:r>
              <a:rPr lang="en-US" dirty="0" smtClean="0"/>
              <a:t>Containerization (Docker)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8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6" y="1725768"/>
            <a:ext cx="6841364" cy="47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Version Control is the management of changes to documents, computer programs, large web sites, and other collections of </a:t>
            </a:r>
            <a:r>
              <a:rPr lang="en-US" dirty="0" smtClean="0"/>
              <a:t>information. </a:t>
            </a:r>
            <a:endParaRPr lang="en-US" dirty="0" smtClean="0"/>
          </a:p>
          <a:p>
            <a:r>
              <a:rPr lang="en-US" dirty="0" smtClean="0"/>
              <a:t>Used by:</a:t>
            </a:r>
          </a:p>
          <a:p>
            <a:pPr lvl="1"/>
            <a:r>
              <a:rPr lang="en-US" dirty="0" smtClean="0"/>
              <a:t>Software Developers</a:t>
            </a:r>
          </a:p>
          <a:p>
            <a:pPr lvl="1"/>
            <a:r>
              <a:rPr lang="en-US" dirty="0" smtClean="0"/>
              <a:t>Ops</a:t>
            </a:r>
          </a:p>
          <a:p>
            <a:pPr lvl="2"/>
            <a:r>
              <a:rPr lang="en-US" dirty="0" smtClean="0"/>
              <a:t>Scripts</a:t>
            </a:r>
          </a:p>
          <a:p>
            <a:pPr lvl="2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Software Configuration</a:t>
            </a:r>
          </a:p>
          <a:p>
            <a:r>
              <a:rPr lang="en-US" dirty="0" smtClean="0"/>
              <a:t>Example:  GIT </a:t>
            </a:r>
            <a:r>
              <a:rPr lang="en-US" dirty="0"/>
              <a:t>- Free, Open Source and distributed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Handles small to large projects</a:t>
            </a:r>
          </a:p>
          <a:p>
            <a:pPr lvl="1"/>
            <a:r>
              <a:rPr lang="en-US" dirty="0" smtClean="0"/>
              <a:t>Free and Open Source</a:t>
            </a:r>
          </a:p>
          <a:p>
            <a:pPr lvl="1"/>
            <a:r>
              <a:rPr lang="en-US" dirty="0" smtClean="0"/>
              <a:t>Distributed Version Control</a:t>
            </a:r>
          </a:p>
          <a:p>
            <a:pPr lvl="2"/>
            <a:r>
              <a:rPr lang="en-US" dirty="0" smtClean="0"/>
              <a:t>Saved locally and centrally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and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 is maintaining consistency of our software configuration</a:t>
            </a:r>
          </a:p>
          <a:p>
            <a:r>
              <a:rPr lang="en-US" dirty="0" smtClean="0"/>
              <a:t>Why Automation</a:t>
            </a:r>
          </a:p>
          <a:p>
            <a:pPr lvl="1"/>
            <a:r>
              <a:rPr lang="en-US" dirty="0" smtClean="0"/>
              <a:t>Infrastructure becomes unmanageable</a:t>
            </a:r>
          </a:p>
          <a:p>
            <a:pPr lvl="1"/>
            <a:r>
              <a:rPr lang="en-US" dirty="0" smtClean="0"/>
              <a:t>Too much change to Manage</a:t>
            </a:r>
          </a:p>
          <a:p>
            <a:pPr lvl="1"/>
            <a:r>
              <a:rPr lang="en-US" dirty="0" smtClean="0"/>
              <a:t>Outdated documentation</a:t>
            </a:r>
          </a:p>
          <a:p>
            <a:pPr lvl="1"/>
            <a:r>
              <a:rPr lang="en-US" dirty="0" smtClean="0"/>
              <a:t>No easy way to recreate the environment</a:t>
            </a:r>
          </a:p>
          <a:p>
            <a:pPr lvl="1"/>
            <a:r>
              <a:rPr lang="en-US" dirty="0" smtClean="0"/>
              <a:t>The Answer:  Automation and </a:t>
            </a:r>
            <a:r>
              <a:rPr lang="en-US" dirty="0" err="1" smtClean="0"/>
              <a:t>config</a:t>
            </a:r>
            <a:r>
              <a:rPr lang="en-US" dirty="0" smtClean="0"/>
              <a:t> management</a:t>
            </a:r>
          </a:p>
          <a:p>
            <a:pPr lvl="2"/>
            <a:r>
              <a:rPr lang="en-US" dirty="0" smtClean="0"/>
              <a:t>Tools:  Chef,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SaltStack</a:t>
            </a:r>
            <a:r>
              <a:rPr lang="en-US" dirty="0" smtClean="0"/>
              <a:t>, Puppet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2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Tools will help us deliver and maintain software on our servers as code</a:t>
            </a:r>
          </a:p>
          <a:p>
            <a:r>
              <a:rPr lang="en-US" dirty="0" smtClean="0"/>
              <a:t>Infrastructure becomes code</a:t>
            </a:r>
          </a:p>
          <a:p>
            <a:pPr lvl="1"/>
            <a:r>
              <a:rPr lang="en-US" dirty="0" smtClean="0"/>
              <a:t>It becomes maintainable</a:t>
            </a:r>
          </a:p>
          <a:p>
            <a:pPr lvl="1"/>
            <a:r>
              <a:rPr lang="en-US" dirty="0" smtClean="0"/>
              <a:t>Version controlled</a:t>
            </a:r>
          </a:p>
          <a:p>
            <a:pPr lvl="1"/>
            <a:r>
              <a:rPr lang="en-US" dirty="0" smtClean="0"/>
              <a:t>Testable </a:t>
            </a:r>
          </a:p>
          <a:p>
            <a:pPr lvl="1"/>
            <a:r>
              <a:rPr lang="en-US" dirty="0" smtClean="0"/>
              <a:t>Collaborative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Version Control (GIT)</a:t>
            </a:r>
          </a:p>
          <a:p>
            <a:r>
              <a:rPr lang="en-US" dirty="0" smtClean="0"/>
              <a:t>Understand your infrastructure, you cant automate what you don’t understand</a:t>
            </a:r>
          </a:p>
          <a:p>
            <a:r>
              <a:rPr lang="en-US" dirty="0" smtClean="0"/>
              <a:t>Make use of automated testing before deploying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Step 1: 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Vagrant can create and configure virtual machine environments</a:t>
            </a:r>
          </a:p>
          <a:p>
            <a:pPr lvl="1"/>
            <a:r>
              <a:rPr lang="en-US" dirty="0" err="1" smtClean="0"/>
              <a:t>Reproduceable</a:t>
            </a:r>
            <a:endParaRPr lang="en-US" dirty="0" smtClean="0"/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Wrapper around </a:t>
            </a:r>
            <a:r>
              <a:rPr lang="en-US" dirty="0" err="1" smtClean="0"/>
              <a:t>VirtualBox</a:t>
            </a:r>
            <a:r>
              <a:rPr lang="en-US" dirty="0" smtClean="0"/>
              <a:t>, AWS, Docker, VMWare,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Create identical environments for operations </a:t>
            </a:r>
          </a:p>
          <a:p>
            <a:pPr lvl="1"/>
            <a:r>
              <a:rPr lang="en-US" dirty="0" smtClean="0"/>
              <a:t>No more “Works on my machine”</a:t>
            </a:r>
          </a:p>
          <a:p>
            <a:pPr lvl="1"/>
            <a:r>
              <a:rPr lang="en-US" dirty="0" smtClean="0"/>
              <a:t>Do a quick test for Scripts, Chef </a:t>
            </a:r>
            <a:r>
              <a:rPr lang="en-US" dirty="0" err="1" smtClean="0"/>
              <a:t>Configs</a:t>
            </a:r>
            <a:r>
              <a:rPr lang="en-US" dirty="0"/>
              <a:t> </a:t>
            </a:r>
            <a:r>
              <a:rPr lang="en-US" dirty="0" smtClean="0"/>
              <a:t>and isolated deployments of your software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4961</TotalTime>
  <Words>1042</Words>
  <Application>Microsoft Office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DevOps </vt:lpstr>
      <vt:lpstr>What is DevOps? </vt:lpstr>
      <vt:lpstr>Tools can Help with DevOps </vt:lpstr>
      <vt:lpstr>Delivery Process</vt:lpstr>
      <vt:lpstr>Version Control</vt:lpstr>
      <vt:lpstr>Configuration Management and Automation</vt:lpstr>
      <vt:lpstr>Benefits</vt:lpstr>
      <vt:lpstr>Guidelines</vt:lpstr>
      <vt:lpstr> Step 1:  Provisioning</vt:lpstr>
      <vt:lpstr>Step 2: Automation and Configuration Management </vt:lpstr>
      <vt:lpstr> Chef    </vt:lpstr>
      <vt:lpstr>Step 3:  Continuous Integration</vt:lpstr>
      <vt:lpstr>Jenkins</vt:lpstr>
      <vt:lpstr>Common Tests</vt:lpstr>
      <vt:lpstr>Jenkins Packaging</vt:lpstr>
      <vt:lpstr>Step 4:  Deployments  (SDLC Deployment) </vt:lpstr>
      <vt:lpstr>Deployments (con’t)</vt:lpstr>
      <vt:lpstr>Artifact Storage</vt:lpstr>
      <vt:lpstr>Continuous Monitoring</vt:lpstr>
      <vt:lpstr>Application Monitoring </vt:lpstr>
      <vt:lpstr>Log File Aggregation</vt:lpstr>
      <vt:lpstr>Containerization (Docker)</vt:lpstr>
      <vt:lpstr>Virtual Machines vs Containers</vt:lpstr>
      <vt:lpstr>Virtual Machines vs Containers (con’t)</vt:lpstr>
      <vt:lpstr>Container Orchestration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Overview</dc:title>
  <dc:creator>Administrator</dc:creator>
  <cp:lastModifiedBy>jgiordano</cp:lastModifiedBy>
  <cp:revision>52</cp:revision>
  <dcterms:created xsi:type="dcterms:W3CDTF">2016-04-01T01:00:07Z</dcterms:created>
  <dcterms:modified xsi:type="dcterms:W3CDTF">2016-04-04T14:44:50Z</dcterms:modified>
</cp:coreProperties>
</file>