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cogs.com/latex/eqneditor.php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utotrader.com/car-news/most-popular-police-car-258655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4174716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4174716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4174716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417471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https://www.codecogs.com/latex/eqneditor.php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H_{o}: p_{[vehicle,age]} = p_{[age]}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H_{a}: p_{[vehicle,age]} \neq p_{[age]}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z = \frac{\hat{p}-p_{o}}{\sqrt{\frac{p_{o}q_{o}}{n}}}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H_{o}: p_{[civic,9]} = p_{[9]}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H_{a}: p_{[civic,9]} &lt; p_{[9]}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\frac{\hat{p}-p_{o}}{\sqrt{\frac{p_{o}q_{o}}{n}}}\\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\left [ p = p_{[civic,9]}=4.6\%;\,p_{o} = p_{[9]} = 7.6\%;\,n_{[civic,9]}=1374 \right ]\\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\frac{4.6\%-7.6\%}{0.0072}=-4.229\\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1-NORMSDIST(4.229) = 1.17*10^{-5}\\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\Rightarrow Reject\,H_{o}\,at\,\alpha=0.05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3a715c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3a715c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raises some red flags on the Impala, a popular police vehicle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https://www.autotrader.com/car-news/most-popular-police-car-258655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“Results and managerial insights” </a:t>
            </a:r>
            <a:r>
              <a:rPr lang="en"/>
              <a:t>“Discuss the potential benefit and future extensions”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4174716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4174716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4174716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4174716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to ABQ locations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3a715cb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3a715cb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two different cars but our linear model lumps them as the same. Comparing a ford f-150 to a honda civic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insight due to exact cause: for example how a car is driven or aftermarket parts put on a car.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plots are not linear due to but up to the 80th percentile our data is linear, it is only the last 20 percent that is not linear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3a715c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3a715c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4174716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4174716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4174716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4174716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4174716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4174716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3a715c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3a715c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X </a:t>
            </a:r>
            <a:r>
              <a:rPr lang="en"/>
              <a:t>Brief summary of the research question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4174716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74174716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4174716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4174716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4174716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4174716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417471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417471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4174716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4174716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3a715c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3a715c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How/who can this data help?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1- You’re in charge of fleet purchasing for the APD. You want to choose a vehicle model with strong track record that won’t incur significant </a:t>
            </a:r>
            <a:r>
              <a:rPr lang="en"/>
              <a:t>maintenance costs for the department down the road.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3a715c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3a715c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data set leveraged (weighted impetus)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2014-2017 data (not vehicles)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Brief summary of the descriptive statistics for the main variable of interest”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3a715c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3a715c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models (equations)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41747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41747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all years and all model makes. Failure rate of entire data set, right skewed. Expect that if we model it based on time the </a:t>
            </a:r>
            <a:r>
              <a:rPr lang="en"/>
              <a:t>distributions</a:t>
            </a:r>
            <a:r>
              <a:rPr lang="en"/>
              <a:t> based on year will be more normal.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Blimp shows up in all data: do not know reason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alculated : test date year - model year of the car. Variation dependent on date of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independent vehicle age and dependent failure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3a715c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3a715c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417471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417471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number of outliers but the interquartile range stayed consistent until you move into the older vehicles. First sight when you can begin to see a trend in the data.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417471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417471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6.jp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abq.gov/abq-data" TargetMode="External"/><Relationship Id="rId4" Type="http://schemas.openxmlformats.org/officeDocument/2006/relationships/hyperlink" Target="http://data.cabq.gov/airquality/vehicleemissions/prioryears/VehicleEmissionsccyy_CABQ-en-us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wtonexcelbach.com/2017/02/05/weighted-least-squares-regression-using-excel-vba-alglib-and-pyth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Albuquerque Vehicle Emissions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Folse, Jacob Girgle, &amp; Trisha Terhar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00" y="1297334"/>
            <a:ext cx="3375495" cy="12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00" y="3064940"/>
            <a:ext cx="3375495" cy="12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945" y="1297325"/>
            <a:ext cx="3375495" cy="12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4955" y="3064931"/>
            <a:ext cx="3375495" cy="121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“Does a vehicle of specific make/model/age perform better or worse than typical vehicle of the same age?”</a:t>
            </a:r>
            <a:endParaRPr sz="2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50">
                <a:solidFill>
                  <a:schemeClr val="dk1"/>
                </a:solidFill>
              </a:rPr>
              <a:t>H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200">
                <a:solidFill>
                  <a:schemeClr val="dk1"/>
                </a:solidFill>
              </a:rPr>
              <a:t>0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650">
                <a:solidFill>
                  <a:schemeClr val="dk1"/>
                </a:solidFill>
              </a:rPr>
              <a:t>​: </a:t>
            </a:r>
            <a:r>
              <a:rPr i="1" lang="en" sz="1650">
                <a:solidFill>
                  <a:schemeClr val="dk1"/>
                </a:solidFill>
              </a:rPr>
              <a:t>p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200">
                <a:solidFill>
                  <a:schemeClr val="dk1"/>
                </a:solidFill>
              </a:rPr>
              <a:t>[</a:t>
            </a:r>
            <a:r>
              <a:rPr i="1" lang="en" sz="1200">
                <a:solidFill>
                  <a:schemeClr val="dk1"/>
                </a:solidFill>
              </a:rPr>
              <a:t>vehicle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i="1"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]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650">
                <a:solidFill>
                  <a:schemeClr val="dk1"/>
                </a:solidFill>
              </a:rPr>
              <a:t>​ = </a:t>
            </a:r>
            <a:r>
              <a:rPr i="1" lang="en" sz="1650">
                <a:solidFill>
                  <a:schemeClr val="dk1"/>
                </a:solidFill>
              </a:rPr>
              <a:t>p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200">
                <a:solidFill>
                  <a:schemeClr val="dk1"/>
                </a:solidFill>
              </a:rPr>
              <a:t>[</a:t>
            </a:r>
            <a:r>
              <a:rPr i="1"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]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650">
                <a:solidFill>
                  <a:schemeClr val="dk1"/>
                </a:solidFill>
              </a:rPr>
              <a:t>​</a:t>
            </a:r>
            <a:r>
              <a:rPr lang="en" sz="1900">
                <a:solidFill>
                  <a:schemeClr val="dk1"/>
                </a:solidFill>
              </a:rPr>
              <a:t>,    </a:t>
            </a:r>
            <a:r>
              <a:rPr i="1" lang="en" sz="1650">
                <a:solidFill>
                  <a:schemeClr val="dk1"/>
                </a:solidFill>
              </a:rPr>
              <a:t>H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650">
                <a:solidFill>
                  <a:schemeClr val="dk1"/>
                </a:solidFill>
              </a:rPr>
              <a:t>​: </a:t>
            </a:r>
            <a:r>
              <a:rPr i="1" lang="en" sz="1650">
                <a:solidFill>
                  <a:schemeClr val="dk1"/>
                </a:solidFill>
              </a:rPr>
              <a:t>p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200">
                <a:solidFill>
                  <a:schemeClr val="dk1"/>
                </a:solidFill>
              </a:rPr>
              <a:t>[</a:t>
            </a:r>
            <a:r>
              <a:rPr i="1" lang="en" sz="1200">
                <a:solidFill>
                  <a:schemeClr val="dk1"/>
                </a:solidFill>
              </a:rPr>
              <a:t>vehicle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i="1"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] 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650">
                <a:solidFill>
                  <a:schemeClr val="dk1"/>
                </a:solidFill>
              </a:rPr>
              <a:t>​&lt; </a:t>
            </a:r>
            <a:r>
              <a:rPr i="1" lang="en" sz="1650">
                <a:solidFill>
                  <a:schemeClr val="dk1"/>
                </a:solidFill>
              </a:rPr>
              <a:t>p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200">
                <a:solidFill>
                  <a:schemeClr val="dk1"/>
                </a:solidFill>
              </a:rPr>
              <a:t>[</a:t>
            </a:r>
            <a:r>
              <a:rPr i="1"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]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650">
                <a:solidFill>
                  <a:schemeClr val="dk1"/>
                </a:solidFill>
              </a:rPr>
              <a:t>​ or </a:t>
            </a:r>
            <a:r>
              <a:rPr i="1" lang="en" sz="1650">
                <a:solidFill>
                  <a:schemeClr val="dk1"/>
                </a:solidFill>
              </a:rPr>
              <a:t>p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200">
                <a:solidFill>
                  <a:schemeClr val="dk1"/>
                </a:solidFill>
              </a:rPr>
              <a:t>[</a:t>
            </a:r>
            <a:r>
              <a:rPr i="1" lang="en" sz="1200">
                <a:solidFill>
                  <a:schemeClr val="dk1"/>
                </a:solidFill>
              </a:rPr>
              <a:t>vehicle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i="1"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] 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650">
                <a:solidFill>
                  <a:schemeClr val="dk1"/>
                </a:solidFill>
              </a:rPr>
              <a:t>​&gt; </a:t>
            </a:r>
            <a:r>
              <a:rPr i="1" lang="en" sz="1650">
                <a:solidFill>
                  <a:schemeClr val="dk1"/>
                </a:solidFill>
              </a:rPr>
              <a:t>p</a:t>
            </a:r>
            <a:r>
              <a:rPr lang="en" sz="700">
                <a:solidFill>
                  <a:schemeClr val="dk1"/>
                </a:solidFill>
              </a:rPr>
              <a:t>​</a:t>
            </a:r>
            <a:r>
              <a:rPr lang="en" sz="1200">
                <a:solidFill>
                  <a:schemeClr val="dk1"/>
                </a:solidFill>
              </a:rPr>
              <a:t>[</a:t>
            </a:r>
            <a:r>
              <a:rPr i="1"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]</a:t>
            </a:r>
            <a:endParaRPr sz="165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12" y="2371137"/>
            <a:ext cx="4409599" cy="19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4951888" y="2371200"/>
            <a:ext cx="3891300" cy="19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750" y="2492818"/>
            <a:ext cx="3753575" cy="173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757338" y="3341450"/>
            <a:ext cx="185700" cy="758400"/>
          </a:xfrm>
          <a:prstGeom prst="ellipse">
            <a:avLst/>
          </a:prstGeom>
          <a:noFill/>
          <a:ln cap="flat" cmpd="sng" w="19050">
            <a:solidFill>
              <a:srgbClr val="D86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Managerial Insights</a:t>
            </a:r>
            <a:r>
              <a:rPr lang="en"/>
              <a:t> 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950" y="762000"/>
            <a:ext cx="4145824" cy="1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Managerial Insights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800" y="358750"/>
            <a:ext cx="1507476" cy="100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625" y="358750"/>
            <a:ext cx="2033074" cy="177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7390725" y="1363500"/>
            <a:ext cx="185700" cy="572700"/>
          </a:xfrm>
          <a:prstGeom prst="ellipse">
            <a:avLst/>
          </a:prstGeom>
          <a:noFill/>
          <a:ln cap="flat" cmpd="sng" w="19050">
            <a:solidFill>
              <a:srgbClr val="D86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Managerial Insights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300" y="780114"/>
            <a:ext cx="3054895" cy="5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linear model lumps all vehicles together, even though each vehicle model has different characteristics → non-linear normal probability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assumes population is</a:t>
            </a:r>
            <a:br>
              <a:rPr lang="en" sz="2400">
                <a:solidFill>
                  <a:schemeClr val="lt2"/>
                </a:solidFill>
              </a:rPr>
            </a:br>
            <a:r>
              <a:rPr lang="en" sz="2400">
                <a:solidFill>
                  <a:schemeClr val="lt2"/>
                </a:solidFill>
              </a:rPr>
              <a:t>total available dataset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sample and population are                                               limited to ABQ dataset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no insight into cause of                                                 emissions test failure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800" y="2300925"/>
            <a:ext cx="3838125" cy="1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Thank you.</a:t>
            </a:r>
            <a:endParaRPr i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AutoNum type="arabicParenR"/>
            </a:pPr>
            <a:r>
              <a:rPr i="1" lang="en" sz="2400">
                <a:solidFill>
                  <a:schemeClr val="lt2"/>
                </a:solidFill>
              </a:rPr>
              <a:t>Is there a predictable linear trend in emissions test failure rate vs. vehicle age?</a:t>
            </a:r>
            <a:endParaRPr i="1" sz="24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AutoNum type="arabicParenR"/>
            </a:pPr>
            <a:r>
              <a:rPr i="1" lang="en" sz="2400">
                <a:solidFill>
                  <a:schemeClr val="lt2"/>
                </a:solidFill>
              </a:rPr>
              <a:t>Is there a statistically significant difference in the performance of certain models, compared to the population average, on a vehicle-age basis?</a:t>
            </a:r>
            <a:endParaRPr i="1" sz="2400">
              <a:solidFill>
                <a:schemeClr val="lt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 amt="50000"/>
          </a:blip>
          <a:srcRect b="8728" l="0" r="0" t="24386"/>
          <a:stretch/>
        </p:blipFill>
        <p:spPr>
          <a:xfrm>
            <a:off x="5453925" y="3429025"/>
            <a:ext cx="3105900" cy="13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Results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47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337525" y="2956050"/>
            <a:ext cx="39999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Police Departments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578100" y="1182675"/>
            <a:ext cx="39999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Used Car Purchasers</a:t>
            </a:r>
            <a:endParaRPr sz="240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00" y="3564950"/>
            <a:ext cx="4145824" cy="11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75" y="1887325"/>
            <a:ext cx="2630426" cy="17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091" y="1335525"/>
            <a:ext cx="2800458" cy="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0275" y="2180389"/>
            <a:ext cx="3054895" cy="5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055875" y="795825"/>
            <a:ext cx="39999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Aftermarket Car Parts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Overview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Albuquerque </a:t>
            </a:r>
            <a:r>
              <a:rPr b="1" lang="en" sz="2400">
                <a:solidFill>
                  <a:schemeClr val="lt2"/>
                </a:solidFill>
              </a:rPr>
              <a:t>Vehicle Emissions Database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Environmental Health Department / Vehicle Pollution Management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A </a:t>
            </a:r>
            <a:r>
              <a:rPr lang="en" sz="1500">
                <a:solidFill>
                  <a:schemeClr val="lt2"/>
                </a:solidFill>
              </a:rPr>
              <a:t>record of ev</a:t>
            </a:r>
            <a:r>
              <a:rPr lang="en" sz="1500">
                <a:solidFill>
                  <a:schemeClr val="lt2"/>
                </a:solidFill>
              </a:rPr>
              <a:t>ery emissions test in the city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Abundance of data (~257,000 records per year):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rgbClr val="6FA8DC"/>
                </a:solidFill>
              </a:rPr>
              <a:t>2013</a:t>
            </a:r>
            <a:r>
              <a:rPr lang="en" sz="1500">
                <a:solidFill>
                  <a:schemeClr val="lt2"/>
                </a:solidFill>
              </a:rPr>
              <a:t>: </a:t>
            </a:r>
            <a:r>
              <a:rPr lang="en" sz="1500">
                <a:solidFill>
                  <a:srgbClr val="D5A6BD"/>
                </a:solidFill>
              </a:rPr>
              <a:t>257,673</a:t>
            </a:r>
            <a:r>
              <a:rPr lang="en" sz="1500">
                <a:solidFill>
                  <a:schemeClr val="lt2"/>
                </a:solidFill>
              </a:rPr>
              <a:t>;  </a:t>
            </a:r>
            <a:r>
              <a:rPr lang="en" sz="1500">
                <a:solidFill>
                  <a:srgbClr val="6FA8DC"/>
                </a:solidFill>
              </a:rPr>
              <a:t>2014</a:t>
            </a:r>
            <a:r>
              <a:rPr lang="en" sz="1500">
                <a:solidFill>
                  <a:schemeClr val="lt2"/>
                </a:solidFill>
              </a:rPr>
              <a:t>: </a:t>
            </a:r>
            <a:r>
              <a:rPr lang="en" sz="1500">
                <a:solidFill>
                  <a:srgbClr val="D5A6BD"/>
                </a:solidFill>
              </a:rPr>
              <a:t>258,985</a:t>
            </a:r>
            <a:r>
              <a:rPr lang="en" sz="1500">
                <a:solidFill>
                  <a:schemeClr val="lt2"/>
                </a:solidFill>
              </a:rPr>
              <a:t>;  </a:t>
            </a:r>
            <a:r>
              <a:rPr lang="en" sz="1500">
                <a:solidFill>
                  <a:srgbClr val="6FA8DC"/>
                </a:solidFill>
              </a:rPr>
              <a:t>2015</a:t>
            </a:r>
            <a:r>
              <a:rPr lang="en" sz="1500">
                <a:solidFill>
                  <a:schemeClr val="lt2"/>
                </a:solidFill>
              </a:rPr>
              <a:t>: </a:t>
            </a:r>
            <a:r>
              <a:rPr lang="en" sz="1500">
                <a:solidFill>
                  <a:srgbClr val="D5A6BD"/>
                </a:solidFill>
              </a:rPr>
              <a:t>257,790</a:t>
            </a:r>
            <a:r>
              <a:rPr lang="en" sz="1500">
                <a:solidFill>
                  <a:schemeClr val="lt2"/>
                </a:solidFill>
              </a:rPr>
              <a:t>;  </a:t>
            </a:r>
            <a:r>
              <a:rPr lang="en" sz="1500">
                <a:solidFill>
                  <a:srgbClr val="6FA8DC"/>
                </a:solidFill>
              </a:rPr>
              <a:t>2016</a:t>
            </a:r>
            <a:r>
              <a:rPr lang="en" sz="1500">
                <a:solidFill>
                  <a:schemeClr val="lt2"/>
                </a:solidFill>
              </a:rPr>
              <a:t>: </a:t>
            </a:r>
            <a:r>
              <a:rPr lang="en" sz="1500">
                <a:solidFill>
                  <a:srgbClr val="D5A6BD"/>
                </a:solidFill>
              </a:rPr>
              <a:t>259,865</a:t>
            </a:r>
            <a:r>
              <a:rPr lang="en" sz="1500">
                <a:solidFill>
                  <a:schemeClr val="lt2"/>
                </a:solidFill>
              </a:rPr>
              <a:t>;  </a:t>
            </a:r>
            <a:r>
              <a:rPr lang="en" sz="1500">
                <a:solidFill>
                  <a:srgbClr val="6FA8DC"/>
                </a:solidFill>
              </a:rPr>
              <a:t>2017</a:t>
            </a:r>
            <a:r>
              <a:rPr lang="en" sz="1500">
                <a:solidFill>
                  <a:schemeClr val="lt2"/>
                </a:solidFill>
              </a:rPr>
              <a:t>: </a:t>
            </a:r>
            <a:r>
              <a:rPr lang="en" sz="1500">
                <a:solidFill>
                  <a:srgbClr val="D5A6BD"/>
                </a:solidFill>
              </a:rPr>
              <a:t>251,397</a:t>
            </a:r>
            <a:endParaRPr sz="1500">
              <a:solidFill>
                <a:srgbClr val="D5A6B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5A6BD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We used a reduced dataset:</a:t>
            </a:r>
            <a:endParaRPr sz="24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based on 2014-2017 data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50 or more records (</a:t>
            </a:r>
            <a:r>
              <a:rPr lang="en" sz="1500">
                <a:solidFill>
                  <a:schemeClr val="lt2"/>
                </a:solidFill>
              </a:rPr>
              <a:t>make/model/year)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2"/>
                </a:solidFill>
              </a:rPr>
              <a:t>represents 822,763 individual reports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only consider pass/fail status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67500" y="4105975"/>
            <a:ext cx="8409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https://www.cabq.gov/abq-data</a:t>
            </a: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http://data.cabq.gov/airquality/vehicleemissions/prioryears/VehicleEmissionsccyy_CABQ-en-us.csv</a:t>
            </a: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(2013-2017)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A) </a:t>
            </a:r>
            <a:r>
              <a:rPr lang="en" sz="2400">
                <a:solidFill>
                  <a:schemeClr val="lt2"/>
                </a:solidFill>
              </a:rPr>
              <a:t>Piecewise Linear Regression (weighted</a:t>
            </a:r>
            <a:r>
              <a:rPr baseline="30000" lang="en" sz="2400">
                <a:solidFill>
                  <a:schemeClr val="lt2"/>
                </a:solidFill>
              </a:rPr>
              <a:t>1</a:t>
            </a:r>
            <a:r>
              <a:rPr lang="en" sz="2400">
                <a:solidFill>
                  <a:schemeClr val="lt2"/>
                </a:solidFill>
              </a:rPr>
              <a:t>)</a:t>
            </a:r>
            <a:endParaRPr sz="24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independent variable: </a:t>
            </a:r>
            <a:r>
              <a:rPr lang="en" sz="1700">
                <a:solidFill>
                  <a:schemeClr val="lt2"/>
                </a:solidFill>
              </a:rPr>
              <a:t>vehicle age (years)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dependent variable: failure rate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weighted based on number of vehicles in each category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B) Large-sample hypothesis test of proportions</a:t>
            </a:r>
            <a:endParaRPr sz="24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“Does a vehicle of specific make/model/age perform better or worse than typical vehicle of the same age?”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population is total available dataset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​: </a:t>
            </a: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= </a:t>
            </a: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​: </a:t>
            </a: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​&gt; </a:t>
            </a: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or </a:t>
            </a: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​&lt; </a:t>
            </a:r>
            <a:r>
              <a:rPr i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63025" y="4703625"/>
            <a:ext cx="8401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weighted least squares: </a:t>
            </a:r>
            <a:r>
              <a:rPr lang="en" sz="9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https://newtonexcelbach.com/2017/02/05/weighted-least-squares-regression-using-excel-vba-alglib-and-python/</a:t>
            </a: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Summary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15" y="1149292"/>
            <a:ext cx="4112213" cy="139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199" y="1125175"/>
            <a:ext cx="4254012" cy="144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88" y="3153754"/>
            <a:ext cx="4113470" cy="1397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7445850" y="1231675"/>
            <a:ext cx="1093500" cy="675900"/>
          </a:xfrm>
          <a:prstGeom prst="ellipse">
            <a:avLst/>
          </a:prstGeom>
          <a:noFill/>
          <a:ln cap="flat" cmpd="sng" w="19050">
            <a:solidFill>
              <a:srgbClr val="D86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22000" y="2572225"/>
            <a:ext cx="3391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failure rate</a:t>
            </a:r>
            <a:r>
              <a:rPr b="1"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chemeClr val="dk1"/>
                </a:solidFill>
              </a:rPr>
              <a:t>median = 7.8%, mean = 9.6%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880775" y="2572225"/>
            <a:ext cx="3391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 year</a:t>
            </a:r>
            <a:r>
              <a:rPr b="1"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chemeClr val="dk1"/>
                </a:solidFill>
              </a:rPr>
              <a:t>median = 2005, mean = 2005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22000" y="4602550"/>
            <a:ext cx="3391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vehicle age</a:t>
            </a:r>
            <a:r>
              <a:rPr b="1"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chemeClr val="dk1"/>
                </a:solidFill>
              </a:rPr>
              <a:t>median = 10, mean = 9.996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17950" y="1231675"/>
            <a:ext cx="1206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117950" y="3210650"/>
            <a:ext cx="1206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0" y="1058300"/>
            <a:ext cx="78895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Box-and-Whisker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0" y="1089000"/>
            <a:ext cx="78895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Rate vs. Vehicle Age (Linear Regression)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0" y="1170125"/>
            <a:ext cx="4305150" cy="375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443" y="1170125"/>
            <a:ext cx="4305158" cy="3754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