
<file path=[Content_Types].xml><?xml version="1.0" encoding="utf-8"?>
<Types xmlns="http://schemas.openxmlformats.org/package/2006/content-types">
  <Default Extension="png" ContentType="image/png"/>
  <Default Extension="bmp" ContentType="image/bmp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AE2F8"/>
    <a:srgbClr val="F7E9BD"/>
    <a:srgbClr val="F8EABB"/>
    <a:srgbClr val="F7EDC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700" autoAdjust="0"/>
  </p:normalViewPr>
  <p:slideViewPr>
    <p:cSldViewPr snapToGrid="0" showGuides="1">
      <p:cViewPr>
        <p:scale>
          <a:sx n="25" d="100"/>
          <a:sy n="25" d="100"/>
        </p:scale>
        <p:origin x="-2674" y="-67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5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6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bm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295" y="24709831"/>
            <a:ext cx="10118006" cy="5392954"/>
            <a:chOff x="283295" y="24709831"/>
            <a:chExt cx="10118006" cy="5392954"/>
          </a:xfrm>
        </p:grpSpPr>
        <p:sp>
          <p:nvSpPr>
            <p:cNvPr id="27" name="직사각형 26"/>
            <p:cNvSpPr/>
            <p:nvPr/>
          </p:nvSpPr>
          <p:spPr>
            <a:xfrm>
              <a:off x="283295" y="29518010"/>
              <a:ext cx="10118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ko-KR" altLang="en-US" sz="3200" b="1" dirty="0" smtClean="0"/>
                <a:t>그림</a:t>
              </a:r>
              <a:r>
                <a:rPr lang="en-US" altLang="ko-KR" sz="3200" b="1" dirty="0" smtClean="0"/>
                <a:t>2. </a:t>
              </a:r>
              <a:r>
                <a:rPr lang="ko-KR" altLang="en-US" sz="3200" b="1" dirty="0" err="1" smtClean="0"/>
                <a:t>아두이노</a:t>
              </a:r>
              <a:r>
                <a:rPr lang="ko-KR" altLang="en-US" sz="3200" b="1" dirty="0" smtClean="0"/>
                <a:t> 구성</a:t>
              </a:r>
              <a:endParaRPr lang="en-US" altLang="ko-KR" sz="32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98032" y="24709831"/>
              <a:ext cx="10065907" cy="45255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86471" y="5349329"/>
            <a:ext cx="10076729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과제의 목적 및 필요성</a:t>
            </a:r>
            <a:endParaRPr lang="ko-KR" altLang="en-US" sz="4000" b="1" dirty="0"/>
          </a:p>
        </p:txBody>
      </p:sp>
      <p:sp>
        <p:nvSpPr>
          <p:cNvPr id="9" name="직사각형 8"/>
          <p:cNvSpPr/>
          <p:nvPr/>
        </p:nvSpPr>
        <p:spPr>
          <a:xfrm>
            <a:off x="274398" y="6810680"/>
            <a:ext cx="102045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/>
              <a:t>현재 우리나라의 기후의 특징은 </a:t>
            </a:r>
            <a:r>
              <a:rPr lang="ko-KR" altLang="en-US" sz="3200" b="1" dirty="0" smtClean="0"/>
              <a:t>여름에는 </a:t>
            </a:r>
            <a:r>
              <a:rPr lang="ko-KR" altLang="en-US" sz="3200" b="1" dirty="0"/>
              <a:t>덥고 비가 많이 내려 습하며 겨울에는 춥고 건조하다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이러한 기후 변화에 </a:t>
            </a:r>
            <a:r>
              <a:rPr lang="ko-KR" altLang="en-US" sz="3200" b="1" dirty="0" smtClean="0"/>
              <a:t>대처하기 </a:t>
            </a:r>
            <a:r>
              <a:rPr lang="ko-KR" altLang="en-US" sz="3200" b="1" dirty="0"/>
              <a:t>위해서 간편하게 온도와 습도를 알려주는 기능의 측정기가 </a:t>
            </a:r>
            <a:r>
              <a:rPr lang="ko-KR" altLang="en-US" sz="3200" b="1" dirty="0" smtClean="0"/>
              <a:t>필요하다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현재 </a:t>
            </a:r>
            <a:r>
              <a:rPr lang="ko-KR" altLang="en-US" sz="3200" b="1" dirty="0"/>
              <a:t>시중에 온도와 습도를 알려주는 제품 또는 기능이 많이 출시 되어있다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하지만 </a:t>
            </a:r>
            <a:r>
              <a:rPr lang="ko-KR" altLang="en-US" sz="3200" b="1" dirty="0" smtClean="0"/>
              <a:t>가지고 </a:t>
            </a:r>
            <a:r>
              <a:rPr lang="ko-KR" altLang="en-US" sz="3200" b="1" dirty="0"/>
              <a:t>다니기 불편하며 대중화가 되지 </a:t>
            </a:r>
            <a:r>
              <a:rPr lang="ko-KR" altLang="en-US" sz="3200" b="1" dirty="0" smtClean="0"/>
              <a:t>않거나 비싸다는 단점이 있다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따라서 </a:t>
            </a:r>
            <a:r>
              <a:rPr lang="ko-KR" altLang="en-US" sz="3200" b="1" dirty="0"/>
              <a:t>본 </a:t>
            </a:r>
            <a:r>
              <a:rPr lang="ko-KR" altLang="en-US" sz="3200" b="1" dirty="0" smtClean="0"/>
              <a:t>프로젝트에서는 </a:t>
            </a:r>
            <a:r>
              <a:rPr lang="ko-KR" altLang="en-US" sz="3200" b="1" dirty="0" smtClean="0"/>
              <a:t>위와 같은 단점들을 보완하기 위해 </a:t>
            </a:r>
            <a:r>
              <a:rPr lang="ko-KR" altLang="en-US" sz="3200" b="1" dirty="0" err="1" smtClean="0"/>
              <a:t>블루투스를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이용하여 사용자들이 필요에 따라 바로 온도와 습도를 측정할 수 있는 </a:t>
            </a:r>
            <a:r>
              <a:rPr lang="ko-KR" altLang="en-US" sz="3200" b="1" dirty="0" err="1"/>
              <a:t>블루투스를</a:t>
            </a:r>
            <a:r>
              <a:rPr lang="ko-KR" altLang="en-US" sz="3200" b="1" dirty="0"/>
              <a:t> 사용한 </a:t>
            </a:r>
            <a:r>
              <a:rPr lang="ko-KR" altLang="en-US" sz="3200" b="1" dirty="0" err="1" smtClean="0"/>
              <a:t>온습도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측정기를 제작했다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3295" y="6433639"/>
            <a:ext cx="10118006" cy="5905109"/>
          </a:xfrm>
          <a:prstGeom prst="rect">
            <a:avLst/>
          </a:prstGeom>
          <a:noFill/>
          <a:ln w="38100" cap="rnd"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856466" y="24241963"/>
            <a:ext cx="10087230" cy="57332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8032" y="13729341"/>
            <a:ext cx="10103269" cy="506107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7595" y="13998104"/>
            <a:ext cx="99656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 err="1"/>
              <a:t>온습도</a:t>
            </a:r>
            <a:r>
              <a:rPr lang="ko-KR" altLang="en-US" sz="3200" b="1" dirty="0"/>
              <a:t> 측정기를 제작하기 위해서는 </a:t>
            </a:r>
            <a:r>
              <a:rPr lang="ko-KR" altLang="en-US" sz="3200" b="1" dirty="0" err="1"/>
              <a:t>아두이노</a:t>
            </a:r>
            <a:r>
              <a:rPr lang="ko-KR" altLang="en-US" sz="3200" b="1" dirty="0"/>
              <a:t> </a:t>
            </a:r>
            <a:r>
              <a:rPr lang="ko-KR" altLang="en-US" sz="3200" b="1" dirty="0" err="1"/>
              <a:t>우노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브레드보드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온습도</a:t>
            </a:r>
            <a:r>
              <a:rPr lang="ko-KR" altLang="en-US" sz="3200" b="1" dirty="0"/>
              <a:t> 센서 모듈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블루투스</a:t>
            </a:r>
            <a:r>
              <a:rPr lang="ko-KR" altLang="en-US" sz="3200" b="1" dirty="0"/>
              <a:t> 모듈을 활용하여 </a:t>
            </a:r>
            <a:r>
              <a:rPr lang="ko-KR" altLang="en-US" sz="3200" b="1" dirty="0" err="1"/>
              <a:t>온습도</a:t>
            </a:r>
            <a:r>
              <a:rPr lang="ko-KR" altLang="en-US" sz="3200" b="1" dirty="0"/>
              <a:t> 제어 프로그램을 완성했다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또한 </a:t>
            </a:r>
            <a:r>
              <a:rPr lang="ko-KR" altLang="en-US" sz="3200" b="1" dirty="0" smtClean="0"/>
              <a:t>사용자</a:t>
            </a:r>
            <a:r>
              <a:rPr lang="ko-KR" altLang="en-US" sz="3200" b="1" dirty="0"/>
              <a:t> 휴대폰의 </a:t>
            </a:r>
            <a:r>
              <a:rPr lang="ko-KR" altLang="en-US" sz="3200" b="1" dirty="0" err="1"/>
              <a:t>블루투스</a:t>
            </a:r>
            <a:r>
              <a:rPr lang="ko-KR" altLang="en-US" sz="3200" b="1" dirty="0"/>
              <a:t> 기능과 </a:t>
            </a:r>
            <a:r>
              <a:rPr lang="ko-KR" altLang="en-US" sz="3200" b="1" dirty="0" err="1"/>
              <a:t>아두이노의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온습도</a:t>
            </a:r>
            <a:r>
              <a:rPr lang="ko-KR" altLang="en-US" sz="3200" b="1" dirty="0"/>
              <a:t> 측정을 연결하기 위해 </a:t>
            </a:r>
            <a:r>
              <a:rPr lang="ko-KR" altLang="en-US" sz="3200" b="1" dirty="0" err="1"/>
              <a:t>앱</a:t>
            </a:r>
            <a:r>
              <a:rPr lang="ko-KR" altLang="en-US" sz="3200" b="1" dirty="0"/>
              <a:t> </a:t>
            </a:r>
            <a:r>
              <a:rPr lang="ko-KR" altLang="en-US" sz="3200" b="1" dirty="0" err="1"/>
              <a:t>인벤터를</a:t>
            </a:r>
            <a:r>
              <a:rPr lang="ko-KR" altLang="en-US" sz="3200" b="1" dirty="0"/>
              <a:t> 사용하여 직접 확인하는 것이 아닌 무선으로 </a:t>
            </a:r>
            <a:r>
              <a:rPr lang="ko-KR" altLang="en-US" sz="3200" b="1" dirty="0" err="1"/>
              <a:t>온습도를</a:t>
            </a:r>
            <a:r>
              <a:rPr lang="ko-KR" altLang="en-US" sz="3200" b="1" dirty="0"/>
              <a:t> 확인할 수 있는 환경을 제작했다</a:t>
            </a:r>
            <a:r>
              <a:rPr lang="en-US" altLang="ko-KR" sz="3200" b="1" dirty="0"/>
              <a:t>. </a:t>
            </a:r>
            <a:r>
              <a:rPr lang="ko-KR" altLang="en-US" sz="3200" b="1" dirty="0" err="1"/>
              <a:t>앱</a:t>
            </a:r>
            <a:r>
              <a:rPr lang="ko-KR" altLang="en-US" sz="3200" b="1" dirty="0"/>
              <a:t> </a:t>
            </a:r>
            <a:r>
              <a:rPr lang="ko-KR" altLang="en-US" sz="3200" b="1" dirty="0" err="1"/>
              <a:t>인벤터와</a:t>
            </a:r>
            <a:r>
              <a:rPr lang="ko-KR" altLang="en-US" sz="3200" b="1" dirty="0"/>
              <a:t> </a:t>
            </a:r>
            <a:r>
              <a:rPr lang="ko-KR" altLang="en-US" sz="3200" b="1" dirty="0" err="1"/>
              <a:t>아두이노의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블루투스</a:t>
            </a:r>
            <a:r>
              <a:rPr lang="ko-KR" altLang="en-US" sz="3200" b="1" dirty="0"/>
              <a:t> 모듈이 연결되었기 때문에 사용자는 </a:t>
            </a:r>
            <a:r>
              <a:rPr lang="ko-KR" altLang="en-US" sz="3200" b="1" dirty="0" err="1"/>
              <a:t>센서값을</a:t>
            </a:r>
            <a:r>
              <a:rPr lang="ko-KR" altLang="en-US" sz="3200" b="1" dirty="0"/>
              <a:t> 확인 후 휴대폰을 통해 </a:t>
            </a:r>
            <a:r>
              <a:rPr lang="ko-KR" altLang="en-US" sz="3200" b="1" dirty="0" err="1"/>
              <a:t>온습도의</a:t>
            </a:r>
            <a:r>
              <a:rPr lang="ko-KR" altLang="en-US" sz="3200" b="1" dirty="0"/>
              <a:t> 값을 </a:t>
            </a:r>
            <a:r>
              <a:rPr lang="ko-KR" altLang="en-US" sz="3200" b="1" dirty="0" err="1"/>
              <a:t>전송받을</a:t>
            </a:r>
            <a:r>
              <a:rPr lang="ko-KR" altLang="en-US" sz="3200" b="1" dirty="0"/>
              <a:t> 수 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20" name="직사각형 19"/>
          <p:cNvSpPr/>
          <p:nvPr/>
        </p:nvSpPr>
        <p:spPr>
          <a:xfrm>
            <a:off x="10854540" y="6457101"/>
            <a:ext cx="10089155" cy="53888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179788" y="24655357"/>
            <a:ext cx="95473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기존에 존재하던 온 습도계는 직접 찾아가야 하는 불편함이 존재했다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하지만 </a:t>
            </a:r>
            <a:r>
              <a:rPr lang="ko-KR" altLang="en-US" sz="3200" b="1" dirty="0" err="1"/>
              <a:t>블루투스</a:t>
            </a:r>
            <a:r>
              <a:rPr lang="ko-KR" altLang="en-US" sz="3200" b="1" dirty="0"/>
              <a:t> 온 습도계를 이용한다면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간단하게 </a:t>
            </a:r>
            <a:r>
              <a:rPr lang="ko-KR" altLang="en-US" sz="3200" b="1" dirty="0" err="1"/>
              <a:t>앱을</a:t>
            </a:r>
            <a:r>
              <a:rPr lang="ko-KR" altLang="en-US" sz="3200" b="1" dirty="0"/>
              <a:t> 통해 온 습도 확인이 가능하다</a:t>
            </a:r>
            <a:r>
              <a:rPr lang="en-US" altLang="ko-KR" sz="3200" b="1" dirty="0"/>
              <a:t>. </a:t>
            </a:r>
            <a:r>
              <a:rPr lang="ko-KR" altLang="en-US" sz="3200" b="1" dirty="0" smtClean="0"/>
              <a:t>이로 </a:t>
            </a:r>
            <a:r>
              <a:rPr lang="ko-KR" altLang="en-US" sz="3200" b="1" dirty="0"/>
              <a:t>인해 편의성과 편리성을 챙길 수 있으며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블루투스</a:t>
            </a:r>
            <a:r>
              <a:rPr lang="ko-KR" altLang="en-US" sz="3200" b="1" dirty="0"/>
              <a:t> 온 습도계를 이용하여 집안의 </a:t>
            </a:r>
            <a:r>
              <a:rPr lang="ko-KR" altLang="en-US" sz="3200" b="1" dirty="0" err="1"/>
              <a:t>온습도를</a:t>
            </a:r>
            <a:r>
              <a:rPr lang="ko-KR" altLang="en-US" sz="3200" b="1" dirty="0"/>
              <a:t> 조절하여 건조한 기관지 및 </a:t>
            </a:r>
            <a:r>
              <a:rPr lang="ko-KR" altLang="en-US" sz="3200" b="1" dirty="0" err="1"/>
              <a:t>유해균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곰팡이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로 부터 가족들을 보호 할 수 </a:t>
            </a:r>
            <a:r>
              <a:rPr lang="ko-KR" altLang="en-US" sz="3200" b="1" dirty="0" smtClean="0"/>
              <a:t>있다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또한 </a:t>
            </a:r>
            <a:r>
              <a:rPr lang="ko-KR" altLang="en-US" sz="3200" b="1" dirty="0" err="1"/>
              <a:t>온습도에</a:t>
            </a:r>
            <a:r>
              <a:rPr lang="ko-KR" altLang="en-US" sz="3200" b="1" dirty="0"/>
              <a:t> 민감한 장소 예를 들면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의약품 저장소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박물관에 활용 하여 저장 효율을 높이는데 활용이 가능하거나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온 습도에 따라 옷을 정하는 등 실생활이나 식품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의료 분야 등에 활용 가능할 것이다</a:t>
            </a:r>
            <a:r>
              <a:rPr lang="en-US" altLang="ko-KR" sz="3200" b="1" dirty="0"/>
              <a:t>.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 </a:t>
            </a:r>
          </a:p>
          <a:p>
            <a:pPr algn="dist" fontAlgn="base"/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10439401" y="21247"/>
            <a:ext cx="11315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3200" b="1" dirty="0" smtClean="0"/>
              <a:t>2020 DONG-EUI UNIVERSITY</a:t>
            </a:r>
            <a:r>
              <a:rPr lang="ko-KR" altLang="en-US" sz="3200" b="1" dirty="0" smtClean="0"/>
              <a:t> </a:t>
            </a:r>
            <a:r>
              <a:rPr lang="en-US" altLang="ko-KR" sz="3200" b="1" smtClean="0"/>
              <a:t>Capstone </a:t>
            </a:r>
            <a:r>
              <a:rPr lang="en-US" altLang="ko-KR" sz="3200" b="1" dirty="0" smtClean="0"/>
              <a:t>Design Contest</a:t>
            </a:r>
            <a:endParaRPr lang="en-US" altLang="ko-KR" sz="3200" b="1" dirty="0"/>
          </a:p>
        </p:txBody>
      </p:sp>
      <p:sp>
        <p:nvSpPr>
          <p:cNvPr id="33" name="직사각형 32"/>
          <p:cNvSpPr/>
          <p:nvPr/>
        </p:nvSpPr>
        <p:spPr>
          <a:xfrm>
            <a:off x="397595" y="1852011"/>
            <a:ext cx="180950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6000" b="1" dirty="0" err="1" smtClean="0">
                <a:solidFill>
                  <a:srgbClr val="002060"/>
                </a:solidFill>
              </a:rPr>
              <a:t>블루투스를</a:t>
            </a:r>
            <a:r>
              <a:rPr lang="ko-KR" altLang="en-US" sz="6000" b="1" dirty="0" smtClean="0">
                <a:solidFill>
                  <a:srgbClr val="002060"/>
                </a:solidFill>
              </a:rPr>
              <a:t> 이용한 </a:t>
            </a:r>
            <a:r>
              <a:rPr lang="ko-KR" altLang="en-US" sz="6000" b="1" dirty="0" err="1" smtClean="0">
                <a:solidFill>
                  <a:srgbClr val="002060"/>
                </a:solidFill>
              </a:rPr>
              <a:t>온습도</a:t>
            </a:r>
            <a:r>
              <a:rPr lang="ko-KR" altLang="en-US" sz="6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6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6000" b="1" dirty="0" smtClean="0">
                <a:solidFill>
                  <a:srgbClr val="002060"/>
                </a:solidFill>
              </a:rPr>
              <a:t>Bluetooth with temperature and humidity sensor)</a:t>
            </a: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김창우</a:t>
            </a:r>
            <a:r>
              <a:rPr lang="en-US" altLang="ko-KR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전규빈</a:t>
            </a:r>
            <a:r>
              <a:rPr lang="en-US" altLang="ko-KR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3200" b="1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심건</a:t>
            </a:r>
            <a:r>
              <a:rPr lang="ko-KR" altLang="en-US" sz="3200" b="1" kern="0" dirty="0" err="1">
                <a:solidFill>
                  <a:schemeClr val="accent2">
                    <a:lumMod val="75000"/>
                  </a:schemeClr>
                </a:solidFill>
                <a:latin typeface="+mj-ea"/>
              </a:rPr>
              <a:t>후</a:t>
            </a:r>
            <a:r>
              <a:rPr lang="en-US" altLang="ko-KR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조소희</a:t>
            </a:r>
            <a:r>
              <a:rPr lang="ko-KR" altLang="en-US" sz="28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 </a:t>
            </a:r>
            <a:endParaRPr lang="en-US" altLang="ko-KR" sz="2800" b="1" kern="0" dirty="0" smtClean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동의대대학 </a:t>
            </a: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컴퓨터소프트웨어공</a:t>
            </a: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학과</a:t>
            </a:r>
            <a:r>
              <a:rPr lang="en-US" altLang="ko-KR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정보통신공학과</a:t>
            </a:r>
            <a:r>
              <a:rPr lang="en-US" altLang="ko-KR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의생명공학과</a:t>
            </a: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 </a:t>
            </a:r>
            <a:endParaRPr lang="ko-KR" altLang="en-US" sz="2800" b="1" kern="0" dirty="0">
              <a:solidFill>
                <a:schemeClr val="accent2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6594" y="12645097"/>
            <a:ext cx="10084707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개념설계</a:t>
            </a:r>
            <a:endParaRPr lang="ko-KR" altLang="en-US" sz="4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854540" y="5327153"/>
            <a:ext cx="10089155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제작과정 및 시험</a:t>
            </a:r>
            <a:endParaRPr lang="ko-KR" altLang="en-US" sz="40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011326" y="23174030"/>
            <a:ext cx="10087229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기대효과 및 활용방안</a:t>
            </a:r>
            <a:endParaRPr lang="ko-KR" altLang="en-US" sz="4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250864" y="19550884"/>
            <a:ext cx="10150437" cy="5038077"/>
            <a:chOff x="250864" y="19550884"/>
            <a:chExt cx="10150437" cy="5038077"/>
          </a:xfrm>
        </p:grpSpPr>
        <p:sp>
          <p:nvSpPr>
            <p:cNvPr id="26" name="직사각형 25"/>
            <p:cNvSpPr/>
            <p:nvPr/>
          </p:nvSpPr>
          <p:spPr>
            <a:xfrm>
              <a:off x="250864" y="24004186"/>
              <a:ext cx="101504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ko-KR" altLang="en-US" sz="3200" b="1" dirty="0" smtClean="0"/>
                <a:t>그림</a:t>
              </a:r>
              <a:r>
                <a:rPr lang="en-US" altLang="ko-KR" sz="3200" b="1" dirty="0" smtClean="0"/>
                <a:t>1. </a:t>
              </a:r>
              <a:r>
                <a:rPr lang="ko-KR" altLang="en-US" sz="3200" b="1" dirty="0" smtClean="0"/>
                <a:t>시스템 흐름도</a:t>
              </a:r>
              <a:endParaRPr lang="en-US" altLang="ko-KR" sz="32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83295" y="19550884"/>
              <a:ext cx="10118006" cy="418919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4095"/>
            <a:ext cx="6544316" cy="1443531"/>
          </a:xfrm>
          <a:prstGeom prst="rect">
            <a:avLst/>
          </a:prstGeom>
        </p:spPr>
      </p:pic>
      <p:pic>
        <p:nvPicPr>
          <p:cNvPr id="34" name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7594" y="19675374"/>
            <a:ext cx="9965605" cy="3868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77227" y="25079854"/>
            <a:ext cx="7567888" cy="3900992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01842"/>
              </p:ext>
            </p:extLst>
          </p:nvPr>
        </p:nvGraphicFramePr>
        <p:xfrm>
          <a:off x="10854540" y="11509612"/>
          <a:ext cx="10103270" cy="741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51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6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부품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기능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2770">
                <a:tc>
                  <a:txBody>
                    <a:bodyPr/>
                    <a:lstStyle/>
                    <a:p>
                      <a:pPr algn="l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>
                          <a:effectLst/>
                        </a:rPr>
                        <a:t>Arduino UNO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1200" dirty="0">
                          <a:effectLst/>
                        </a:rPr>
                        <a:t>⦁ 시스템 컨트롤러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6376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1200" dirty="0">
                          <a:effectLst/>
                        </a:rPr>
                        <a:t>블루투스 모듈</a:t>
                      </a:r>
                      <a:endParaRPr lang="en-US" altLang="ko-KR" sz="32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algn="l" fontAlgn="base" latinLnBrk="1"/>
                      <a:r>
                        <a:rPr lang="ko-KR" altLang="en-US" sz="3200" kern="1200" dirty="0">
                          <a:effectLst/>
                        </a:rPr>
                        <a:t>⦁블루투스 통신의 정보 수신 송신 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964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fontAlgn="base" latinLnBrk="0"/>
                      <a:r>
                        <a:rPr lang="en-US" altLang="ko-KR" sz="3200" kern="1200" dirty="0">
                          <a:effectLst/>
                        </a:rPr>
                        <a:t>DHT11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>
                          <a:effectLst/>
                        </a:rPr>
                        <a:t>⦁온 습도 감지 센서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C57C15AB-CC9D-4FE3-AC3B-536D5B1297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94" b="100000" l="590" r="100000">
                        <a14:foregroundMark x1="51240" y1="32315" x2="89847" y2="31994"/>
                        <a14:foregroundMark x1="52302" y1="39711" x2="72373" y2="40514"/>
                        <a14:foregroundMark x1="52774" y1="85852" x2="94923" y2="82154"/>
                        <a14:foregroundMark x1="60921" y1="90997" x2="71074" y2="89389"/>
                        <a14:foregroundMark x1="28217" y1="81190" x2="47698" y2="80707"/>
                        <a14:foregroundMark x1="16883" y1="95177" x2="32231" y2="95338"/>
                        <a14:foregroundMark x1="11924" y1="73151" x2="19717" y2="65434"/>
                        <a14:foregroundMark x1="13577" y1="46141" x2="17355" y2="13183"/>
                        <a14:foregroundMark x1="47226" y1="56431" x2="44274" y2="11093"/>
                        <a14:foregroundMark x1="48524" y1="20096" x2="54664" y2="21543"/>
                        <a14:foregroundMark x1="51122" y1="20740" x2="90555" y2="21865"/>
                        <a14:foregroundMark x1="28926" y1="9003" x2="28926" y2="9003"/>
                        <a14:foregroundMark x1="10626" y1="7395" x2="11216" y2="23312"/>
                        <a14:foregroundMark x1="10035" y1="8682" x2="10508" y2="33280"/>
                        <a14:foregroundMark x1="40732" y1="40997" x2="33530" y2="41318"/>
                        <a14:foregroundMark x1="32586" y1="40997" x2="40614" y2="41318"/>
                        <a14:foregroundMark x1="41558" y1="40997" x2="32940" y2="40836"/>
                        <a14:foregroundMark x1="34593" y1="41318" x2="34593" y2="41318"/>
                        <a14:foregroundMark x1="37426" y1="41318" x2="37426" y2="41318"/>
                        <a14:foregroundMark x1="15821" y1="36817" x2="15821" y2="36817"/>
                        <a14:foregroundMark x1="1181" y1="40997" x2="10862" y2="40836"/>
                        <a14:foregroundMark x1="1063" y1="40193" x2="1063" y2="20740"/>
                        <a14:foregroundMark x1="1063" y1="20579" x2="10980" y2="19775"/>
                        <a14:foregroundMark x1="1063" y1="19614" x2="9327" y2="20257"/>
                        <a14:backgroundMark x1="708" y1="45016" x2="590" y2="16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003" y="12492520"/>
            <a:ext cx="3564767" cy="1543725"/>
          </a:xfrm>
          <a:prstGeom prst="rect">
            <a:avLst/>
          </a:prstGeom>
        </p:spPr>
      </p:pic>
      <p:pic>
        <p:nvPicPr>
          <p:cNvPr id="42" name="그림 41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9051629E-5399-41C1-9F51-968B64512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003" y="14384543"/>
            <a:ext cx="3564767" cy="2246675"/>
          </a:xfrm>
          <a:prstGeom prst="rect">
            <a:avLst/>
          </a:prstGeom>
        </p:spPr>
      </p:pic>
      <p:pic>
        <p:nvPicPr>
          <p:cNvPr id="43" name="그림 42" descr="브러시이(가) 표시된 사진&#10;&#10;자동 생성된 설명">
            <a:extLst>
              <a:ext uri="{FF2B5EF4-FFF2-40B4-BE49-F238E27FC236}">
                <a16:creationId xmlns:a16="http://schemas.microsoft.com/office/drawing/2014/main" xmlns="" id="{4D5BAEE8-9924-4FFD-B026-EC7B5CECFC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002" y="16778555"/>
            <a:ext cx="3564767" cy="198950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53B2885-C4AE-43F1-BB80-47C88426A475}"/>
              </a:ext>
            </a:extLst>
          </p:cNvPr>
          <p:cNvSpPr/>
          <p:nvPr/>
        </p:nvSpPr>
        <p:spPr>
          <a:xfrm>
            <a:off x="13835380" y="18909116"/>
            <a:ext cx="4127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3200" b="1" dirty="0"/>
              <a:t>표 </a:t>
            </a:r>
            <a:r>
              <a:rPr lang="en-US" altLang="ko-KR" sz="3200" b="1" dirty="0"/>
              <a:t>1. </a:t>
            </a:r>
            <a:r>
              <a:rPr lang="ko-KR" altLang="en-US" sz="3200" b="1" dirty="0"/>
              <a:t>주요 부품</a:t>
            </a:r>
            <a:endParaRPr lang="en-US" altLang="ko-KR" sz="320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F1679670-1B57-4C3D-896D-75DB13A5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32977"/>
              </p:ext>
            </p:extLst>
          </p:nvPr>
        </p:nvGraphicFramePr>
        <p:xfrm>
          <a:off x="10840424" y="20147280"/>
          <a:ext cx="10117386" cy="283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386">
                  <a:extLst>
                    <a:ext uri="{9D8B030D-6E8A-4147-A177-3AD203B41FA5}">
                      <a16:colId xmlns:a16="http://schemas.microsoft.com/office/drawing/2014/main" xmlns="" val="1275682136"/>
                    </a:ext>
                  </a:extLst>
                </a:gridCol>
              </a:tblGrid>
              <a:tr h="120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/>
                        <a:t>온 습도계 완성품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6507593"/>
                  </a:ext>
                </a:extLst>
              </a:tr>
              <a:tr h="2257949"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430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4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rnd">
          <a:solidFill>
            <a:srgbClr val="0000FF"/>
          </a:solidFill>
          <a:round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244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전규빈</cp:lastModifiedBy>
  <cp:revision>92</cp:revision>
  <cp:lastPrinted>2019-05-09T07:50:02Z</cp:lastPrinted>
  <dcterms:created xsi:type="dcterms:W3CDTF">2016-04-12T03:00:40Z</dcterms:created>
  <dcterms:modified xsi:type="dcterms:W3CDTF">2020-07-19T12:24:34Z</dcterms:modified>
</cp:coreProperties>
</file>