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22"/>
  </p:notesMasterIdLst>
  <p:sldIdLst>
    <p:sldId id="313" r:id="rId2"/>
    <p:sldId id="291" r:id="rId3"/>
    <p:sldId id="300" r:id="rId4"/>
    <p:sldId id="272" r:id="rId5"/>
    <p:sldId id="301" r:id="rId6"/>
    <p:sldId id="286" r:id="rId7"/>
    <p:sldId id="315" r:id="rId8"/>
    <p:sldId id="316" r:id="rId9"/>
    <p:sldId id="285" r:id="rId10"/>
    <p:sldId id="273" r:id="rId11"/>
    <p:sldId id="288" r:id="rId12"/>
    <p:sldId id="314" r:id="rId13"/>
    <p:sldId id="289" r:id="rId14"/>
    <p:sldId id="287" r:id="rId15"/>
    <p:sldId id="290" r:id="rId16"/>
    <p:sldId id="302" r:id="rId17"/>
    <p:sldId id="303" r:id="rId18"/>
    <p:sldId id="305" r:id="rId19"/>
    <p:sldId id="312" r:id="rId20"/>
    <p:sldId id="308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1" autoAdjust="0"/>
    <p:restoredTop sz="94660"/>
  </p:normalViewPr>
  <p:slideViewPr>
    <p:cSldViewPr>
      <p:cViewPr>
        <p:scale>
          <a:sx n="75" d="100"/>
          <a:sy n="75" d="100"/>
        </p:scale>
        <p:origin x="-1440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85FE1-403C-496D-96A5-1BAC009BB183}" type="datetimeFigureOut">
              <a:rPr lang="zh-TW" altLang="en-US" smtClean="0"/>
              <a:t>2012/9/24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04E2C-FC8B-410C-B4B6-FC6D45586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45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04E2C-FC8B-410C-B4B6-FC6D455861D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45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A4B1-51FD-4A1B-B38A-469895A5C165}" type="datetime1">
              <a:rPr lang="zh-TW" altLang="en-US" smtClean="0"/>
              <a:t>2012/9/24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3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7B53-317E-49B5-BC62-1C1CD30EFB4E}" type="datetime1">
              <a:rPr lang="zh-TW" altLang="en-US" smtClean="0"/>
              <a:t>2012/9/24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7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CEDF-6C76-4D00-AE96-69DF953EB37C}" type="datetime1">
              <a:rPr lang="zh-TW" altLang="en-US" smtClean="0"/>
              <a:t>2012/9/24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58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2440-AA7E-4EB1-A38A-72C363A3D68A}" type="datetime1">
              <a:rPr lang="zh-TW" altLang="en-US" smtClean="0"/>
              <a:t>2012/9/24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56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308-001A-433E-9BBC-7F1D69659C74}" type="datetime1">
              <a:rPr lang="zh-TW" altLang="en-US" smtClean="0"/>
              <a:t>2012/9/24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23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FAD-0BB6-4817-B089-21B3C08382E7}" type="datetime1">
              <a:rPr lang="zh-TW" altLang="en-US" smtClean="0"/>
              <a:t>2012/9/24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7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5046-2435-4130-874D-16B9076E4BA3}" type="datetime1">
              <a:rPr lang="zh-TW" altLang="en-US" smtClean="0"/>
              <a:t>2012/9/24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41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FEB1-2F03-4A43-AC97-8C1DB5610717}" type="datetime1">
              <a:rPr lang="zh-TW" altLang="en-US" smtClean="0"/>
              <a:t>2012/9/24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89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354A-F712-431D-966E-8B2A4203BA4F}" type="datetime1">
              <a:rPr lang="zh-TW" altLang="en-US" smtClean="0"/>
              <a:t>2012/9/24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50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208D-F551-4716-8AFD-E95A805E1D68}" type="datetime1">
              <a:rPr lang="zh-TW" altLang="en-US" smtClean="0"/>
              <a:t>2012/9/24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90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F57F-99D2-40C0-9936-999BAD924F58}" type="datetime1">
              <a:rPr lang="zh-TW" altLang="en-US" smtClean="0"/>
              <a:t>2012/9/24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5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8CE1F-C66D-4414-B401-59A12CC662D0}" type="datetime1">
              <a:rPr lang="zh-TW" altLang="en-US" smtClean="0"/>
              <a:t>2012/9/24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23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302433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NCTU IEE 5046</a:t>
            </a:r>
            <a:br>
              <a:rPr lang="en-US" altLang="zh-TW" dirty="0" smtClean="0"/>
            </a:br>
            <a:r>
              <a:rPr lang="zh-TW" altLang="en-US" dirty="0" smtClean="0"/>
              <a:t>高頻電路設計與實驗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Finalizing PCB Design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/>
              <a:t>Lecturer: Professor Yu-</a:t>
            </a:r>
            <a:r>
              <a:rPr lang="en-US" altLang="zh-TW" sz="2800" dirty="0" err="1"/>
              <a:t>Jiu</a:t>
            </a:r>
            <a:r>
              <a:rPr lang="en-US" altLang="zh-TW" sz="2800" dirty="0"/>
              <a:t> Wang</a:t>
            </a:r>
          </a:p>
          <a:p>
            <a:r>
              <a:rPr lang="en-US" altLang="zh-TW" sz="2800" dirty="0"/>
              <a:t>TA: </a:t>
            </a:r>
            <a:r>
              <a:rPr lang="zh-TW" altLang="en-US" sz="2800" dirty="0"/>
              <a:t>李道一</a:t>
            </a:r>
            <a:r>
              <a:rPr lang="en-US" altLang="zh-TW" sz="2800" dirty="0"/>
              <a:t>michael@rfvlsi.ee.nctu.edu.tw</a:t>
            </a:r>
          </a:p>
          <a:p>
            <a:r>
              <a:rPr lang="en-US" altLang="zh-TW" sz="2800"/>
              <a:t>Document coauthor: Jon-Jin Chen</a:t>
            </a:r>
            <a:endParaRPr lang="en-US" altLang="zh-TW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A1AB-97F0-445B-9E61-79872315A4C0}" type="datetime1">
              <a:rPr lang="zh-TW" altLang="en-US" smtClean="0"/>
              <a:t>2012/9/24</a:t>
            </a:fld>
            <a:endParaRPr lang="zh-TW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 4291B – Impedance Analyzer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E5DB-4C6B-4B5A-84C8-5E156A52BE6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6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Artwork(</a:t>
            </a:r>
            <a:r>
              <a:rPr lang="zh-TW" altLang="en-US" smtClean="0"/>
              <a:t>底片</a:t>
            </a:r>
            <a:r>
              <a:rPr lang="en-US" altLang="zh-TW" smtClean="0"/>
              <a:t>)</a:t>
            </a:r>
            <a:r>
              <a:rPr lang="zh-TW" altLang="en-US" smtClean="0"/>
              <a:t>產生</a:t>
            </a:r>
            <a:r>
              <a:rPr lang="en-US" altLang="zh-TW" smtClean="0"/>
              <a:t>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最後要輸出成</a:t>
            </a:r>
            <a:r>
              <a:rPr lang="en-US" altLang="zh-TW" dirty="0" smtClean="0"/>
              <a:t>Artwork</a:t>
            </a:r>
          </a:p>
          <a:p>
            <a:r>
              <a:rPr lang="en-US" altLang="zh-TW" dirty="0" smtClean="0"/>
              <a:t>Manufacture -&gt; Artwork</a:t>
            </a:r>
          </a:p>
          <a:p>
            <a:r>
              <a:rPr lang="zh-TW" altLang="en-US" dirty="0" smtClean="0"/>
              <a:t>預設只有板子所以先按</a:t>
            </a:r>
            <a:r>
              <a:rPr lang="en-US" altLang="zh-TW" dirty="0" smtClean="0"/>
              <a:t>Replace</a:t>
            </a:r>
          </a:p>
          <a:p>
            <a:r>
              <a:rPr lang="zh-TW" altLang="en-US" dirty="0" smtClean="0"/>
              <a:t>每一層</a:t>
            </a:r>
            <a:r>
              <a:rPr lang="en-US" altLang="zh-TW" dirty="0" smtClean="0"/>
              <a:t>Layer</a:t>
            </a:r>
            <a:r>
              <a:rPr lang="zh-TW" altLang="en-US" dirty="0" smtClean="0"/>
              <a:t>需要和</a:t>
            </a:r>
            <a:r>
              <a:rPr lang="en-US" altLang="zh-TW" dirty="0" smtClean="0"/>
              <a:t>cross section </a:t>
            </a:r>
            <a:r>
              <a:rPr lang="zh-TW" altLang="en-US" dirty="0" smtClean="0"/>
              <a:t>設定成一樣正片或負片</a:t>
            </a:r>
            <a:endParaRPr lang="en-US" altLang="zh-TW" dirty="0" smtClean="0"/>
          </a:p>
          <a:p>
            <a:r>
              <a:rPr lang="zh-TW" altLang="en-US" dirty="0" smtClean="0"/>
              <a:t>選擇</a:t>
            </a:r>
            <a:r>
              <a:rPr lang="en-US" altLang="zh-TW" dirty="0" smtClean="0"/>
              <a:t>FILM_SETUP.txt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內容如下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接著選</a:t>
            </a:r>
            <a:r>
              <a:rPr lang="en-US" altLang="zh-TW" dirty="0" smtClean="0"/>
              <a:t>Select all</a:t>
            </a:r>
            <a:r>
              <a:rPr lang="zh-TW" altLang="en-US" dirty="0" smtClean="0"/>
              <a:t>再選</a:t>
            </a:r>
            <a:r>
              <a:rPr lang="en-US" altLang="zh-TW" dirty="0" smtClean="0"/>
              <a:t>Create Artwork</a:t>
            </a:r>
            <a:r>
              <a:rPr lang="zh-TW" altLang="en-US" dirty="0" smtClean="0"/>
              <a:t>並按</a:t>
            </a:r>
            <a:r>
              <a:rPr lang="en-US" altLang="zh-TW" dirty="0" smtClean="0"/>
              <a:t>OK</a:t>
            </a:r>
          </a:p>
          <a:p>
            <a:r>
              <a:rPr lang="zh-TW" altLang="en-US" dirty="0" smtClean="0"/>
              <a:t>就完成了</a:t>
            </a:r>
            <a:endParaRPr lang="en-US" altLang="zh-TW" dirty="0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4660-BD3A-417A-A1AB-2CA6FBE4FE00}" type="datetime1">
              <a:rPr lang="zh-TW" altLang="en-US" smtClean="0"/>
              <a:pPr/>
              <a:t>2012/9/24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2776"/>
            <a:ext cx="4005797" cy="4972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5652120" y="4739605"/>
            <a:ext cx="738783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571999" y="4725144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935017" y="5430527"/>
            <a:ext cx="864095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164288" y="3356992"/>
            <a:ext cx="936104" cy="5420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1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FILM_SETUP.txt</a:t>
            </a:r>
            <a:endParaRPr lang="zh-TW" alt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1EFE-634A-474D-8AB4-3054F81A9297}" type="datetime1">
              <a:rPr lang="zh-TW" altLang="en-US" smtClean="0"/>
              <a:pPr/>
              <a:t>2012/9/24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67544" y="1556792"/>
            <a:ext cx="8352928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axlfcreate</a:t>
            </a:r>
            <a:r>
              <a:rPr lang="en-US" altLang="zh-TW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"SILKSCREEN_BOT" '(0 0 0 30 0 1 0 0 0 1 0 0 1) '("REF DES/SILKSCREEN_BOTTOM" "PACKAGE GEOMETRY/SILKSCREEN_BOTTOM" "MANUFACTURING/PHOTOPLOT_OUTLINE" "BOARD GEOMETRY/OUTLINE" "BOARD GEOMETRY/SILKSCREEN_BOTTOM" )) 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axlfcreate</a:t>
            </a:r>
            <a:r>
              <a:rPr lang="en-US" altLang="zh-TW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"PASTEMASK_BOT" '(0 0 0 30 0 1 0 0 0 1 0 0 1)  '("PIN/PASTEMASK_BOTTOM" "MANUFACTURING/PHOTOPLOT_OUTLINE" "BOARD GEOMETRY/OUTLINE" ))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axlfcreate</a:t>
            </a:r>
            <a:r>
              <a:rPr lang="en-US" altLang="zh-TW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"VCC" '(0 0 0 30 0 0 0 1 0 1 0 0 1) '("MANUFACTURING/PHOTOPLOT_OUTLINE" "BOARD GEOMETRY/OUTLINE" )) 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axlfcreate</a:t>
            </a:r>
            <a:r>
              <a:rPr lang="en-US" altLang="zh-TW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"SOLDERMASK_TOP" '(0 0 0 30 0 1 0 0 0 1 0 0 1) '("VIA CLASS/SOLDERMASK_TOP" "PIN/SOLDERMASK_TOP" "PACKAGE GEOMETRY/SOLDERMASK_TOP" "MANUFACTURING/PHOTOPLOT_OUTLINE" "BOARD GEOMETRY/OUTLINE" "BOARD GEOMETRY/SOLDERMASK_TOP" )) 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axlfcreate</a:t>
            </a:r>
            <a:r>
              <a:rPr lang="en-US" altLang="zh-TW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"SOLDERMASK_BOT" '(0 0 0 30 0 1 0 0 0 1 0 0 1) '("VIA CLASS/SOLDERMASK_BOTTOM" "PIN/SOLDERMASK_BOTTOM" "PACKAGE GEOMETRY/SOLDERMASK_BOTTOM" "MANUFACTURING/PHOTOPLOT_OUTLINE" "BOARD GEOMETRY/OUTLINE" "BOARD GEOMETRY/SOLDERMASK_BOTTOM" ))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axlfcreate</a:t>
            </a:r>
            <a:r>
              <a:rPr lang="en-US" altLang="zh-TW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"SILKSCREEN_TOP" '(0 0 0 30 0 1 0 0 0 1 0 0 1) '("REF DES/SILKSCREEN_TOP" "PACKAGE GEOMETRY/SILKSCREEN_TOP" "MANUFACTURING/PHOTOPLOT_OUTLINE" "BOARD GEOMETRY/OUTLINE" "BOARD GEOMETRY/SILKSCREEN_TOP" ))</a:t>
            </a:r>
          </a:p>
        </p:txBody>
      </p:sp>
    </p:spTree>
    <p:extLst>
      <p:ext uri="{BB962C8B-B14F-4D97-AF65-F5344CB8AC3E}">
        <p14:creationId xmlns:p14="http://schemas.microsoft.com/office/powerpoint/2010/main" val="6077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FILM_SETUP.txt</a:t>
            </a:r>
            <a:endParaRPr lang="zh-TW" alt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1EFE-634A-474D-8AB4-3054F81A9297}" type="datetime1">
              <a:rPr lang="zh-TW" altLang="en-US" smtClean="0"/>
              <a:pPr/>
              <a:t>2012/9/24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95536" y="1619503"/>
            <a:ext cx="8352928" cy="41857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axlfcreate</a:t>
            </a:r>
            <a:r>
              <a:rPr lang="en-US" altLang="zh-TW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"PASTEMASK_TOP" '(0 0 0 30 0 1 0 0 0 1 0 0 1) '("PIN/PASTEMASK_TOP" "MANUFACTURING/PHOTOPLOT_OUTLINE" "BOARD GEOMETRY/OUTLINE" ))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axlfcreate</a:t>
            </a:r>
            <a:r>
              <a:rPr lang="en-US" altLang="zh-TW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"GND" '(0 0 0 3 0 0 0 1 0 1 0 0 1)  '("ANTI ETCH/GND" "VIA CLASS/GND" "PIN/GND" "MANUFACTURING/PHOTOPLOT_OUTLINE" "ETCH/GND" "BOARD GEOMETRY/OUTLINE" ))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axlfcreate</a:t>
            </a:r>
            <a:r>
              <a:rPr lang="en-US" altLang="zh-TW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"DRILL" '(0 0 0 1 0 0 1 0 0 0 1 0 0 1)  '("MANUFACTURING/NCLEGEND-BL-3-4" "MANUFACTURING/NCLEGEND-BL-2-3" "MANUFACTURING/NCLEGEND-BL-1-2" "MANUFACTURING/PHOTOPLOT_OUTLINE" "MANUFACTURING/NCDRILL_LEGEND" "MANUFACTURING/NCDRILL_FIGURE" "BOARD GEOMETRY/OUTLINE" ))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axlfcreate</a:t>
            </a:r>
            <a:r>
              <a:rPr lang="en-US" altLang="zh-TW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"BOTTOM" '(0 0 0 30 0 1 0 0 0 1 0 0 1) '("VIA CLASS/BOTTOM" "PIN/BOTTOM" "MANUFACTURING/PHOTOPLOT_OUTLINE" "ETCH/BOTTOM" "BOARD GEOMETRY/OUTLINE" ))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axlfcreate</a:t>
            </a:r>
            <a:r>
              <a:rPr lang="en-US" altLang="zh-TW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"TOP" '(0 0 0 30 0 1 0 0 0 1 0 0 1)	'("VIA CLASS/TOP" "PIN/TOP" "MANUFACTURING/PHOTOPLOT_OUTLINE" "ETCH/TOP" "BOARD GEOMETRY/OUTLINE" ))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axlfcreate</a:t>
            </a:r>
            <a:r>
              <a:rPr lang="en-US" altLang="zh-TW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"VDD" '(0 0 0 0 30 0 0 0 0 0 0 1 1)	'("ETCH/VDD" "PIN/VDD" "VIA CLASS/VDD" ))</a:t>
            </a:r>
          </a:p>
        </p:txBody>
      </p:sp>
    </p:spTree>
    <p:extLst>
      <p:ext uri="{BB962C8B-B14F-4D97-AF65-F5344CB8AC3E}">
        <p14:creationId xmlns:p14="http://schemas.microsoft.com/office/powerpoint/2010/main" val="27673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FILM_SETUP</a:t>
            </a:r>
            <a:r>
              <a:rPr lang="zh-TW" altLang="en-US" smtClean="0"/>
              <a:t>每個欄位的意義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BB6E-D421-4B99-8FC3-19B3941262EB}" type="datetime1">
              <a:rPr lang="zh-TW" altLang="en-US" smtClean="0"/>
              <a:pPr/>
              <a:t>2012/9/24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17848" y="1484784"/>
            <a:ext cx="747057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Field 1 = ROTATION</a:t>
            </a:r>
          </a:p>
          <a:p>
            <a:r>
              <a:rPr lang="en-US" altLang="zh-TW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Field 2 = OFFSET X </a:t>
            </a:r>
          </a:p>
          <a:p>
            <a:r>
              <a:rPr lang="en-US" altLang="zh-TW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Field 3 = OFFSET Y </a:t>
            </a:r>
          </a:p>
          <a:p>
            <a:r>
              <a:rPr lang="en-US" altLang="zh-TW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Field 4 = UNDEFINED LINE WIDTH (e.g. 30=30mil)</a:t>
            </a:r>
          </a:p>
          <a:p>
            <a:r>
              <a:rPr lang="en-US" altLang="zh-TW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Field 5 = SHAPE BOUNDING BOX </a:t>
            </a:r>
          </a:p>
          <a:p>
            <a:r>
              <a:rPr lang="en-US" altLang="zh-TW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Field 6 = PLOT MODE </a:t>
            </a:r>
          </a:p>
          <a:p>
            <a:r>
              <a:rPr lang="en-US" altLang="zh-TW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Field 7 = MIRRORED </a:t>
            </a:r>
          </a:p>
          <a:p>
            <a:r>
              <a:rPr lang="en-US" altLang="zh-TW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Field 8 = FULL CONTACT THERMAL RELIEFS </a:t>
            </a:r>
          </a:p>
          <a:p>
            <a:r>
              <a:rPr lang="en-US" altLang="zh-TW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Field 9 = SUPPRESS UNCONNECTED PADS </a:t>
            </a:r>
          </a:p>
          <a:p>
            <a:r>
              <a:rPr lang="en-US" altLang="zh-TW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Field 10= DRAW MISSING APERTURES </a:t>
            </a:r>
          </a:p>
          <a:p>
            <a:r>
              <a:rPr lang="en-US" altLang="zh-TW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Field 11= USE APERTURE ROTATION </a:t>
            </a:r>
          </a:p>
          <a:p>
            <a:r>
              <a:rPr lang="en-US" altLang="zh-TW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Field 12= FILL OUTSIDE SHAPES </a:t>
            </a:r>
          </a:p>
          <a:p>
            <a:r>
              <a:rPr lang="en-US" altLang="zh-TW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Field 13= VECTOR BASED PAD BEHAVIOR </a:t>
            </a:r>
          </a:p>
          <a:p>
            <a:r>
              <a:rPr lang="en-US" altLang="zh-TW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ROTATION 0 = 0 DEG 2 = 90 DEG 4 = 180 DEG 6 = 270 DEG </a:t>
            </a:r>
          </a:p>
          <a:p>
            <a:r>
              <a:rPr lang="en-US" altLang="zh-TW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OFFSET X OFFSET Y UNDEFINED LINE WIDTH </a:t>
            </a:r>
          </a:p>
          <a:p>
            <a:r>
              <a:rPr lang="en-US" altLang="zh-TW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SHAPE BOUNDING BOX PLOT MODE 1 = POS 0 = NEG </a:t>
            </a:r>
          </a:p>
          <a:p>
            <a:r>
              <a:rPr lang="en-US" altLang="zh-TW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MIRRORED 1= YES ( CHECKED ) 2 = NO </a:t>
            </a:r>
          </a:p>
        </p:txBody>
      </p:sp>
    </p:spTree>
    <p:extLst>
      <p:ext uri="{BB962C8B-B14F-4D97-AF65-F5344CB8AC3E}">
        <p14:creationId xmlns:p14="http://schemas.microsoft.com/office/powerpoint/2010/main" val="27052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Artwork</a:t>
            </a:r>
            <a:r>
              <a:rPr lang="zh-TW" altLang="en-US" smtClean="0"/>
              <a:t>中的</a:t>
            </a:r>
            <a:r>
              <a:rPr lang="en-US" altLang="zh-TW" smtClean="0"/>
              <a:t>Drill</a:t>
            </a:r>
            <a:r>
              <a:rPr lang="zh-TW" altLang="en-US" smtClean="0"/>
              <a:t>層</a:t>
            </a:r>
            <a:endParaRPr lang="zh-TW" altLang="en-US" dirty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6E6D-6B9B-4EF7-8C08-CE504A3B1535}" type="datetime1">
              <a:rPr lang="zh-TW" altLang="en-US" smtClean="0"/>
              <a:pPr/>
              <a:t>2012/9/24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8" name="Content Placeholder 47"/>
          <p:cNvSpPr>
            <a:spLocks noGrp="1"/>
          </p:cNvSpPr>
          <p:nvPr>
            <p:ph idx="1"/>
          </p:nvPr>
        </p:nvSpPr>
        <p:spPr>
          <a:xfrm>
            <a:off x="457200" y="1600200"/>
            <a:ext cx="361074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MANUFACTURING/NCLEGEND-BL-1-2</a:t>
            </a:r>
          </a:p>
          <a:p>
            <a:r>
              <a:rPr lang="en-US" altLang="zh-TW" dirty="0"/>
              <a:t>MANUFACTURING/NCLEGEND-BL-2-3</a:t>
            </a:r>
          </a:p>
          <a:p>
            <a:r>
              <a:rPr lang="en-US" altLang="zh-TW" dirty="0"/>
              <a:t>MANUFACTURING/NCLEGEND-BL-3-4</a:t>
            </a:r>
          </a:p>
          <a:p>
            <a:r>
              <a:rPr lang="zh-TW" altLang="en-US" dirty="0"/>
              <a:t>不同層的</a:t>
            </a:r>
            <a:r>
              <a:rPr lang="en-US" altLang="zh-TW" dirty="0"/>
              <a:t>Drill Legend</a:t>
            </a:r>
            <a:r>
              <a:rPr lang="zh-TW" altLang="en-US" dirty="0"/>
              <a:t>都要出現這樣用</a:t>
            </a:r>
            <a:r>
              <a:rPr lang="en-US" altLang="zh-TW" dirty="0"/>
              <a:t>CAM</a:t>
            </a:r>
            <a:r>
              <a:rPr lang="zh-TW" altLang="en-US" dirty="0"/>
              <a:t>軟體才看的到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9" name="內容版面配置區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348880"/>
            <a:ext cx="398311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檢查底片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Import Artwork</a:t>
            </a:r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CAM</a:t>
            </a:r>
            <a:r>
              <a:rPr lang="zh-TW" altLang="en-US" dirty="0" smtClean="0"/>
              <a:t>軟體去開</a:t>
            </a:r>
            <a:r>
              <a:rPr lang="en-US" altLang="zh-TW" dirty="0" smtClean="0"/>
              <a:t>artwork</a:t>
            </a:r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6FF-74BC-4778-867A-706C12316FB1}" type="datetime1">
              <a:rPr lang="zh-TW" altLang="en-US" smtClean="0"/>
              <a:pPr/>
              <a:t>2012/9/24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04048" y="1407790"/>
            <a:ext cx="3381375" cy="2381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圖片 5" descr="Load Cadence Artwor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341" y="3964068"/>
            <a:ext cx="3251075" cy="2777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97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想修改</a:t>
            </a:r>
            <a:r>
              <a:rPr lang="en-US" altLang="zh-TW" dirty="0" err="1" smtClean="0"/>
              <a:t>Padstack</a:t>
            </a:r>
            <a:r>
              <a:rPr lang="zh-TW" altLang="en-US" dirty="0" smtClean="0"/>
              <a:t>怎麼辦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Tools -&gt; </a:t>
            </a:r>
            <a:r>
              <a:rPr lang="en-US" altLang="zh-TW" dirty="0" err="1" smtClean="0"/>
              <a:t>Padstack</a:t>
            </a:r>
            <a:r>
              <a:rPr lang="zh-TW" altLang="en-US" dirty="0" smtClean="0"/>
              <a:t>底下有許多選項可以使用</a:t>
            </a:r>
            <a:endParaRPr lang="en-US" altLang="zh-TW" dirty="0" smtClean="0"/>
          </a:p>
          <a:p>
            <a:r>
              <a:rPr lang="zh-TW" altLang="en-US" dirty="0" smtClean="0"/>
              <a:t>如果在</a:t>
            </a:r>
            <a:r>
              <a:rPr lang="en-US" altLang="zh-TW" dirty="0" smtClean="0"/>
              <a:t>Pad Designer</a:t>
            </a:r>
            <a:r>
              <a:rPr lang="zh-TW" altLang="en-US" dirty="0" smtClean="0"/>
              <a:t>更改後想要更新可選擇</a:t>
            </a:r>
            <a:r>
              <a:rPr lang="en-US" altLang="zh-TW" dirty="0" smtClean="0"/>
              <a:t>Refresh</a:t>
            </a:r>
            <a:r>
              <a:rPr lang="zh-TW" altLang="en-US" dirty="0" smtClean="0"/>
              <a:t>後</a:t>
            </a:r>
            <a:r>
              <a:rPr lang="en-US" altLang="zh-TW" dirty="0" smtClean="0"/>
              <a:t>,</a:t>
            </a:r>
            <a:r>
              <a:rPr lang="zh-TW" altLang="en-US" dirty="0" smtClean="0"/>
              <a:t>選擇</a:t>
            </a:r>
            <a:r>
              <a:rPr lang="en-US" altLang="zh-TW" dirty="0" smtClean="0"/>
              <a:t>Refresh all </a:t>
            </a:r>
            <a:r>
              <a:rPr lang="en-US" altLang="zh-TW" dirty="0" err="1" smtClean="0"/>
              <a:t>padstacks</a:t>
            </a:r>
            <a:r>
              <a:rPr lang="zh-TW" altLang="en-US" dirty="0" smtClean="0"/>
              <a:t>然後按</a:t>
            </a:r>
            <a:r>
              <a:rPr lang="en-US" altLang="zh-TW" dirty="0" smtClean="0"/>
              <a:t>Refresh</a:t>
            </a:r>
            <a:r>
              <a:rPr lang="zh-TW" altLang="en-US" dirty="0" smtClean="0"/>
              <a:t>就會更新囉</a:t>
            </a:r>
            <a:r>
              <a:rPr lang="en-US" altLang="zh-TW" dirty="0" smtClean="0"/>
              <a:t>~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2440-AA7E-4EB1-A38A-72C363A3D68A}" type="datetime1">
              <a:rPr lang="zh-TW" altLang="en-US" smtClean="0"/>
              <a:pPr/>
              <a:t>2012/9/24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76872"/>
            <a:ext cx="3096343" cy="1082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群組 7"/>
          <p:cNvGrpSpPr/>
          <p:nvPr/>
        </p:nvGrpSpPr>
        <p:grpSpPr>
          <a:xfrm>
            <a:off x="4932040" y="3789040"/>
            <a:ext cx="2867025" cy="2362200"/>
            <a:chOff x="1047825" y="3789040"/>
            <a:chExt cx="2867025" cy="236220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825" y="3789040"/>
              <a:ext cx="2867025" cy="23622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7" name="橢圓 6"/>
            <p:cNvSpPr/>
            <p:nvPr/>
          </p:nvSpPr>
          <p:spPr>
            <a:xfrm>
              <a:off x="1187624" y="5517232"/>
              <a:ext cx="720080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216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Modify Design Padstack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可以更改板子上曾經用過的</a:t>
            </a:r>
            <a:r>
              <a:rPr lang="en-US" altLang="zh-TW" dirty="0" smtClean="0"/>
              <a:t>Pad</a:t>
            </a:r>
          </a:p>
          <a:p>
            <a:r>
              <a:rPr lang="zh-TW" altLang="en-US" dirty="0" smtClean="0"/>
              <a:t>直接在</a:t>
            </a:r>
            <a:r>
              <a:rPr lang="en-US" altLang="zh-TW" dirty="0" smtClean="0"/>
              <a:t>Option</a:t>
            </a:r>
            <a:r>
              <a:rPr lang="zh-TW" altLang="en-US" dirty="0" smtClean="0"/>
              <a:t>的列表中點兩下就可以開始更改了</a:t>
            </a:r>
            <a:r>
              <a:rPr lang="en-US" altLang="zh-TW" dirty="0" smtClean="0"/>
              <a:t>~</a:t>
            </a:r>
          </a:p>
          <a:p>
            <a:r>
              <a:rPr lang="zh-TW" altLang="en-US" dirty="0" smtClean="0"/>
              <a:t>如果選</a:t>
            </a:r>
            <a:r>
              <a:rPr lang="en-US" altLang="zh-TW" dirty="0" smtClean="0"/>
              <a:t>Instance</a:t>
            </a:r>
            <a:r>
              <a:rPr lang="zh-TW" altLang="en-US" dirty="0" smtClean="0"/>
              <a:t>就要另存成另外一個新的</a:t>
            </a:r>
            <a:r>
              <a:rPr lang="en-US" altLang="zh-TW" dirty="0" smtClean="0"/>
              <a:t>Pad</a:t>
            </a:r>
          </a:p>
          <a:p>
            <a:r>
              <a:rPr lang="en-US" altLang="zh-TW" dirty="0" smtClean="0"/>
              <a:t>              </a:t>
            </a:r>
            <a:r>
              <a:rPr lang="zh-TW" altLang="en-US" dirty="0" smtClean="0"/>
              <a:t>選</a:t>
            </a:r>
            <a:r>
              <a:rPr lang="en-US" altLang="zh-TW" dirty="0" smtClean="0"/>
              <a:t>Definition</a:t>
            </a:r>
            <a:r>
              <a:rPr lang="zh-TW" altLang="en-US" dirty="0" smtClean="0"/>
              <a:t>則是可以直接更改原本的檔案</a:t>
            </a:r>
            <a:endParaRPr lang="en-US" altLang="zh-TW" dirty="0" smtClean="0"/>
          </a:p>
          <a:p>
            <a:r>
              <a:rPr lang="zh-TW" altLang="en-US" dirty="0" smtClean="0"/>
              <a:t>改好之後再</a:t>
            </a:r>
            <a:r>
              <a:rPr lang="en-US" altLang="zh-TW" dirty="0" smtClean="0"/>
              <a:t>Pad Designer </a:t>
            </a:r>
            <a:r>
              <a:rPr lang="zh-TW" altLang="en-US" dirty="0" smtClean="0"/>
              <a:t>選擇</a:t>
            </a:r>
            <a:endParaRPr lang="en-US" altLang="zh-TW" dirty="0" smtClean="0"/>
          </a:p>
          <a:p>
            <a:r>
              <a:rPr lang="en-US" altLang="zh-TW" dirty="0" smtClean="0"/>
              <a:t>File -&gt; Update to Design</a:t>
            </a:r>
            <a:r>
              <a:rPr lang="zh-TW" altLang="en-US" dirty="0" smtClean="0"/>
              <a:t>就可以看到更改的結果</a:t>
            </a:r>
            <a:endParaRPr lang="en-US" altLang="zh-TW" dirty="0" smtClean="0"/>
          </a:p>
          <a:p>
            <a:r>
              <a:rPr lang="zh-TW" altLang="en-US" dirty="0" smtClean="0"/>
              <a:t>另外也要</a:t>
            </a:r>
            <a:r>
              <a:rPr lang="en-US" altLang="zh-TW" dirty="0" smtClean="0"/>
              <a:t>Save to File</a:t>
            </a:r>
          </a:p>
          <a:p>
            <a:r>
              <a:rPr lang="en-US" altLang="zh-TW" dirty="0" smtClean="0"/>
              <a:t>Modify Library </a:t>
            </a:r>
            <a:r>
              <a:rPr lang="en-US" altLang="zh-TW" dirty="0" err="1" smtClean="0"/>
              <a:t>Padstack</a:t>
            </a:r>
            <a:endParaRPr lang="en-US" altLang="zh-TW" dirty="0" smtClean="0"/>
          </a:p>
          <a:p>
            <a:r>
              <a:rPr lang="zh-TW" altLang="en-US" dirty="0" smtClean="0"/>
              <a:t>和</a:t>
            </a:r>
            <a:r>
              <a:rPr lang="en-US" altLang="zh-TW" dirty="0" smtClean="0"/>
              <a:t>Modify Design </a:t>
            </a:r>
            <a:r>
              <a:rPr lang="en-US" altLang="zh-TW" dirty="0" err="1" smtClean="0"/>
              <a:t>Padstack</a:t>
            </a:r>
            <a:r>
              <a:rPr lang="zh-TW" altLang="en-US" dirty="0" smtClean="0"/>
              <a:t>類似</a:t>
            </a:r>
            <a:endParaRPr lang="en-US" altLang="zh-TW" dirty="0" smtClean="0"/>
          </a:p>
          <a:p>
            <a:r>
              <a:rPr lang="zh-TW" altLang="en-US" dirty="0" smtClean="0"/>
              <a:t>只是可以更改所有的</a:t>
            </a:r>
            <a:r>
              <a:rPr lang="en-US" altLang="zh-TW" dirty="0" err="1" smtClean="0"/>
              <a:t>Padstack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2440-AA7E-4EB1-A38A-72C363A3D68A}" type="datetime1">
              <a:rPr lang="zh-TW" altLang="en-US" smtClean="0"/>
              <a:pPr/>
              <a:t>2012/9/24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pPr/>
              <a:t>17</a:t>
            </a:fld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6588224" y="1614115"/>
            <a:ext cx="2162175" cy="3457575"/>
            <a:chOff x="5004048" y="1628800"/>
            <a:chExt cx="2162175" cy="3457575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1628800"/>
              <a:ext cx="2162175" cy="34575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5004048" y="1988840"/>
              <a:ext cx="1944216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04048" y="4365104"/>
              <a:ext cx="194421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4644008" y="3386285"/>
            <a:ext cx="1676400" cy="2352675"/>
            <a:chOff x="4644008" y="3386285"/>
            <a:chExt cx="1676400" cy="23526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3386285"/>
              <a:ext cx="1676400" cy="23526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2" name="橢圓 11"/>
            <p:cNvSpPr/>
            <p:nvPr/>
          </p:nvSpPr>
          <p:spPr>
            <a:xfrm>
              <a:off x="4716016" y="4005064"/>
              <a:ext cx="1604392" cy="55755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681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Padstack Replace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可以取代板子上的</a:t>
            </a:r>
            <a:r>
              <a:rPr lang="en-US" altLang="zh-TW" dirty="0" smtClean="0"/>
              <a:t>Pad</a:t>
            </a:r>
            <a:r>
              <a:rPr lang="zh-TW" altLang="en-US" dirty="0" smtClean="0"/>
              <a:t>成其他</a:t>
            </a:r>
            <a:r>
              <a:rPr lang="en-US" altLang="zh-TW" dirty="0" smtClean="0"/>
              <a:t>Pad</a:t>
            </a:r>
          </a:p>
          <a:p>
            <a:r>
              <a:rPr lang="zh-TW" altLang="en-US" dirty="0" smtClean="0"/>
              <a:t>除了</a:t>
            </a:r>
            <a:r>
              <a:rPr lang="en-US" altLang="zh-TW" dirty="0" smtClean="0"/>
              <a:t>New:</a:t>
            </a:r>
            <a:r>
              <a:rPr lang="zh-TW" altLang="en-US" dirty="0" smtClean="0"/>
              <a:t>的欄位以外</a:t>
            </a:r>
            <a:endParaRPr lang="en-US" altLang="zh-TW" dirty="0" smtClean="0"/>
          </a:p>
          <a:p>
            <a:r>
              <a:rPr lang="zh-TW" altLang="en-US" dirty="0" smtClean="0"/>
              <a:t>其他的欄位可以直接點選想要取代的</a:t>
            </a:r>
            <a:r>
              <a:rPr lang="en-US" altLang="zh-TW" dirty="0" smtClean="0"/>
              <a:t>Pad</a:t>
            </a:r>
            <a:r>
              <a:rPr lang="zh-TW" altLang="en-US" dirty="0" smtClean="0"/>
              <a:t>的位置</a:t>
            </a:r>
            <a:endParaRPr lang="en-US" altLang="zh-TW" dirty="0" smtClean="0"/>
          </a:p>
          <a:p>
            <a:r>
              <a:rPr lang="zh-TW" altLang="en-US" dirty="0" smtClean="0"/>
              <a:t>       就會自動填入該有的值了</a:t>
            </a:r>
            <a:endParaRPr lang="en-US" altLang="zh-TW" dirty="0" smtClean="0"/>
          </a:p>
          <a:p>
            <a:r>
              <a:rPr lang="zh-TW" altLang="en-US" dirty="0" smtClean="0"/>
              <a:t>都點選好後再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的欄位選擇想要取代成的</a:t>
            </a:r>
            <a:r>
              <a:rPr lang="en-US" altLang="zh-TW" dirty="0" smtClean="0"/>
              <a:t>Pad</a:t>
            </a:r>
          </a:p>
          <a:p>
            <a:r>
              <a:rPr lang="zh-TW" altLang="en-US" dirty="0" smtClean="0"/>
              <a:t>最後按</a:t>
            </a:r>
            <a:r>
              <a:rPr lang="en-US" altLang="zh-TW" dirty="0" smtClean="0"/>
              <a:t>Replace</a:t>
            </a:r>
            <a:r>
              <a:rPr lang="zh-TW" altLang="en-US" dirty="0" smtClean="0"/>
              <a:t>就完成了</a:t>
            </a:r>
            <a:r>
              <a:rPr lang="en-US" altLang="zh-TW" dirty="0" smtClean="0"/>
              <a:t>~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2440-AA7E-4EB1-A38A-72C363A3D68A}" type="datetime1">
              <a:rPr lang="zh-TW" altLang="en-US" smtClean="0"/>
              <a:pPr/>
              <a:t>2012/9/24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pPr/>
              <a:t>18</a:t>
            </a:fld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5508104" y="1844823"/>
            <a:ext cx="2152650" cy="3476625"/>
            <a:chOff x="5508104" y="1844823"/>
            <a:chExt cx="2152650" cy="3476625"/>
          </a:xfrm>
        </p:grpSpPr>
        <p:grpSp>
          <p:nvGrpSpPr>
            <p:cNvPr id="8" name="群組 7"/>
            <p:cNvGrpSpPr/>
            <p:nvPr/>
          </p:nvGrpSpPr>
          <p:grpSpPr>
            <a:xfrm>
              <a:off x="5508104" y="1844823"/>
              <a:ext cx="2152650" cy="3476625"/>
              <a:chOff x="5508104" y="1844823"/>
              <a:chExt cx="2152650" cy="3476625"/>
            </a:xfrm>
          </p:grpSpPr>
          <p:pic>
            <p:nvPicPr>
              <p:cNvPr id="13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104" y="1844823"/>
                <a:ext cx="2152650" cy="3476625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2" name="橢圓 1"/>
              <p:cNvSpPr/>
              <p:nvPr/>
            </p:nvSpPr>
            <p:spPr>
              <a:xfrm>
                <a:off x="7092280" y="2852936"/>
                <a:ext cx="288032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4" name="橢圓 13"/>
            <p:cNvSpPr/>
            <p:nvPr/>
          </p:nvSpPr>
          <p:spPr>
            <a:xfrm>
              <a:off x="5652120" y="4077072"/>
              <a:ext cx="720080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83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Island removal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紅圈區為自動</a:t>
            </a:r>
            <a:r>
              <a:rPr lang="en-US" altLang="zh-TW" dirty="0" smtClean="0"/>
              <a:t>split plane</a:t>
            </a:r>
            <a:r>
              <a:rPr lang="zh-TW" altLang="en-US" dirty="0" smtClean="0"/>
              <a:t>後</a:t>
            </a:r>
            <a:r>
              <a:rPr lang="en-US" altLang="zh-TW" dirty="0" smtClean="0"/>
              <a:t>island</a:t>
            </a:r>
            <a:r>
              <a:rPr lang="zh-TW" altLang="en-US" dirty="0" smtClean="0"/>
              <a:t>產生的地方</a:t>
            </a:r>
            <a:endParaRPr lang="en-US" altLang="zh-TW" dirty="0" smtClean="0"/>
          </a:p>
          <a:p>
            <a:r>
              <a:rPr lang="zh-TW" altLang="en-US" dirty="0"/>
              <a:t>利</a:t>
            </a:r>
            <a:r>
              <a:rPr lang="zh-TW" altLang="en-US" dirty="0" smtClean="0"/>
              <a:t>用 </a:t>
            </a:r>
            <a:r>
              <a:rPr lang="en-US" altLang="zh-TW" dirty="0" smtClean="0"/>
              <a:t>“Delete Islands” </a:t>
            </a:r>
            <a:r>
              <a:rPr lang="zh-TW" altLang="en-US" dirty="0" smtClean="0"/>
              <a:t>將全部</a:t>
            </a:r>
            <a:r>
              <a:rPr lang="en-US" altLang="zh-TW" dirty="0" smtClean="0"/>
              <a:t>island</a:t>
            </a:r>
            <a:r>
              <a:rPr lang="zh-TW" altLang="en-US" dirty="0" smtClean="0"/>
              <a:t>刪除</a:t>
            </a:r>
            <a:endParaRPr lang="en-US" altLang="zh-TW" dirty="0" smtClean="0"/>
          </a:p>
          <a:p>
            <a:r>
              <a:rPr lang="zh-TW" altLang="en-US" dirty="0" smtClean="0"/>
              <a:t>或像紅圈上方處利用</a:t>
            </a:r>
            <a:r>
              <a:rPr lang="en-US" altLang="zh-TW" dirty="0" smtClean="0"/>
              <a:t>VIA</a:t>
            </a:r>
            <a:r>
              <a:rPr lang="zh-TW" altLang="en-US" dirty="0" smtClean="0"/>
              <a:t>確保</a:t>
            </a:r>
            <a:r>
              <a:rPr lang="en-US" altLang="zh-TW" dirty="0" smtClean="0"/>
              <a:t>island grounded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2440-AA7E-4EB1-A38A-72C363A3D68A}" type="datetime1">
              <a:rPr lang="zh-TW" altLang="en-US" smtClean="0"/>
              <a:t>2012/9/24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19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572000" y="1778424"/>
            <a:ext cx="4353533" cy="3877216"/>
            <a:chOff x="4572000" y="1778424"/>
            <a:chExt cx="4353533" cy="3877216"/>
          </a:xfrm>
        </p:grpSpPr>
        <p:pic>
          <p:nvPicPr>
            <p:cNvPr id="9" name="Picture 8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1778424"/>
              <a:ext cx="4353533" cy="3877216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6300192" y="3429000"/>
              <a:ext cx="1152128" cy="10081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4066" y="4149080"/>
            <a:ext cx="20193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8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Rule Checking (DRC)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按按鈕</a:t>
            </a:r>
            <a:endParaRPr lang="en-US" altLang="zh-TW" dirty="0" smtClean="0"/>
          </a:p>
          <a:p>
            <a:r>
              <a:rPr lang="zh-TW" altLang="en-US" dirty="0" smtClean="0"/>
              <a:t>看報告</a:t>
            </a:r>
            <a:endParaRPr lang="en-US" altLang="zh-TW" dirty="0" smtClean="0"/>
          </a:p>
          <a:p>
            <a:r>
              <a:rPr lang="zh-TW" altLang="en-US" dirty="0" smtClean="0"/>
              <a:t>做修正</a:t>
            </a:r>
            <a:endParaRPr lang="zh-TW" altLang="en-US" dirty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A69F-4804-484C-A685-C9FF667E1CFA}" type="datetime1">
              <a:rPr lang="zh-TW" altLang="en-US" smtClean="0"/>
              <a:t>2012/9/24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44AEBF7-C0E1-40E2-8435-FB8C153C4751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24648"/>
            <a:ext cx="381053" cy="39058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59832" y="2780928"/>
            <a:ext cx="4667985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從另外板子的外圍要放</a:t>
            </a:r>
            <a:r>
              <a:rPr lang="en-US" altLang="zh-TW" dirty="0"/>
              <a:t>20mil</a:t>
            </a:r>
            <a:r>
              <a:rPr lang="zh-TW" altLang="en-US" dirty="0"/>
              <a:t>的</a:t>
            </a:r>
            <a:r>
              <a:rPr lang="en-US" altLang="zh-TW" dirty="0" err="1" smtClean="0"/>
              <a:t>AntiEtch</a:t>
            </a:r>
            <a:r>
              <a:rPr lang="zh-TW" altLang="en-US" dirty="0" smtClean="0"/>
              <a:t>。避免板子邊緣的導體外露，造成</a:t>
            </a:r>
            <a:r>
              <a:rPr lang="en-US" altLang="zh-TW" dirty="0" smtClean="0"/>
              <a:t>ESD</a:t>
            </a:r>
            <a:endParaRPr lang="en-US" altLang="zh-TW" dirty="0"/>
          </a:p>
          <a:p>
            <a:r>
              <a:rPr lang="zh-TW" altLang="en-US" dirty="0"/>
              <a:t>可直接用</a:t>
            </a:r>
            <a:r>
              <a:rPr lang="en-US" altLang="zh-TW" dirty="0"/>
              <a:t>Add -&gt; Rectangle</a:t>
            </a:r>
          </a:p>
          <a:p>
            <a:pPr lvl="1"/>
            <a:r>
              <a:rPr lang="en-US" altLang="zh-TW" dirty="0" smtClean="0"/>
              <a:t>Subclass</a:t>
            </a:r>
            <a:r>
              <a:rPr lang="zh-TW" altLang="en-US" dirty="0" smtClean="0"/>
              <a:t>選擇要</a:t>
            </a:r>
            <a:r>
              <a:rPr lang="zh-TW" altLang="en-US" dirty="0"/>
              <a:t>畫的</a:t>
            </a:r>
            <a:r>
              <a:rPr lang="en-US" altLang="zh-TW" dirty="0" smtClean="0"/>
              <a:t>layer(</a:t>
            </a:r>
            <a:r>
              <a:rPr lang="zh-TW" altLang="en-US" dirty="0"/>
              <a:t>有鋪整層的都要畫</a:t>
            </a:r>
            <a:r>
              <a:rPr lang="en-US" altLang="zh-TW" dirty="0" smtClean="0"/>
              <a:t>) </a:t>
            </a:r>
          </a:p>
          <a:p>
            <a:pPr lvl="1"/>
            <a:r>
              <a:rPr lang="zh-TW" altLang="en-US" dirty="0"/>
              <a:t>或</a:t>
            </a:r>
            <a:r>
              <a:rPr lang="zh-TW" altLang="en-US" dirty="0" smtClean="0"/>
              <a:t>選取</a:t>
            </a:r>
            <a:r>
              <a:rPr lang="en-US" altLang="zh-TW" dirty="0" smtClean="0"/>
              <a:t>All</a:t>
            </a:r>
          </a:p>
          <a:p>
            <a:r>
              <a:rPr lang="zh-TW" altLang="en-US" dirty="0" smtClean="0"/>
              <a:t>建議全部使用英制單位</a:t>
            </a:r>
            <a:endParaRPr lang="en-US" altLang="zh-TW" dirty="0" smtClean="0"/>
          </a:p>
          <a:p>
            <a:r>
              <a:rPr lang="en-US" altLang="zh-TW" dirty="0" smtClean="0"/>
              <a:t>GND</a:t>
            </a:r>
            <a:r>
              <a:rPr lang="zh-TW" altLang="en-US" dirty="0" smtClean="0"/>
              <a:t>和</a:t>
            </a:r>
            <a:r>
              <a:rPr lang="en-US" altLang="zh-TW" dirty="0" smtClean="0"/>
              <a:t>VDD</a:t>
            </a:r>
            <a:r>
              <a:rPr lang="zh-TW" altLang="en-US" dirty="0" smtClean="0"/>
              <a:t>之間要加上若干</a:t>
            </a:r>
            <a:r>
              <a:rPr lang="en-US" altLang="zh-TW" dirty="0" smtClean="0"/>
              <a:t>bypass capacitors</a:t>
            </a:r>
          </a:p>
          <a:p>
            <a:r>
              <a:rPr lang="zh-TW" altLang="en-US" dirty="0" smtClean="0"/>
              <a:t>不同層的</a:t>
            </a:r>
            <a:r>
              <a:rPr lang="en-US" altLang="zh-TW" dirty="0" smtClean="0"/>
              <a:t>GND</a:t>
            </a:r>
            <a:r>
              <a:rPr lang="zh-TW" altLang="en-US" dirty="0" smtClean="0"/>
              <a:t>要打上若干個</a:t>
            </a:r>
            <a:r>
              <a:rPr lang="en-US" altLang="zh-TW" dirty="0" smtClean="0"/>
              <a:t>via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air bridge</a:t>
            </a:r>
            <a:r>
              <a:rPr lang="zh-TW" altLang="en-US" dirty="0"/>
              <a:t>以確</a:t>
            </a:r>
            <a:r>
              <a:rPr lang="zh-TW" altLang="en-US" dirty="0" smtClean="0"/>
              <a:t>保</a:t>
            </a:r>
            <a:r>
              <a:rPr lang="en-US" altLang="zh-TW" dirty="0" smtClean="0"/>
              <a:t>GND shape</a:t>
            </a:r>
            <a:r>
              <a:rPr lang="zh-TW" altLang="en-US" dirty="0" smtClean="0"/>
              <a:t>的電位均勻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2440-AA7E-4EB1-A38A-72C363A3D68A}" type="datetime1">
              <a:rPr lang="zh-TW" altLang="en-US" smtClean="0"/>
              <a:t>2012/9/24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Drill </a:t>
            </a:r>
            <a:r>
              <a:rPr lang="en-US" altLang="zh-TW" dirty="0" smtClean="0"/>
              <a:t>Legend - </a:t>
            </a:r>
            <a:r>
              <a:rPr lang="en-US" altLang="zh-TW" dirty="0"/>
              <a:t>Drill Customization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Drill Legend is not required for </a:t>
            </a:r>
            <a:r>
              <a:rPr lang="en-US" altLang="zh-TW" sz="2800" b="1" i="1" dirty="0" err="1" smtClean="0">
                <a:solidFill>
                  <a:srgbClr val="FF0000"/>
                </a:solidFill>
              </a:rPr>
              <a:t>panelization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併版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sz="2800" dirty="0" smtClean="0"/>
              <a:t>設定鑽孔標記的圖例</a:t>
            </a:r>
            <a:endParaRPr lang="en-US" altLang="zh-TW" sz="2800" dirty="0" smtClean="0"/>
          </a:p>
          <a:p>
            <a:r>
              <a:rPr lang="en-US" altLang="zh-TW" sz="2800" dirty="0" smtClean="0"/>
              <a:t>Manufacture -&gt; NC-&gt;Drill Customization</a:t>
            </a:r>
            <a:endParaRPr lang="zh-TW" altLang="en-US" sz="28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2440-AA7E-4EB1-A38A-72C363A3D68A}" type="datetime1">
              <a:rPr lang="zh-TW" altLang="en-US" smtClean="0"/>
              <a:t>2012/9/24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44AEBF7-C0E1-40E2-8435-FB8C153C4751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 descr="Drill Customizat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228975"/>
            <a:ext cx="5612470" cy="3154497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8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Drill Legend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每一層都鋪好後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應該就不會有淡藍色的細線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有的話要檢查有沒有錯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接下來如果使用的元件有鑽孔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就要列出鑽孔表</a:t>
            </a:r>
            <a:endParaRPr lang="en-US" altLang="zh-TW" dirty="0" smtClean="0"/>
          </a:p>
          <a:p>
            <a:r>
              <a:rPr lang="en-US" altLang="zh-TW" dirty="0" smtClean="0"/>
              <a:t>Manufacture -&gt; NC -&gt; Drill Legend</a:t>
            </a:r>
          </a:p>
          <a:p>
            <a:r>
              <a:rPr lang="en-US" altLang="zh-TW" dirty="0" smtClean="0"/>
              <a:t>OK</a:t>
            </a:r>
            <a:r>
              <a:rPr lang="zh-TW" altLang="en-US" dirty="0" smtClean="0"/>
              <a:t>後把表放到圖上</a:t>
            </a:r>
            <a:r>
              <a:rPr lang="en-US" altLang="zh-TW" dirty="0" smtClean="0"/>
              <a:t>, </a:t>
            </a:r>
            <a:r>
              <a:rPr lang="zh-TW" altLang="en-US" dirty="0" smtClean="0"/>
              <a:t>如果有很多個表一開始會重疊</a:t>
            </a:r>
            <a:r>
              <a:rPr lang="zh-TW" altLang="en-US" dirty="0"/>
              <a:t>，</a:t>
            </a:r>
            <a:r>
              <a:rPr lang="zh-TW" altLang="en-US" dirty="0" smtClean="0"/>
              <a:t>此時先把框框拉開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只有框框</a:t>
            </a:r>
            <a:r>
              <a:rPr lang="en-US" altLang="zh-TW" dirty="0" smtClean="0"/>
              <a:t>,</a:t>
            </a:r>
            <a:r>
              <a:rPr lang="zh-TW" altLang="en-US" dirty="0" smtClean="0"/>
              <a:t>裡面的線不會動</a:t>
            </a:r>
            <a:r>
              <a:rPr lang="en-US" altLang="zh-TW" dirty="0" smtClean="0"/>
              <a:t>),</a:t>
            </a:r>
            <a:r>
              <a:rPr lang="zh-TW" altLang="en-US" dirty="0" smtClean="0"/>
              <a:t>排列成想要的形狀後</a:t>
            </a:r>
            <a:endParaRPr lang="en-US" altLang="zh-TW" dirty="0" smtClean="0"/>
          </a:p>
          <a:p>
            <a:r>
              <a:rPr lang="zh-TW" altLang="en-US" dirty="0" smtClean="0"/>
              <a:t>再重新呼叫</a:t>
            </a:r>
            <a:r>
              <a:rPr lang="en-US" altLang="zh-TW" dirty="0" smtClean="0"/>
              <a:t>Drill Legend,</a:t>
            </a:r>
            <a:r>
              <a:rPr lang="zh-TW" altLang="en-US" dirty="0" smtClean="0"/>
              <a:t> 這時候他就會自己排好了</a:t>
            </a:r>
            <a:endParaRPr lang="en-US" altLang="zh-TW" dirty="0" smtClean="0"/>
          </a:p>
          <a:p>
            <a:r>
              <a:rPr lang="zh-TW" altLang="en-US" dirty="0" smtClean="0"/>
              <a:t>排好以後選擇</a:t>
            </a:r>
            <a:r>
              <a:rPr lang="en-US" altLang="zh-TW" dirty="0" smtClean="0"/>
              <a:t>Add Rectangle,</a:t>
            </a:r>
            <a:r>
              <a:rPr lang="zh-TW" altLang="en-US" dirty="0" smtClean="0"/>
              <a:t> 用</a:t>
            </a:r>
            <a:r>
              <a:rPr lang="en-US" altLang="zh-TW" dirty="0" smtClean="0"/>
              <a:t>Manufacturing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Photoplot_Outline</a:t>
            </a:r>
            <a:endParaRPr lang="en-US" altLang="zh-TW" dirty="0" smtClean="0"/>
          </a:p>
          <a:p>
            <a:r>
              <a:rPr lang="zh-TW" altLang="en-US" dirty="0" smtClean="0"/>
              <a:t>把板子還有</a:t>
            </a:r>
            <a:r>
              <a:rPr lang="en-US" altLang="zh-TW" dirty="0" smtClean="0"/>
              <a:t>Drill Legend </a:t>
            </a:r>
            <a:r>
              <a:rPr lang="zh-TW" altLang="en-US" dirty="0" smtClean="0"/>
              <a:t>通通框起來</a:t>
            </a:r>
            <a:endParaRPr lang="en-US" altLang="zh-TW" dirty="0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7D73-F647-42B7-9F93-54F2490993FE}" type="datetime1">
              <a:rPr lang="zh-TW" altLang="en-US" smtClean="0"/>
              <a:pPr/>
              <a:t>2012/9/24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243" y="469461"/>
            <a:ext cx="1872208" cy="14644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011" y="2284067"/>
            <a:ext cx="3418457" cy="366754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橢圓 3"/>
          <p:cNvSpPr/>
          <p:nvPr/>
        </p:nvSpPr>
        <p:spPr>
          <a:xfrm>
            <a:off x="5148064" y="4869160"/>
            <a:ext cx="658859" cy="3623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1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Drill </a:t>
            </a:r>
            <a:r>
              <a:rPr lang="en-US" altLang="zh-TW" dirty="0" smtClean="0"/>
              <a:t>Legend - *.</a:t>
            </a:r>
            <a:r>
              <a:rPr lang="en-US" altLang="zh-TW" dirty="0" err="1" smtClean="0"/>
              <a:t>dlt</a:t>
            </a:r>
            <a:r>
              <a:rPr lang="zh-TW" altLang="en-US" dirty="0" smtClean="0"/>
              <a:t>設定檔範本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預設放在</a:t>
            </a:r>
            <a:r>
              <a:rPr lang="en-US" altLang="zh-TW" dirty="0" smtClean="0"/>
              <a:t>C:\Cadence\SPB_16.3\share\pcb\text\nclegend</a:t>
            </a:r>
          </a:p>
          <a:p>
            <a:r>
              <a:rPr lang="zh-TW" altLang="en-US" dirty="0" smtClean="0"/>
              <a:t>可以把裡面的</a:t>
            </a:r>
            <a:r>
              <a:rPr lang="en-US" altLang="zh-TW" dirty="0" err="1" smtClean="0"/>
              <a:t>dlt</a:t>
            </a:r>
            <a:r>
              <a:rPr lang="zh-TW" altLang="en-US" dirty="0" smtClean="0"/>
              <a:t>檔複製，然後用文字編輯器修改</a:t>
            </a:r>
            <a:endParaRPr lang="en-US" altLang="zh-TW" dirty="0" smtClean="0"/>
          </a:p>
          <a:p>
            <a:r>
              <a:rPr lang="zh-TW" altLang="en-US" b="1" u="sng" dirty="0" smtClean="0"/>
              <a:t>若要</a:t>
            </a:r>
            <a:r>
              <a:rPr lang="zh-TW" altLang="en-US" b="1" u="sng" dirty="0"/>
              <a:t>併</a:t>
            </a:r>
            <a:r>
              <a:rPr lang="zh-TW" altLang="en-US" b="1" u="sng" dirty="0" smtClean="0"/>
              <a:t>版，則不需要在個別的</a:t>
            </a:r>
            <a:r>
              <a:rPr lang="en-US" altLang="zh-TW" b="1" u="sng" dirty="0" smtClean="0"/>
              <a:t>PCB</a:t>
            </a:r>
            <a:r>
              <a:rPr lang="zh-TW" altLang="en-US" b="1" u="sng" dirty="0" smtClean="0"/>
              <a:t>加入</a:t>
            </a:r>
            <a:r>
              <a:rPr lang="en-US" altLang="zh-TW" b="1" u="sng" dirty="0" smtClean="0"/>
              <a:t>Drill Legend</a:t>
            </a:r>
            <a:endParaRPr lang="zh-TW" altLang="en-US" b="1" u="sng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2440-AA7E-4EB1-A38A-72C363A3D68A}" type="datetime1">
              <a:rPr lang="zh-TW" altLang="en-US" smtClean="0"/>
              <a:pPr/>
              <a:t>2012/9/24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9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Drill Legend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26" y="1521703"/>
            <a:ext cx="7847041" cy="4525963"/>
          </a:xfrm>
        </p:spPr>
      </p:pic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D703-D11F-49C2-9396-2D748F196AD4}" type="datetime1">
              <a:rPr lang="zh-TW" altLang="en-US" smtClean="0"/>
              <a:t>2012/9/24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44AEBF7-C0E1-40E2-8435-FB8C153C4751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1115616" y="1772816"/>
            <a:ext cx="4722415" cy="2745015"/>
            <a:chOff x="1115616" y="1772816"/>
            <a:chExt cx="4722415" cy="2745015"/>
          </a:xfrm>
        </p:grpSpPr>
        <p:grpSp>
          <p:nvGrpSpPr>
            <p:cNvPr id="5" name="群組 4"/>
            <p:cNvGrpSpPr/>
            <p:nvPr/>
          </p:nvGrpSpPr>
          <p:grpSpPr>
            <a:xfrm>
              <a:off x="1115616" y="1772816"/>
              <a:ext cx="3240360" cy="584775"/>
              <a:chOff x="1115616" y="1772816"/>
              <a:chExt cx="3240360" cy="584775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1115616" y="1772816"/>
                <a:ext cx="32403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 err="1" smtClean="0">
                    <a:solidFill>
                      <a:schemeClr val="bg1"/>
                    </a:solidFill>
                  </a:rPr>
                  <a:t>Photoplot</a:t>
                </a:r>
                <a:r>
                  <a:rPr lang="en-US" altLang="zh-TW" sz="3200" dirty="0" smtClean="0">
                    <a:solidFill>
                      <a:schemeClr val="bg1"/>
                    </a:solidFill>
                  </a:rPr>
                  <a:t> Outline</a:t>
                </a:r>
                <a:endParaRPr lang="zh-TW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向下箭號 7"/>
              <p:cNvSpPr/>
              <p:nvPr/>
            </p:nvSpPr>
            <p:spPr>
              <a:xfrm flipV="1">
                <a:off x="4199012" y="1849179"/>
                <a:ext cx="144016" cy="4320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3347864" y="3496653"/>
              <a:ext cx="2490167" cy="1021178"/>
              <a:chOff x="3347864" y="3496653"/>
              <a:chExt cx="2490167" cy="1021178"/>
            </a:xfrm>
          </p:grpSpPr>
          <p:sp>
            <p:nvSpPr>
              <p:cNvPr id="9" name="文字方塊 8"/>
              <p:cNvSpPr txBox="1"/>
              <p:nvPr/>
            </p:nvSpPr>
            <p:spPr>
              <a:xfrm>
                <a:off x="3347864" y="3933056"/>
                <a:ext cx="24901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 smtClean="0">
                    <a:solidFill>
                      <a:schemeClr val="bg1"/>
                    </a:solidFill>
                  </a:rPr>
                  <a:t>Drill Legend</a:t>
                </a:r>
                <a:endParaRPr lang="zh-TW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向下箭號 9"/>
              <p:cNvSpPr/>
              <p:nvPr/>
            </p:nvSpPr>
            <p:spPr>
              <a:xfrm rot="5400000" flipV="1">
                <a:off x="5261967" y="3352637"/>
                <a:ext cx="288032" cy="57606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456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Gerber </a:t>
            </a:r>
            <a:r>
              <a:rPr lang="en-US" altLang="zh-TW" dirty="0" smtClean="0"/>
              <a:t>RS-274X Artwork</a:t>
            </a:r>
            <a:endParaRPr lang="zh-TW" alt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The file </a:t>
            </a:r>
            <a:r>
              <a:rPr lang="en-US" altLang="zh-TW" dirty="0"/>
              <a:t>format used </a:t>
            </a:r>
            <a:r>
              <a:rPr lang="en-US" altLang="zh-TW" dirty="0" smtClean="0"/>
              <a:t>by PCB </a:t>
            </a:r>
            <a:r>
              <a:rPr lang="en-US" altLang="zh-TW" dirty="0"/>
              <a:t>industry software to describe the images of a printed circuit board (copper layers, solder mask, legend, drill holes, etc.).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de-facto industry standard for printed circuit board image </a:t>
            </a:r>
            <a:r>
              <a:rPr lang="en-US" altLang="zh-TW" dirty="0" smtClean="0"/>
              <a:t>transfer</a:t>
            </a:r>
          </a:p>
          <a:p>
            <a:endParaRPr lang="zh-TW" alt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83F3-B00A-4CD8-8E87-FFCD74D4393C}" type="datetime1">
              <a:rPr lang="zh-TW" altLang="en-US" smtClean="0"/>
              <a:pPr/>
              <a:t>2012/9/24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3707904" y="3990543"/>
            <a:ext cx="4968552" cy="22467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G04 Film Name: paste_top* G04 Origin Date: Thu Sep 20 15:54:22 2007* G04 Layer: PIN/PASTEMASK_TOP* %FSLAX55Y55*MOIN*% %IR0*IPPOS*OFA0.00000B0.00000*MIA0B0*SFA1.00000B1.00000*% </a:t>
            </a:r>
            <a:endParaRPr kumimoji="1" lang="en-US" altLang="zh-TW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%ADD28R,.11X.043*% %ADD39O,.07X.022*% </a:t>
            </a:r>
            <a:endParaRPr kumimoji="1" lang="en-US" altLang="zh-TW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... </a:t>
            </a:r>
            <a:endParaRPr kumimoji="1" lang="en-US" altLang="zh-TW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%AMMACRO19* 21,1,.0512,.0512,0.0,0.0,45.*% %ADD19MACRO19*% </a:t>
            </a:r>
            <a:endParaRPr kumimoji="1" lang="en-US" altLang="zh-TW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%LPD*%</a:t>
            </a:r>
            <a:r>
              <a:rPr kumimoji="1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zh-TW" altLang="zh-TW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55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Gerber </a:t>
            </a:r>
            <a:r>
              <a:rPr lang="en-US" altLang="zh-TW" dirty="0" smtClean="0"/>
              <a:t>RS-274X Artwork</a:t>
            </a:r>
            <a:endParaRPr lang="zh-TW" alt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For double sided PCB, following Gerber files are usually submitted to fabrication company</a:t>
            </a:r>
          </a:p>
          <a:p>
            <a:pPr lvl="1"/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Top Copper Etching </a:t>
            </a:r>
          </a:p>
          <a:p>
            <a:pPr lvl="1"/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Bottom Copper Etching</a:t>
            </a:r>
          </a:p>
          <a:p>
            <a:pPr lvl="1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Top </a:t>
            </a:r>
            <a:r>
              <a:rPr lang="en-US" altLang="zh-TW" dirty="0" err="1" smtClean="0">
                <a:solidFill>
                  <a:schemeClr val="accent2">
                    <a:lumMod val="75000"/>
                  </a:schemeClr>
                </a:solidFill>
              </a:rPr>
              <a:t>Soldermask</a:t>
            </a:r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Bottom 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Soldermask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(optional)</a:t>
            </a:r>
          </a:p>
          <a:p>
            <a:pPr lvl="1"/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Top Silkscreen </a:t>
            </a:r>
          </a:p>
          <a:p>
            <a:pPr lvl="1"/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Bottom Silkscreen</a:t>
            </a:r>
          </a:p>
          <a:p>
            <a:r>
              <a:rPr lang="en-US" altLang="zh-TW" dirty="0" smtClean="0"/>
              <a:t>If you are designing paste stencil, following Geber files are needed</a:t>
            </a:r>
          </a:p>
          <a:p>
            <a:pPr lvl="1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Top </a:t>
            </a:r>
            <a:r>
              <a:rPr lang="en-US" altLang="zh-TW" dirty="0" err="1" smtClean="0">
                <a:solidFill>
                  <a:schemeClr val="accent2">
                    <a:lumMod val="75000"/>
                  </a:schemeClr>
                </a:solidFill>
              </a:rPr>
              <a:t>Pastemask</a:t>
            </a:r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Bottom </a:t>
            </a:r>
            <a:r>
              <a:rPr lang="en-US" altLang="zh-TW" dirty="0" err="1" smtClean="0">
                <a:solidFill>
                  <a:schemeClr val="accent2">
                    <a:lumMod val="75000"/>
                  </a:schemeClr>
                </a:solidFill>
              </a:rPr>
              <a:t>Pastemask</a:t>
            </a:r>
            <a:endParaRPr lang="en-US" altLang="zh-TW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TW" dirty="0" smtClean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83F3-B00A-4CD8-8E87-FFCD74D4393C}" type="datetime1">
              <a:rPr lang="zh-TW" altLang="en-US" smtClean="0"/>
              <a:pPr/>
              <a:t>2012/9/24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2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Artwork(</a:t>
            </a:r>
            <a:r>
              <a:rPr lang="zh-TW" altLang="en-US" smtClean="0"/>
              <a:t>底片</a:t>
            </a:r>
            <a:r>
              <a:rPr lang="en-US" altLang="zh-TW" smtClean="0"/>
              <a:t>)</a:t>
            </a:r>
            <a:r>
              <a:rPr lang="zh-TW" altLang="en-US" smtClean="0"/>
              <a:t>產生</a:t>
            </a:r>
            <a:endParaRPr lang="zh-TW" alt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/>
          <a:lstStyle/>
          <a:p>
            <a:r>
              <a:rPr lang="zh-TW" altLang="en-US" dirty="0" smtClean="0"/>
              <a:t>按按鈕</a:t>
            </a:r>
            <a:endParaRPr lang="en-US" altLang="zh-TW" dirty="0" smtClean="0"/>
          </a:p>
          <a:p>
            <a:r>
              <a:rPr lang="zh-TW" altLang="en-US" dirty="0" smtClean="0"/>
              <a:t>設定精確度，要比</a:t>
            </a:r>
            <a:r>
              <a:rPr lang="en-US" altLang="zh-TW" dirty="0" smtClean="0"/>
              <a:t>design</a:t>
            </a:r>
            <a:r>
              <a:rPr lang="zh-TW" altLang="en-US" dirty="0" smtClean="0"/>
              <a:t>的小數位數多一位。</a:t>
            </a:r>
            <a:endParaRPr lang="en-US" altLang="zh-TW" dirty="0" smtClean="0"/>
          </a:p>
          <a:p>
            <a:r>
              <a:rPr lang="zh-TW" altLang="en-US" dirty="0" smtClean="0"/>
              <a:t>選擇</a:t>
            </a:r>
            <a:r>
              <a:rPr lang="en-US" altLang="zh-TW" dirty="0" smtClean="0"/>
              <a:t>GERGER 274X</a:t>
            </a:r>
            <a:r>
              <a:rPr lang="zh-TW" altLang="en-US" dirty="0" smtClean="0"/>
              <a:t>格式</a:t>
            </a:r>
          </a:p>
          <a:p>
            <a:endParaRPr lang="zh-TW" alt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83F3-B00A-4CD8-8E87-FFCD74D4393C}" type="datetime1">
              <a:rPr lang="zh-TW" altLang="en-US" smtClean="0"/>
              <a:pPr/>
              <a:t>2012/9/24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56" y="548680"/>
            <a:ext cx="607259" cy="60725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364088" y="1304789"/>
            <a:ext cx="936104" cy="36004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048436" y="2046371"/>
            <a:ext cx="936104" cy="36004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245882" y="2437469"/>
            <a:ext cx="936104" cy="3794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內容版面配置區 6" descr="Artwork Control Form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0032" y="1323976"/>
            <a:ext cx="3902536" cy="51293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629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0</TotalTime>
  <Words>1620</Words>
  <Application>Microsoft Office PowerPoint</Application>
  <PresentationFormat>如螢幕大小 (4:3)</PresentationFormat>
  <Paragraphs>194</Paragraphs>
  <Slides>20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NCTU IEE 5046 高頻電路設計與實驗 Finalizing PCB Design</vt:lpstr>
      <vt:lpstr>Design Rule Checking (DRC)</vt:lpstr>
      <vt:lpstr>Drill Legend - Drill Customization</vt:lpstr>
      <vt:lpstr>Drill Legend</vt:lpstr>
      <vt:lpstr>Drill Legend - *.dlt設定檔範本</vt:lpstr>
      <vt:lpstr>Drill Legend</vt:lpstr>
      <vt:lpstr>Gerber RS-274X Artwork</vt:lpstr>
      <vt:lpstr>Gerber RS-274X Artwork</vt:lpstr>
      <vt:lpstr>Artwork(底片)產生</vt:lpstr>
      <vt:lpstr>Artwork(底片)產生(cont’d)</vt:lpstr>
      <vt:lpstr>FILM_SETUP.txt</vt:lpstr>
      <vt:lpstr>FILM_SETUP.txt</vt:lpstr>
      <vt:lpstr>FILM_SETUP每個欄位的意義</vt:lpstr>
      <vt:lpstr>Artwork中的Drill層</vt:lpstr>
      <vt:lpstr>檢查底片</vt:lpstr>
      <vt:lpstr>想修改Padstack怎麼辦?</vt:lpstr>
      <vt:lpstr>Modify Design Padstack</vt:lpstr>
      <vt:lpstr>Padstack Replace</vt:lpstr>
      <vt:lpstr>Island removal</vt:lpstr>
      <vt:lpstr>Note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2011-12-15T07:00:08Z</dcterms:created>
  <dcterms:modified xsi:type="dcterms:W3CDTF">2012-09-24T14:00:21Z</dcterms:modified>
</cp:coreProperties>
</file>