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</p:sldMasterIdLst>
  <p:notesMasterIdLst>
    <p:notesMasterId r:id="rId14"/>
  </p:notesMasterIdLst>
  <p:sldIdLst>
    <p:sldId id="313" r:id="rId2"/>
    <p:sldId id="257" r:id="rId3"/>
    <p:sldId id="279" r:id="rId4"/>
    <p:sldId id="258" r:id="rId5"/>
    <p:sldId id="259" r:id="rId6"/>
    <p:sldId id="260" r:id="rId7"/>
    <p:sldId id="263" r:id="rId8"/>
    <p:sldId id="264" r:id="rId9"/>
    <p:sldId id="261" r:id="rId10"/>
    <p:sldId id="309" r:id="rId11"/>
    <p:sldId id="310" r:id="rId12"/>
    <p:sldId id="262" r:id="rId13"/>
  </p:sldIdLst>
  <p:sldSz cx="9144000" cy="6858000" type="screen4x3"/>
  <p:notesSz cx="6858000" cy="9144000"/>
  <p:custDataLst>
    <p:tags r:id="rId15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2" autoAdjust="0"/>
    <p:restoredTop sz="94660"/>
  </p:normalViewPr>
  <p:slideViewPr>
    <p:cSldViewPr>
      <p:cViewPr>
        <p:scale>
          <a:sx n="100" d="100"/>
          <a:sy n="100" d="100"/>
        </p:scale>
        <p:origin x="-139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85FE1-403C-496D-96A5-1BAC009BB183}" type="datetimeFigureOut">
              <a:rPr lang="zh-TW" altLang="en-US" smtClean="0"/>
              <a:t>2012/4/10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04E2C-FC8B-410C-B4B6-FC6D45586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45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103D-4662-42B6-A0BA-D8DE9D3EF30F}" type="datetime2">
              <a:rPr lang="en-US" altLang="zh-TW" smtClean="0"/>
              <a:t>Tuesday, April 10, 2012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NCTUEE RFLAB -  PCB design with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35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59A6-5716-415C-BA26-192C2A0640D3}" type="datetime2">
              <a:rPr lang="en-US" altLang="zh-TW" smtClean="0"/>
              <a:t>Tuesday, April 10, 2012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NCTUEE RFLAB -  PCB design with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75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82D5-4DF2-4DE3-8FEB-1455E1819045}" type="datetime2">
              <a:rPr lang="en-US" altLang="zh-TW" smtClean="0"/>
              <a:t>Tuesday, April 10, 2012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NCTUEE RFLAB -  PCB design with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560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A0F-E867-4578-B7E2-926A49BF2F29}" type="datetime2">
              <a:rPr lang="en-US" altLang="zh-TW" smtClean="0"/>
              <a:t>Tuesday, April 10, 2012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NCTUEE RFLAB -  PCB design with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232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9872-9D64-4FAE-8D1C-5C12FC7D3AFA}" type="datetime2">
              <a:rPr lang="en-US" altLang="zh-TW" smtClean="0"/>
              <a:t>Tuesday, April 10, 2012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NCTUEE RFLAB -  PCB design with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7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72E-FCDF-4DA6-8723-265913258D1B}" type="datetime2">
              <a:rPr lang="en-US" altLang="zh-TW" smtClean="0"/>
              <a:t>Tuesday, April 10, 2012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NCTUEE RFLAB -  PCB design with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419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CB61-478D-42C5-BD94-ABE06C5DCCD0}" type="datetime2">
              <a:rPr lang="en-US" altLang="zh-TW" smtClean="0"/>
              <a:t>Tuesday, April 10, 2012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NCTUEE RFLAB -  PCB design with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897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1BCD-E48B-4326-BD15-B8D0F4379029}" type="datetime2">
              <a:rPr lang="en-US" altLang="zh-TW" smtClean="0"/>
              <a:t>Tuesday, April 10, 2012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NCTUEE RFLAB -  PCB design with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503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28C6-DA88-4AF8-A975-938A7B496A4A}" type="datetime2">
              <a:rPr lang="en-US" altLang="zh-TW" smtClean="0"/>
              <a:t>Tuesday, April 10, 2012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NCTUEE RFLAB -  PCB design with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90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2D-691A-4340-BAAC-519B4451B24E}" type="datetime2">
              <a:rPr lang="en-US" altLang="zh-TW" smtClean="0"/>
              <a:t>Tuesday, April 10, 2012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NCTUEE RFLAB -  PCB design with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5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B314D-ABFC-46DE-A4A6-E5BCC4DF9D6B}" type="datetime2">
              <a:rPr lang="en-US" altLang="zh-TW" smtClean="0"/>
              <a:t>Tuesday, April 10, 2012</a:t>
            </a:fld>
            <a:r>
              <a:rPr lang="zh-TW" altLang="en-US" smtClean="0"/>
              <a:t> </a:t>
            </a:r>
            <a:r>
              <a:rPr lang="en-US" altLang="zh-TW" dirty="0" smtClean="0"/>
              <a:t>RFLAB, NCTU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NCTUEE RFLAB -  PCB design with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23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302433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NCTU IEE 5046</a:t>
            </a:r>
            <a:br>
              <a:rPr lang="en-US" altLang="zh-TW" dirty="0" smtClean="0"/>
            </a:br>
            <a:r>
              <a:rPr lang="zh-TW" altLang="en-US" dirty="0" smtClean="0"/>
              <a:t>高頻電路設計與實驗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PCB design with</a:t>
            </a:r>
            <a:br>
              <a:rPr lang="en-US" altLang="zh-TW" dirty="0" smtClean="0"/>
            </a:br>
            <a:r>
              <a:rPr lang="en-US" altLang="zh-TW" dirty="0" err="1" smtClean="0"/>
              <a:t>OrCAD</a:t>
            </a:r>
            <a:r>
              <a:rPr lang="en-US" altLang="zh-TW" dirty="0" smtClean="0"/>
              <a:t> Capture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 smtClean="0"/>
              <a:t>Lecturer: Professor Yu-</a:t>
            </a:r>
            <a:r>
              <a:rPr lang="en-US" altLang="zh-TW" sz="2800" dirty="0" err="1" smtClean="0"/>
              <a:t>Jiu</a:t>
            </a:r>
            <a:r>
              <a:rPr lang="en-US" altLang="zh-TW" sz="2800" dirty="0" smtClean="0"/>
              <a:t> Wang</a:t>
            </a:r>
          </a:p>
          <a:p>
            <a:r>
              <a:rPr lang="en-US" altLang="zh-TW" sz="2800" dirty="0" smtClean="0"/>
              <a:t>TA: </a:t>
            </a:r>
            <a:r>
              <a:rPr lang="zh-TW" altLang="en-US" sz="2800" dirty="0" smtClean="0"/>
              <a:t>李道一</a:t>
            </a:r>
            <a:r>
              <a:rPr lang="en-US" altLang="zh-TW" sz="2800" dirty="0" smtClean="0"/>
              <a:t>michael@rfvlsi.ee.nctu.edu.tw</a:t>
            </a:r>
          </a:p>
          <a:p>
            <a:r>
              <a:rPr lang="en-US" altLang="zh-TW" sz="2800" dirty="0" smtClean="0"/>
              <a:t>Document coauthor: Jon-Jin Chen</a:t>
            </a:r>
          </a:p>
        </p:txBody>
      </p:sp>
    </p:spTree>
    <p:extLst>
      <p:ext uri="{BB962C8B-B14F-4D97-AF65-F5344CB8AC3E}">
        <p14:creationId xmlns:p14="http://schemas.microsoft.com/office/powerpoint/2010/main" val="30466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Schematics </a:t>
            </a:r>
            <a:r>
              <a:rPr lang="en-US" altLang="zh-TW" dirty="0" smtClean="0"/>
              <a:t>DRC check 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/>
          <a:lstStyle/>
          <a:p>
            <a:r>
              <a:rPr lang="en-US" altLang="zh-TW" dirty="0" smtClean="0"/>
              <a:t>Second tab of DR checker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E35F-A82B-485D-B242-69D6277031E2}" type="datetime2">
              <a:rPr lang="en-US" altLang="zh-TW" smtClean="0"/>
              <a:t>Tuesday, April 10, 2012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NCTUEE RFLAB -  PCB design with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349797" y="1971253"/>
            <a:ext cx="4542683" cy="3906019"/>
            <a:chOff x="3779912" y="1916832"/>
            <a:chExt cx="5029200" cy="4324350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1916832"/>
              <a:ext cx="5029200" cy="43243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橢圓 8"/>
            <p:cNvSpPr/>
            <p:nvPr/>
          </p:nvSpPr>
          <p:spPr>
            <a:xfrm>
              <a:off x="6516216" y="3284984"/>
              <a:ext cx="1512168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73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Schematics DRC check 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/>
          <a:lstStyle/>
          <a:p>
            <a:r>
              <a:rPr lang="en-US" altLang="zh-TW" dirty="0" smtClean="0"/>
              <a:t>Third </a:t>
            </a:r>
            <a:r>
              <a:rPr lang="en-US" altLang="zh-TW" dirty="0"/>
              <a:t>tab of DR checker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39EF-8718-4F07-BF9E-D5F88CD5FD67}" type="datetime2">
              <a:rPr lang="en-US" altLang="zh-TW" smtClean="0"/>
              <a:t>Tuesday, April 10, 2012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NCTUEE RFLAB -  PCB design with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 descr="Design Rules Chec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44824"/>
            <a:ext cx="5020376" cy="43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Generate </a:t>
            </a:r>
            <a:r>
              <a:rPr lang="en-US" altLang="zh-TW" dirty="0" err="1" smtClean="0"/>
              <a:t>Netlist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輸出電路</a:t>
            </a:r>
            <a:endParaRPr lang="en-US" altLang="zh-TW" sz="2400" dirty="0" smtClean="0"/>
          </a:p>
          <a:p>
            <a:r>
              <a:rPr lang="en-US" altLang="zh-TW" sz="2400" dirty="0" smtClean="0"/>
              <a:t>Tools-&gt;Create </a:t>
            </a:r>
            <a:r>
              <a:rPr lang="en-US" altLang="zh-TW" sz="2400" dirty="0" err="1" smtClean="0"/>
              <a:t>Netlist</a:t>
            </a:r>
            <a:endParaRPr lang="en-US" altLang="zh-TW" sz="2400" dirty="0" smtClean="0"/>
          </a:p>
          <a:p>
            <a:r>
              <a:rPr lang="zh-TW" altLang="en-US" sz="2400" dirty="0" smtClean="0"/>
              <a:t>直接跳到</a:t>
            </a:r>
            <a:r>
              <a:rPr lang="en-US" altLang="zh-TW" sz="2400" dirty="0" smtClean="0"/>
              <a:t>Other</a:t>
            </a:r>
            <a:r>
              <a:rPr lang="zh-TW" altLang="en-US" sz="2400" dirty="0" smtClean="0"/>
              <a:t>的子頁面</a:t>
            </a:r>
            <a:endParaRPr lang="en-US" altLang="zh-TW" sz="2400" dirty="0" smtClean="0"/>
          </a:p>
          <a:p>
            <a:r>
              <a:rPr lang="zh-TW" altLang="en-US" sz="2400" dirty="0" smtClean="0"/>
              <a:t>注意</a:t>
            </a:r>
            <a:r>
              <a:rPr lang="en-US" altLang="zh-TW" sz="2400" dirty="0" smtClean="0"/>
              <a:t>allegro.dll</a:t>
            </a:r>
            <a:r>
              <a:rPr lang="zh-TW" altLang="en-US" sz="2400" dirty="0" smtClean="0"/>
              <a:t>檔要放在</a:t>
            </a:r>
            <a:endParaRPr lang="en-US" altLang="zh-TW" sz="2400" dirty="0" smtClean="0"/>
          </a:p>
          <a:p>
            <a:r>
              <a:rPr lang="en-US" altLang="zh-TW" sz="2400" dirty="0" smtClean="0"/>
              <a:t>C:\Cadence\SPB_16.3\tools\capture\netforms\</a:t>
            </a:r>
          </a:p>
          <a:p>
            <a:r>
              <a:rPr lang="en-US" altLang="zh-TW" sz="2400" b="1" dirty="0" smtClean="0"/>
              <a:t>{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‘</a:t>
            </a:r>
            <a:r>
              <a:rPr lang="en-US" altLang="zh-TW" sz="2400" b="1" dirty="0" smtClean="0"/>
              <a:t>Value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’</a:t>
            </a: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和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!</a:t>
            </a:r>
            <a:r>
              <a:rPr lang="en-US" altLang="zh-TW" sz="2400" b="1" dirty="0" smtClean="0"/>
              <a:t>{PCB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Footprint}</a:t>
            </a:r>
            <a:r>
              <a:rPr lang="zh-TW" altLang="en-US" sz="2400" dirty="0" smtClean="0"/>
              <a:t>要打對</a:t>
            </a:r>
            <a:endParaRPr lang="en-US" altLang="zh-TW" sz="2400" dirty="0" smtClean="0"/>
          </a:p>
          <a:p>
            <a:r>
              <a:rPr lang="zh-TW" altLang="en-US" sz="2400" dirty="0"/>
              <a:t>按確定後電路就會</a:t>
            </a:r>
            <a:r>
              <a:rPr lang="zh-TW" altLang="en-US" sz="2400" dirty="0" smtClean="0"/>
              <a:t>輸出</a:t>
            </a:r>
            <a:r>
              <a:rPr lang="en-US" altLang="zh-TW" sz="2400" dirty="0" smtClean="0"/>
              <a:t>XXX.NET</a:t>
            </a:r>
          </a:p>
          <a:p>
            <a:endParaRPr lang="en-US" altLang="zh-TW" sz="2400" dirty="0" smtClean="0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E8F7-C365-4187-BB02-1CFC0D07769E}" type="datetime2">
              <a:rPr lang="en-US" altLang="zh-TW" smtClean="0"/>
              <a:t>Tuesday, April 10, 2012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NCTUEE RFLAB -  PCB design with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44AEBF7-C0E1-40E2-8435-FB8C153C4751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98" y="476672"/>
            <a:ext cx="720080" cy="84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群組 9"/>
          <p:cNvGrpSpPr/>
          <p:nvPr/>
        </p:nvGrpSpPr>
        <p:grpSpPr>
          <a:xfrm>
            <a:off x="4687724" y="1869776"/>
            <a:ext cx="4038751" cy="4117479"/>
            <a:chOff x="3530091" y="692696"/>
            <a:chExt cx="4886325" cy="4981575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091" y="692696"/>
              <a:ext cx="4886325" cy="49815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橢圓 3"/>
            <p:cNvSpPr/>
            <p:nvPr/>
          </p:nvSpPr>
          <p:spPr>
            <a:xfrm>
              <a:off x="7590531" y="946820"/>
              <a:ext cx="504056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3674107" y="2276872"/>
              <a:ext cx="72008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3818123" y="1556792"/>
              <a:ext cx="576064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6050371" y="1556792"/>
              <a:ext cx="936104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3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  <a:ea typeface="標楷體" pitchFamily="65" charset="-120"/>
              </a:rPr>
              <a:t>Related EDA</a:t>
            </a:r>
            <a:r>
              <a:rPr lang="zh-TW" altLang="en-US" dirty="0" smtClean="0">
                <a:latin typeface="+mn-lt"/>
                <a:ea typeface="標楷體" pitchFamily="65" charset="-120"/>
              </a:rPr>
              <a:t> </a:t>
            </a:r>
            <a:r>
              <a:rPr lang="en-US" altLang="zh-TW" dirty="0" smtClean="0">
                <a:latin typeface="+mn-lt"/>
                <a:ea typeface="標楷體" pitchFamily="65" charset="-120"/>
              </a:rPr>
              <a:t>tools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en-US" altLang="zh-TW" sz="4000" dirty="0" err="1" smtClean="0"/>
              <a:t>OrCAD</a:t>
            </a:r>
            <a:r>
              <a:rPr lang="en-US" altLang="zh-TW" sz="4000" dirty="0" smtClean="0"/>
              <a:t> Capture</a:t>
            </a:r>
            <a:endParaRPr lang="en-US" altLang="zh-TW" dirty="0" smtClean="0"/>
          </a:p>
          <a:p>
            <a:r>
              <a:rPr lang="en-US" altLang="zh-TW" sz="4000" dirty="0" smtClean="0"/>
              <a:t>PCB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Editor</a:t>
            </a:r>
            <a:endParaRPr lang="en-US" altLang="zh-TW" dirty="0" smtClean="0"/>
          </a:p>
          <a:p>
            <a:r>
              <a:rPr lang="en-US" altLang="zh-TW" sz="4000" dirty="0" smtClean="0"/>
              <a:t>Pad Designer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046-6525-4DD0-8D6B-9B9167E4C334}" type="datetime2">
              <a:rPr lang="en-US" altLang="zh-TW" smtClean="0"/>
              <a:t>Tuesday, April 10, 2012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NCTUEE RFLAB -  PCB design with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44AEBF7-C0E1-40E2-8435-FB8C153C4751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28782"/>
            <a:ext cx="1368152" cy="47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463" y="3163747"/>
            <a:ext cx="165704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00808"/>
            <a:ext cx="164295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9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Flow</a:t>
            </a:r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DA3E-723D-466A-B343-D08B72CB3528}" type="datetime2">
              <a:rPr lang="en-US" altLang="zh-TW" smtClean="0"/>
              <a:t>Tuesday, April 10, 2012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NCTUEE RFLAB -  PCB design with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44AEBF7-C0E1-40E2-8435-FB8C153C4751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57476"/>
              </p:ext>
            </p:extLst>
          </p:nvPr>
        </p:nvGraphicFramePr>
        <p:xfrm>
          <a:off x="467544" y="1628800"/>
          <a:ext cx="7920880" cy="385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3" imgW="4397447" imgH="2140538" progId="Visio.Drawing.11">
                  <p:embed/>
                </p:oleObj>
              </mc:Choice>
              <mc:Fallback>
                <p:oleObj name="Visio" r:id="rId3" imgW="4397447" imgH="2140538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628800"/>
                        <a:ext cx="7920880" cy="385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18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OrCAD Capture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第一次打開</a:t>
            </a:r>
            <a:r>
              <a:rPr lang="en-US" altLang="zh-TW" dirty="0" err="1" smtClean="0"/>
              <a:t>OrCAD</a:t>
            </a:r>
            <a:r>
              <a:rPr lang="en-US" altLang="zh-TW" dirty="0" smtClean="0"/>
              <a:t> Capture</a:t>
            </a:r>
            <a:r>
              <a:rPr lang="zh-TW" altLang="en-US" dirty="0" smtClean="0"/>
              <a:t>選擇選單中的第一個</a:t>
            </a:r>
            <a:r>
              <a:rPr lang="en-US" altLang="zh-TW" dirty="0" err="1" smtClean="0"/>
              <a:t>OrCAD</a:t>
            </a:r>
            <a:r>
              <a:rPr lang="en-US" altLang="zh-TW" dirty="0" smtClean="0"/>
              <a:t> Capture, </a:t>
            </a:r>
            <a:r>
              <a:rPr lang="zh-TW" altLang="en-US" dirty="0" smtClean="0"/>
              <a:t>並在</a:t>
            </a:r>
            <a:r>
              <a:rPr lang="en-US" altLang="zh-TW" dirty="0" smtClean="0"/>
              <a:t>use as default</a:t>
            </a:r>
            <a:r>
              <a:rPr lang="zh-TW" altLang="en-US" dirty="0" smtClean="0"/>
              <a:t>打勾</a:t>
            </a:r>
            <a:endParaRPr lang="en-US" altLang="zh-TW" dirty="0" smtClean="0"/>
          </a:p>
          <a:p>
            <a:r>
              <a:rPr lang="en-US" altLang="zh-TW" dirty="0" smtClean="0"/>
              <a:t>File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new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</a:t>
            </a:r>
          </a:p>
          <a:p>
            <a:r>
              <a:rPr lang="zh-TW" altLang="en-US" dirty="0" smtClean="0"/>
              <a:t>選擇</a:t>
            </a:r>
            <a:r>
              <a:rPr lang="en-US" altLang="zh-TW" dirty="0" smtClean="0"/>
              <a:t>Schematic</a:t>
            </a:r>
            <a:r>
              <a:rPr lang="zh-TW" altLang="en-US" dirty="0" smtClean="0"/>
              <a:t>以及儲存的位置</a:t>
            </a:r>
            <a:endParaRPr lang="en-US" altLang="zh-TW" dirty="0" smtClean="0"/>
          </a:p>
          <a:p>
            <a:r>
              <a:rPr lang="zh-TW" altLang="en-US" dirty="0" smtClean="0"/>
              <a:t>按</a:t>
            </a:r>
            <a:r>
              <a:rPr lang="en-US" altLang="zh-TW" dirty="0" smtClean="0"/>
              <a:t>ok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0970-1B8D-48AB-9836-C229FFE294B3}" type="datetime2">
              <a:rPr lang="en-US" altLang="zh-TW" smtClean="0"/>
              <a:t>Tuesday, April 10, 2012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NCTUEE RFLAB -  PCB design with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96451"/>
            <a:ext cx="4038600" cy="3733461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Schematics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XXX.opj</a:t>
            </a:r>
            <a:r>
              <a:rPr lang="zh-TW" altLang="en-US" dirty="0" smtClean="0"/>
              <a:t>的子頁面中</a:t>
            </a:r>
            <a:endParaRPr lang="en-US" altLang="zh-TW" dirty="0" smtClean="0"/>
          </a:p>
          <a:p>
            <a:r>
              <a:rPr lang="zh-TW" altLang="en-US" dirty="0" smtClean="0"/>
              <a:t>點開</a:t>
            </a:r>
            <a:r>
              <a:rPr lang="en-US" altLang="zh-TW" dirty="0" err="1" smtClean="0"/>
              <a:t>XXX.dsn</a:t>
            </a:r>
            <a:r>
              <a:rPr lang="zh-TW" altLang="en-US" dirty="0" smtClean="0"/>
              <a:t>之後再點開</a:t>
            </a:r>
            <a:r>
              <a:rPr lang="en-US" altLang="zh-TW" dirty="0" smtClean="0"/>
              <a:t>SCHMATIC1,</a:t>
            </a:r>
            <a:r>
              <a:rPr lang="zh-TW" altLang="en-US" dirty="0" smtClean="0"/>
              <a:t>點開</a:t>
            </a:r>
            <a:r>
              <a:rPr lang="en-US" altLang="zh-TW" dirty="0" smtClean="0"/>
              <a:t>PAGE1</a:t>
            </a:r>
          </a:p>
          <a:p>
            <a:r>
              <a:rPr lang="zh-TW" altLang="en-US" dirty="0" smtClean="0"/>
              <a:t>接出自己想要用的電路</a:t>
            </a:r>
            <a:endParaRPr lang="en-US" altLang="zh-TW" dirty="0" smtClean="0"/>
          </a:p>
          <a:p>
            <a:r>
              <a:rPr lang="zh-TW" altLang="en-US" dirty="0" smtClean="0"/>
              <a:t>電路上的元件可從做好的電路複製</a:t>
            </a:r>
            <a:endParaRPr lang="en-US" altLang="zh-TW" dirty="0" smtClean="0"/>
          </a:p>
          <a:p>
            <a:r>
              <a:rPr lang="zh-TW" altLang="en-US" dirty="0" smtClean="0"/>
              <a:t>如果板子不夠大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可從</a:t>
            </a:r>
            <a:r>
              <a:rPr lang="en-US" altLang="zh-TW" dirty="0" smtClean="0"/>
              <a:t>Options-&gt;Schematic Page Properties</a:t>
            </a:r>
            <a:r>
              <a:rPr lang="zh-TW" altLang="en-US" dirty="0" smtClean="0"/>
              <a:t>改變板子大小</a:t>
            </a:r>
            <a:r>
              <a:rPr lang="en-US" altLang="zh-TW" dirty="0" smtClean="0"/>
              <a:t>(optional)</a:t>
            </a:r>
          </a:p>
          <a:p>
            <a:r>
              <a:rPr lang="zh-TW" altLang="en-US" dirty="0" smtClean="0"/>
              <a:t>如果想要幫某條</a:t>
            </a:r>
            <a:r>
              <a:rPr lang="en-US" altLang="zh-TW" dirty="0" smtClean="0"/>
              <a:t>net</a:t>
            </a:r>
            <a:r>
              <a:rPr lang="zh-TW" altLang="en-US" dirty="0" smtClean="0"/>
              <a:t>取名字可從</a:t>
            </a:r>
            <a:r>
              <a:rPr lang="en-US" altLang="zh-TW" dirty="0" smtClean="0"/>
              <a:t>Place-&gt;Net Alias,</a:t>
            </a:r>
            <a:r>
              <a:rPr lang="zh-TW" altLang="en-US" dirty="0" smtClean="0"/>
              <a:t> </a:t>
            </a:r>
            <a:r>
              <a:rPr lang="en-US" altLang="zh-TW" dirty="0" smtClean="0"/>
              <a:t>ok</a:t>
            </a:r>
            <a:r>
              <a:rPr lang="zh-TW" altLang="en-US" dirty="0" smtClean="0"/>
              <a:t>後放到想取名的</a:t>
            </a:r>
            <a:r>
              <a:rPr lang="en-US" altLang="zh-TW" dirty="0" smtClean="0"/>
              <a:t>net</a:t>
            </a:r>
            <a:r>
              <a:rPr lang="zh-TW" altLang="en-US" dirty="0" smtClean="0"/>
              <a:t>上</a:t>
            </a:r>
            <a:r>
              <a:rPr lang="en-US" altLang="zh-TW" dirty="0" smtClean="0"/>
              <a:t>(optional)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47A-21E7-4A31-A0E0-856EA9615F31}" type="datetime2">
              <a:rPr lang="en-US" altLang="zh-TW" smtClean="0"/>
              <a:t>Tuesday, April 10, 2012</a:t>
            </a:fld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NCTUEE RFLAB -  PCB design with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60648"/>
            <a:ext cx="1895475" cy="226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0" name="群組 6"/>
          <p:cNvGrpSpPr/>
          <p:nvPr/>
        </p:nvGrpSpPr>
        <p:grpSpPr>
          <a:xfrm>
            <a:off x="4499992" y="2661018"/>
            <a:ext cx="4549399" cy="3288262"/>
            <a:chOff x="467544" y="2238028"/>
            <a:chExt cx="5904658" cy="4267830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348880"/>
              <a:ext cx="5904658" cy="415697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2" name="橢圓 3"/>
            <p:cNvSpPr/>
            <p:nvPr/>
          </p:nvSpPr>
          <p:spPr>
            <a:xfrm>
              <a:off x="1259632" y="2238028"/>
              <a:ext cx="504056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76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Schematics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437669" cy="45259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如果要更改元件</a:t>
            </a:r>
            <a:endParaRPr lang="en-US" altLang="zh-TW" dirty="0" smtClean="0"/>
          </a:p>
          <a:p>
            <a:r>
              <a:rPr lang="zh-TW" altLang="en-US" dirty="0" smtClean="0"/>
              <a:t>先點一下讓元件變成粉紅色</a:t>
            </a:r>
            <a:endParaRPr lang="en-US" altLang="zh-TW" dirty="0" smtClean="0"/>
          </a:p>
          <a:p>
            <a:r>
              <a:rPr lang="zh-TW" altLang="en-US" dirty="0" smtClean="0"/>
              <a:t>再按右鍵選擇</a:t>
            </a:r>
            <a:r>
              <a:rPr lang="en-US" altLang="zh-TW" dirty="0" smtClean="0"/>
              <a:t>Edit Part</a:t>
            </a:r>
            <a:endParaRPr lang="zh-TW" altLang="en-US" dirty="0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6D9F-E2D3-4538-9A22-0BB7E3A96A6C}" type="datetime2">
              <a:rPr lang="en-US" altLang="zh-TW" smtClean="0"/>
              <a:t>Tuesday, April 10, 2012</a:t>
            </a:fld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NCTUEE RFLAB -  PCB design with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79" y="1274944"/>
            <a:ext cx="3447779" cy="2723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37" y="4863191"/>
            <a:ext cx="6477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6156176" y="4762018"/>
            <a:ext cx="223224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若要新增</a:t>
            </a:r>
            <a:r>
              <a:rPr lang="en-US" altLang="zh-TW" sz="1200" dirty="0" smtClean="0"/>
              <a:t>pin</a:t>
            </a:r>
            <a:r>
              <a:rPr lang="zh-TW" altLang="en-US" sz="1200" dirty="0" smtClean="0"/>
              <a:t>可從</a:t>
            </a:r>
            <a:r>
              <a:rPr lang="en-US" altLang="zh-TW" sz="1200" dirty="0" smtClean="0"/>
              <a:t>place-&gt;pin</a:t>
            </a:r>
          </a:p>
          <a:p>
            <a:r>
              <a:rPr lang="zh-TW" altLang="en-US" sz="1200" dirty="0"/>
              <a:t>或</a:t>
            </a:r>
            <a:r>
              <a:rPr lang="zh-TW" altLang="en-US" sz="1200" dirty="0" smtClean="0"/>
              <a:t>直接點右邊直列的圖式</a:t>
            </a:r>
            <a:endParaRPr lang="en-US" altLang="zh-TW" sz="1200" dirty="0" smtClean="0"/>
          </a:p>
          <a:p>
            <a:endParaRPr lang="en-US" altLang="zh-TW" sz="1200" dirty="0"/>
          </a:p>
          <a:p>
            <a:r>
              <a:rPr lang="zh-TW" altLang="en-US" sz="1200" dirty="0" smtClean="0"/>
              <a:t>若要刪除則直接按</a:t>
            </a:r>
            <a:r>
              <a:rPr lang="en-US" altLang="zh-TW" sz="1200" dirty="0" smtClean="0"/>
              <a:t>delete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899592" y="3974155"/>
            <a:ext cx="6624736" cy="2047133"/>
            <a:chOff x="584698" y="3140199"/>
            <a:chExt cx="8442830" cy="311199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698" y="3166095"/>
              <a:ext cx="4610100" cy="30861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文字方塊 3"/>
            <p:cNvSpPr txBox="1"/>
            <p:nvPr/>
          </p:nvSpPr>
          <p:spPr>
            <a:xfrm>
              <a:off x="1475657" y="3284984"/>
              <a:ext cx="194421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rgbClr val="00B050"/>
                  </a:solidFill>
                </a:rPr>
                <a:t>更改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pin</a:t>
              </a:r>
              <a:r>
                <a:rPr lang="zh-TW" altLang="en-US" sz="1200" b="1" dirty="0">
                  <a:solidFill>
                    <a:srgbClr val="00B050"/>
                  </a:solidFill>
                </a:rPr>
                <a:t>時</a:t>
              </a:r>
              <a:r>
                <a:rPr lang="zh-TW" altLang="en-US" sz="1200" b="1" dirty="0" smtClean="0">
                  <a:solidFill>
                    <a:srgbClr val="00B050"/>
                  </a:solidFill>
                </a:rPr>
                <a:t>要點擊線的部分</a:t>
              </a:r>
              <a:endParaRPr lang="en-US" altLang="zh-TW" sz="1200" b="1" dirty="0" smtClean="0">
                <a:solidFill>
                  <a:srgbClr val="00B050"/>
                </a:solidFill>
              </a:endParaRPr>
            </a:p>
            <a:p>
              <a:r>
                <a:rPr lang="zh-TW" altLang="en-US" sz="1200" b="1" dirty="0">
                  <a:solidFill>
                    <a:srgbClr val="00B050"/>
                  </a:solidFill>
                </a:rPr>
                <a:t>可以更改</a:t>
              </a:r>
              <a:r>
                <a:rPr lang="en-US" altLang="zh-TW" sz="1200" b="1" dirty="0">
                  <a:solidFill>
                    <a:srgbClr val="00B050"/>
                  </a:solidFill>
                </a:rPr>
                <a:t>Name</a:t>
              </a:r>
              <a:r>
                <a:rPr lang="zh-TW" altLang="en-US" sz="1200" b="1" dirty="0">
                  <a:solidFill>
                    <a:srgbClr val="00B050"/>
                  </a:solidFill>
                </a:rPr>
                <a:t>和</a:t>
              </a:r>
              <a:r>
                <a:rPr lang="en-US" altLang="zh-TW" sz="1200" b="1" dirty="0" smtClean="0">
                  <a:solidFill>
                    <a:srgbClr val="00B050"/>
                  </a:solidFill>
                </a:rPr>
                <a:t>Number</a:t>
              </a:r>
            </a:p>
            <a:p>
              <a:r>
                <a:rPr lang="zh-TW" altLang="en-US" sz="1200" b="1" dirty="0">
                  <a:solidFill>
                    <a:srgbClr val="00B050"/>
                  </a:solidFill>
                </a:rPr>
                <a:t>也可隨意位移</a:t>
              </a:r>
              <a:endParaRPr lang="en-US" altLang="zh-TW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702650" y="3140199"/>
              <a:ext cx="609908" cy="92220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284821" y="5913641"/>
              <a:ext cx="57427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solidFill>
                    <a:srgbClr val="FF0000"/>
                  </a:solidFill>
                </a:rPr>
                <a:t>注意</a:t>
              </a:r>
              <a:r>
                <a:rPr lang="en-US" altLang="zh-TW" sz="1600" b="1" dirty="0" smtClean="0">
                  <a:solidFill>
                    <a:srgbClr val="FF0000"/>
                  </a:solidFill>
                </a:rPr>
                <a:t>:pin number</a:t>
              </a:r>
              <a:r>
                <a:rPr lang="zh-TW" altLang="en-US" sz="1600" b="1" dirty="0" smtClean="0">
                  <a:solidFill>
                    <a:srgbClr val="FF0000"/>
                  </a:solidFill>
                </a:rPr>
                <a:t>要和相對應的</a:t>
              </a:r>
              <a:r>
                <a:rPr lang="en-US" altLang="zh-TW" sz="1600" b="1" dirty="0" err="1" smtClean="0">
                  <a:solidFill>
                    <a:srgbClr val="FF0000"/>
                  </a:solidFill>
                </a:rPr>
                <a:t>dra</a:t>
              </a:r>
              <a:r>
                <a:rPr lang="zh-TW" altLang="en-US" sz="1600" b="1" dirty="0" smtClean="0">
                  <a:solidFill>
                    <a:srgbClr val="FF0000"/>
                  </a:solidFill>
                </a:rPr>
                <a:t>檔</a:t>
              </a:r>
              <a:r>
                <a:rPr lang="en-US" altLang="zh-TW" sz="1600" b="1" dirty="0" smtClean="0">
                  <a:solidFill>
                    <a:srgbClr val="FF0000"/>
                  </a:solidFill>
                </a:rPr>
                <a:t>(Package Symbol)</a:t>
              </a:r>
              <a:r>
                <a:rPr lang="zh-TW" altLang="en-US" sz="1600" b="1" dirty="0" smtClean="0">
                  <a:solidFill>
                    <a:srgbClr val="FF0000"/>
                  </a:solidFill>
                </a:rPr>
                <a:t>相同</a:t>
              </a:r>
              <a:endParaRPr lang="en-US" altLang="zh-TW" sz="16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2871789" y="4863191"/>
              <a:ext cx="1052139" cy="510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455318" y="3915663"/>
              <a:ext cx="161749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rgbClr val="00B050"/>
                  </a:solidFill>
                </a:rPr>
                <a:t>Type</a:t>
              </a:r>
              <a:r>
                <a:rPr lang="zh-TW" altLang="en-US" sz="1200" b="1" dirty="0" smtClean="0">
                  <a:solidFill>
                    <a:srgbClr val="00B050"/>
                  </a:solidFill>
                </a:rPr>
                <a:t>一般選擇</a:t>
              </a:r>
              <a:r>
                <a:rPr lang="en-US" altLang="zh-TW" sz="1200" b="1" dirty="0" smtClean="0">
                  <a:solidFill>
                    <a:srgbClr val="00B050"/>
                  </a:solidFill>
                </a:rPr>
                <a:t>Passive</a:t>
              </a:r>
            </a:p>
            <a:p>
              <a:r>
                <a:rPr lang="zh-TW" altLang="en-US" sz="1200" b="1" dirty="0">
                  <a:solidFill>
                    <a:srgbClr val="00B050"/>
                  </a:solidFill>
                </a:rPr>
                <a:t>也可選成</a:t>
              </a:r>
              <a:r>
                <a:rPr lang="zh-TW" altLang="en-US" sz="1200" b="1" dirty="0" smtClean="0">
                  <a:solidFill>
                    <a:srgbClr val="00B050"/>
                  </a:solidFill>
                </a:rPr>
                <a:t>其他</a:t>
              </a:r>
              <a:endParaRPr lang="en-US" altLang="zh-TW" sz="1200" b="1" dirty="0" smtClean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電路完成後</a:t>
            </a:r>
            <a:r>
              <a:rPr lang="en-US" altLang="zh-TW" dirty="0" smtClean="0"/>
              <a:t>,</a:t>
            </a:r>
            <a:r>
              <a:rPr lang="zh-TW" altLang="en-US" dirty="0" smtClean="0"/>
              <a:t>回到</a:t>
            </a:r>
            <a:r>
              <a:rPr lang="en-US" altLang="zh-TW" dirty="0" smtClean="0"/>
              <a:t>XXX.obj</a:t>
            </a:r>
            <a:r>
              <a:rPr lang="zh-TW" altLang="en-US" dirty="0" smtClean="0"/>
              <a:t>的頁面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並建立</a:t>
            </a:r>
            <a:r>
              <a:rPr lang="en-US" altLang="zh-TW" dirty="0" smtClean="0"/>
              <a:t>library:</a:t>
            </a:r>
          </a:p>
          <a:p>
            <a:r>
              <a:rPr lang="en-US" altLang="zh-TW" dirty="0" smtClean="0"/>
              <a:t>File -&gt; New -&gt; Library</a:t>
            </a:r>
          </a:p>
          <a:p>
            <a:r>
              <a:rPr lang="zh-TW" altLang="en-US" dirty="0" smtClean="0"/>
              <a:t>就會看到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底下的</a:t>
            </a:r>
            <a:r>
              <a:rPr lang="en-US" altLang="zh-TW" dirty="0" err="1" smtClean="0"/>
              <a:t>XXX.olb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可改成自己喜歡的名字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接著把</a:t>
            </a:r>
            <a:r>
              <a:rPr lang="en-US" altLang="zh-TW" dirty="0" smtClean="0"/>
              <a:t>Design Cache</a:t>
            </a:r>
            <a:r>
              <a:rPr lang="zh-TW" altLang="en-US" dirty="0" smtClean="0"/>
              <a:t>底下的元件拖曳到</a:t>
            </a:r>
            <a:r>
              <a:rPr lang="en-US" altLang="zh-TW" dirty="0" err="1" smtClean="0"/>
              <a:t>XXX.olb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zh-TW" altLang="en-US" dirty="0" smtClean="0"/>
              <a:t>並且把加入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的元件名稱改為和在</a:t>
            </a:r>
            <a:r>
              <a:rPr lang="en-US" altLang="zh-TW" dirty="0" smtClean="0"/>
              <a:t>PCB</a:t>
            </a:r>
            <a:r>
              <a:rPr lang="zh-TW" altLang="en-US" dirty="0" smtClean="0"/>
              <a:t> </a:t>
            </a:r>
            <a:r>
              <a:rPr lang="en-US" altLang="zh-TW" dirty="0" smtClean="0"/>
              <a:t>Editor</a:t>
            </a:r>
            <a:r>
              <a:rPr lang="zh-TW" altLang="en-US" dirty="0" smtClean="0"/>
              <a:t>裡面的</a:t>
            </a:r>
            <a:r>
              <a:rPr lang="en-US" altLang="zh-TW" dirty="0" err="1" smtClean="0"/>
              <a:t>dra</a:t>
            </a:r>
            <a:r>
              <a:rPr lang="zh-TW" altLang="en-US" dirty="0" smtClean="0"/>
              <a:t>檔名相同</a:t>
            </a:r>
            <a:endParaRPr lang="en-US" altLang="zh-TW" dirty="0" smtClean="0"/>
          </a:p>
          <a:p>
            <a:r>
              <a:rPr lang="zh-TW" altLang="en-US" dirty="0" smtClean="0"/>
              <a:t>接著回到</a:t>
            </a:r>
            <a:r>
              <a:rPr lang="en-US" altLang="zh-TW" dirty="0" smtClean="0"/>
              <a:t>Design Cache </a:t>
            </a:r>
            <a:r>
              <a:rPr lang="zh-TW" altLang="en-US" dirty="0" smtClean="0"/>
              <a:t>對剛剛加入的元件按右鍵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選擇</a:t>
            </a:r>
            <a:r>
              <a:rPr lang="en-US" altLang="zh-TW" dirty="0" smtClean="0"/>
              <a:t>Replace Cache</a:t>
            </a:r>
          </a:p>
          <a:p>
            <a:pPr lvl="1"/>
            <a:r>
              <a:rPr lang="zh-TW" altLang="en-US" dirty="0" smtClean="0"/>
              <a:t>先從</a:t>
            </a:r>
            <a:r>
              <a:rPr lang="en-US" altLang="zh-TW" dirty="0" smtClean="0"/>
              <a:t>Browse</a:t>
            </a:r>
            <a:r>
              <a:rPr lang="zh-TW" altLang="en-US" dirty="0" smtClean="0"/>
              <a:t>選擇剛剛建立的</a:t>
            </a:r>
            <a:r>
              <a:rPr lang="en-US" altLang="zh-TW" dirty="0" err="1" smtClean="0"/>
              <a:t>XXX.olb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接著在</a:t>
            </a:r>
            <a:r>
              <a:rPr lang="en-US" altLang="zh-TW" dirty="0" smtClean="0"/>
              <a:t>New Part Name</a:t>
            </a:r>
            <a:r>
              <a:rPr lang="zh-TW" altLang="en-US" dirty="0" smtClean="0"/>
              <a:t>的下拉式選單中選擇想要換成的元件名稱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並按</a:t>
            </a:r>
            <a:r>
              <a:rPr lang="en-US" altLang="zh-TW" dirty="0" smtClean="0"/>
              <a:t>ok</a:t>
            </a:r>
            <a:r>
              <a:rPr lang="zh-TW" altLang="en-US" dirty="0" smtClean="0"/>
              <a:t>就完成了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E6A-B95D-4928-9B37-5BEB7FBA2925}" type="datetime2">
              <a:rPr lang="en-US" altLang="zh-TW" smtClean="0"/>
              <a:t>Tuesday, April 10, 2012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NCTUEE RFLAB -  PCB design with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17032"/>
            <a:ext cx="1588467" cy="825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777" y="5575535"/>
            <a:ext cx="3581400" cy="552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6033256" y="2924944"/>
            <a:ext cx="2889895" cy="3614275"/>
            <a:chOff x="5004048" y="476672"/>
            <a:chExt cx="3609975" cy="451485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476672"/>
              <a:ext cx="3609975" cy="45148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5580112" y="3212976"/>
              <a:ext cx="1228923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4499992" y="1271819"/>
            <a:ext cx="4238625" cy="2076450"/>
            <a:chOff x="576536" y="4149080"/>
            <a:chExt cx="4238625" cy="2076450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36" y="4149080"/>
              <a:ext cx="4238625" cy="20764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橢圓 7"/>
            <p:cNvSpPr/>
            <p:nvPr/>
          </p:nvSpPr>
          <p:spPr>
            <a:xfrm>
              <a:off x="3989390" y="5085184"/>
              <a:ext cx="654618" cy="29755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497288" y="4631357"/>
              <a:ext cx="440010" cy="3383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47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 PCB</a:t>
            </a:r>
            <a:r>
              <a:rPr lang="zh-TW" altLang="en-US" dirty="0" smtClean="0"/>
              <a:t> </a:t>
            </a:r>
            <a:r>
              <a:rPr lang="en-US" altLang="zh-TW" dirty="0" smtClean="0"/>
              <a:t>Footprint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4784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輸出電路前確認電路元件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SCHEMATIC1</a:t>
            </a:r>
            <a:r>
              <a:rPr lang="zh-TW" altLang="en-US" dirty="0" smtClean="0"/>
              <a:t>上按右鍵選擇</a:t>
            </a:r>
            <a:r>
              <a:rPr lang="en-US" altLang="zh-TW" dirty="0" smtClean="0"/>
              <a:t>Edit Object Properties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紅色框內的欄皆要和對應的</a:t>
            </a:r>
            <a:r>
              <a:rPr lang="en-US" altLang="zh-TW" dirty="0" smtClean="0">
                <a:solidFill>
                  <a:srgbClr val="FF0000"/>
                </a:solidFill>
              </a:rPr>
              <a:t>PCB Package Symbol</a:t>
            </a:r>
            <a:r>
              <a:rPr lang="zh-TW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TW" dirty="0" smtClean="0">
                <a:solidFill>
                  <a:srgbClr val="FF0000"/>
                </a:solidFill>
              </a:rPr>
              <a:t>Device Type</a:t>
            </a:r>
            <a:r>
              <a:rPr lang="zh-TW" altLang="en-US" dirty="0" smtClean="0">
                <a:solidFill>
                  <a:srgbClr val="FF0000"/>
                </a:solidFill>
              </a:rPr>
              <a:t>相同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00B050"/>
                </a:solidFill>
              </a:rPr>
              <a:t>綠色框內的欄則要和對應的</a:t>
            </a:r>
            <a:r>
              <a:rPr lang="en-US" altLang="zh-TW" dirty="0" smtClean="0">
                <a:solidFill>
                  <a:srgbClr val="00B050"/>
                </a:solidFill>
              </a:rPr>
              <a:t>PCB Package Symbol</a:t>
            </a:r>
            <a:r>
              <a:rPr lang="zh-TW" altLang="en-US" dirty="0" smtClean="0">
                <a:solidFill>
                  <a:srgbClr val="00B050"/>
                </a:solidFill>
              </a:rPr>
              <a:t>的</a:t>
            </a:r>
            <a:r>
              <a:rPr lang="en-US" altLang="zh-TW" dirty="0" smtClean="0">
                <a:solidFill>
                  <a:srgbClr val="00B050"/>
                </a:solidFill>
              </a:rPr>
              <a:t>Ref Des</a:t>
            </a:r>
            <a:r>
              <a:rPr lang="zh-TW" altLang="en-US" dirty="0" smtClean="0">
                <a:solidFill>
                  <a:srgbClr val="00B050"/>
                </a:solidFill>
              </a:rPr>
              <a:t>相同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藍色框內的欄則要和對應的</a:t>
            </a:r>
            <a:r>
              <a:rPr lang="en-US" altLang="zh-TW" dirty="0" smtClean="0">
                <a:solidFill>
                  <a:srgbClr val="0070C0"/>
                </a:solidFill>
              </a:rPr>
              <a:t>PCB Package Symbol</a:t>
            </a:r>
            <a:r>
              <a:rPr lang="zh-TW" altLang="en-US" dirty="0" smtClean="0">
                <a:solidFill>
                  <a:srgbClr val="0070C0"/>
                </a:solidFill>
              </a:rPr>
              <a:t>的</a:t>
            </a:r>
            <a:r>
              <a:rPr lang="en-US" altLang="zh-TW" dirty="0" err="1" smtClean="0">
                <a:solidFill>
                  <a:srgbClr val="0070C0"/>
                </a:solidFill>
              </a:rPr>
              <a:t>dra</a:t>
            </a:r>
            <a:r>
              <a:rPr lang="zh-TW" altLang="en-US" dirty="0" smtClean="0">
                <a:solidFill>
                  <a:srgbClr val="0070C0"/>
                </a:solidFill>
              </a:rPr>
              <a:t>檔名相同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6B55-B14C-4B75-AC37-B767F550FCD9}" type="datetime2">
              <a:rPr lang="en-US" altLang="zh-TW" smtClean="0"/>
              <a:t>Tuesday, April 10, 2012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NCTUEE RFLAB -  PCB design with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8</a:t>
            </a:fld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395536" y="3488380"/>
            <a:ext cx="6913785" cy="2748932"/>
            <a:chOff x="396554" y="1497174"/>
            <a:chExt cx="8567934" cy="3469012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54" y="1497174"/>
              <a:ext cx="8567934" cy="346901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611560" y="1497174"/>
              <a:ext cx="3240360" cy="20363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660232" y="1497174"/>
              <a:ext cx="2016224" cy="20363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497174"/>
              <a:ext cx="1872208" cy="20363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66518"/>
            <a:ext cx="2876232" cy="10186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27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Schematics DRC check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輸出電路前先做</a:t>
            </a:r>
            <a:r>
              <a:rPr lang="en-US" altLang="zh-TW" dirty="0" smtClean="0"/>
              <a:t>DRC</a:t>
            </a:r>
            <a:r>
              <a:rPr lang="zh-TW" altLang="en-US" dirty="0" smtClean="0"/>
              <a:t> </a:t>
            </a:r>
            <a:r>
              <a:rPr lang="en-US" altLang="zh-TW" dirty="0" smtClean="0"/>
              <a:t>Check</a:t>
            </a:r>
          </a:p>
          <a:p>
            <a:r>
              <a:rPr lang="en-US" altLang="zh-TW" dirty="0" smtClean="0"/>
              <a:t>Tools-&gt;Design Rule Check </a:t>
            </a:r>
          </a:p>
          <a:p>
            <a:r>
              <a:rPr lang="zh-TW" altLang="en-US" dirty="0" smtClean="0"/>
              <a:t>設定</a:t>
            </a:r>
            <a:r>
              <a:rPr lang="zh-TW" altLang="en-US" dirty="0"/>
              <a:t>完後按</a:t>
            </a:r>
            <a:r>
              <a:rPr lang="zh-TW" altLang="en-US" dirty="0" smtClean="0"/>
              <a:t>確定</a:t>
            </a:r>
            <a:endParaRPr lang="en-US" altLang="zh-TW" dirty="0" smtClean="0"/>
          </a:p>
          <a:p>
            <a:r>
              <a:rPr lang="zh-TW" altLang="en-US" dirty="0"/>
              <a:t>並將錯誤更正</a:t>
            </a:r>
            <a:endParaRPr lang="en-US" altLang="zh-TW" dirty="0" smtClean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2EF-119E-4900-86DF-B09FF3D67C07}" type="datetime2">
              <a:rPr lang="en-US" altLang="zh-TW" smtClean="0"/>
              <a:t>Tuesday, April 10, 2012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NCTUEE RFLAB -  PCB design with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44AEBF7-C0E1-40E2-8435-FB8C153C4751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156" y="404664"/>
            <a:ext cx="864096" cy="97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4819633" y="1916832"/>
            <a:ext cx="4012200" cy="3441204"/>
            <a:chOff x="533103" y="882055"/>
            <a:chExt cx="5019675" cy="4305300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3" y="882055"/>
              <a:ext cx="5019675" cy="4305300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橢圓 5"/>
            <p:cNvSpPr/>
            <p:nvPr/>
          </p:nvSpPr>
          <p:spPr>
            <a:xfrm>
              <a:off x="1475656" y="3859113"/>
              <a:ext cx="360040" cy="28996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74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ICHAEL@OKII9FVF81VAGRWD" val="4398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0</TotalTime>
  <Words>719</Words>
  <Application>Microsoft Office PowerPoint</Application>
  <PresentationFormat>On-screen Show (4:3)</PresentationFormat>
  <Paragraphs>109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佈景主題</vt:lpstr>
      <vt:lpstr>Visio</vt:lpstr>
      <vt:lpstr>NCTU IEE 5046 高頻電路設計與實驗 PCB design with OrCAD Capture</vt:lpstr>
      <vt:lpstr>Related EDA tools</vt:lpstr>
      <vt:lpstr>Design Flow</vt:lpstr>
      <vt:lpstr>OrCAD Capture</vt:lpstr>
      <vt:lpstr>Create Schematics</vt:lpstr>
      <vt:lpstr>Create Schematics</vt:lpstr>
      <vt:lpstr>Create Library</vt:lpstr>
      <vt:lpstr>Assign PCB Footprint</vt:lpstr>
      <vt:lpstr>Schematics DRC check</vt:lpstr>
      <vt:lpstr>Schematics DRC check (cont’d)</vt:lpstr>
      <vt:lpstr>Schematics DRC check (cont’d)</vt:lpstr>
      <vt:lpstr>Generate Netlist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2011-12-15T07:00:08Z</dcterms:created>
  <dcterms:modified xsi:type="dcterms:W3CDTF">2012-04-10T13:56:26Z</dcterms:modified>
</cp:coreProperties>
</file>