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9" r:id="rId3"/>
    <p:sldId id="257" r:id="rId4"/>
    <p:sldId id="258" r:id="rId5"/>
    <p:sldId id="262" r:id="rId6"/>
    <p:sldId id="263" r:id="rId7"/>
    <p:sldId id="261" r:id="rId8"/>
    <p:sldId id="264" r:id="rId9"/>
    <p:sldId id="268" r:id="rId10"/>
    <p:sldId id="265" r:id="rId11"/>
    <p:sldId id="266" r:id="rId12"/>
    <p:sldId id="269" r:id="rId13"/>
    <p:sldId id="270" r:id="rId14"/>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642" autoAdjust="0"/>
    <p:restoredTop sz="90935" autoAdjust="0"/>
  </p:normalViewPr>
  <p:slideViewPr>
    <p:cSldViewPr>
      <p:cViewPr varScale="1">
        <p:scale>
          <a:sx n="105" d="100"/>
          <a:sy n="105" d="100"/>
        </p:scale>
        <p:origin x="1891" y="71"/>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TW" alt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D37FB798-7B41-4A35-A658-A1514E81EDE3}" type="datetimeFigureOut">
              <a:rPr lang="zh-TW" altLang="en-US" smtClean="0"/>
              <a:t>2014/7/13</a:t>
            </a:fld>
            <a:endParaRPr lang="zh-TW" alt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TW" alt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TW" alt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91A591E7-1F48-478B-BC7E-BFA711C86D59}" type="slidenum">
              <a:rPr lang="zh-TW" altLang="en-US" smtClean="0"/>
              <a:t>‹#›</a:t>
            </a:fld>
            <a:endParaRPr lang="zh-TW" altLang="en-US"/>
          </a:p>
        </p:txBody>
      </p:sp>
    </p:spTree>
    <p:extLst>
      <p:ext uri="{BB962C8B-B14F-4D97-AF65-F5344CB8AC3E}">
        <p14:creationId xmlns:p14="http://schemas.microsoft.com/office/powerpoint/2010/main" val="2514122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1"/>
            <a:ext cx="7772400" cy="1219200"/>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29718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r>
              <a:rPr lang="en-US" altLang="zh-TW" smtClean="0"/>
              <a:t>National Chiao Tung University</a:t>
            </a:r>
            <a:endParaRPr lang="en-US" dirty="0"/>
          </a:p>
        </p:txBody>
      </p:sp>
      <p:sp>
        <p:nvSpPr>
          <p:cNvPr id="5" name="Footer Placeholder 4"/>
          <p:cNvSpPr>
            <a:spLocks noGrp="1"/>
          </p:cNvSpPr>
          <p:nvPr>
            <p:ph type="ftr" sz="quarter" idx="11"/>
          </p:nvPr>
        </p:nvSpPr>
        <p:spPr/>
        <p:txBody>
          <a:bodyPr/>
          <a:lstStyle/>
          <a:p>
            <a:fld id="{156BC488-C1D9-4286-849F-84D2DB1CF57E}" type="slidenum">
              <a:rPr lang="en-US" smtClean="0"/>
              <a:t>‹#›</a:t>
            </a:fld>
            <a:endParaRPr lang="en-US" dirty="0"/>
          </a:p>
        </p:txBody>
      </p:sp>
      <p:sp>
        <p:nvSpPr>
          <p:cNvPr id="6" name="Slide Number Placeholder 5"/>
          <p:cNvSpPr>
            <a:spLocks noGrp="1"/>
          </p:cNvSpPr>
          <p:nvPr>
            <p:ph type="sldNum" sz="quarter" idx="12"/>
          </p:nvPr>
        </p:nvSpPr>
        <p:spPr>
          <a:xfrm>
            <a:off x="6781800" y="6492875"/>
            <a:ext cx="2362200" cy="365125"/>
          </a:xfrm>
        </p:spPr>
        <p:txBody>
          <a:bodyPr/>
          <a:lstStyle/>
          <a:p>
            <a:r>
              <a:rPr lang="en-US" altLang="zh-TW" dirty="0" smtClean="0"/>
              <a:t>RF-VLSI Design; Yu-Jiu Wang</a:t>
            </a:r>
          </a:p>
          <a:p>
            <a:r>
              <a:rPr lang="en-US" altLang="zh-TW" dirty="0" smtClean="0"/>
              <a:t>2010 All Rights Reserved</a:t>
            </a:r>
            <a:endParaRPr lang="en-US" altLang="zh-TW" dirty="0"/>
          </a:p>
        </p:txBody>
      </p:sp>
      <p:sp>
        <p:nvSpPr>
          <p:cNvPr id="7" name="Subtitle 2"/>
          <p:cNvSpPr txBox="1">
            <a:spLocks/>
          </p:cNvSpPr>
          <p:nvPr userDrawn="1"/>
        </p:nvSpPr>
        <p:spPr>
          <a:xfrm>
            <a:off x="2057400" y="4953000"/>
            <a:ext cx="5867400" cy="1066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800" b="1" dirty="0" smtClean="0">
                <a:solidFill>
                  <a:schemeClr val="tx1"/>
                </a:solidFill>
                <a:latin typeface="Arial Narrow" pitchFamily="34" charset="0"/>
              </a:rPr>
              <a:t>National</a:t>
            </a:r>
            <a:r>
              <a:rPr lang="en-US" sz="2800" b="1" baseline="0" dirty="0" smtClean="0">
                <a:solidFill>
                  <a:schemeClr val="tx1"/>
                </a:solidFill>
                <a:latin typeface="Arial Narrow" pitchFamily="34" charset="0"/>
              </a:rPr>
              <a:t> Chiao Tung University</a:t>
            </a:r>
          </a:p>
          <a:p>
            <a:pPr algn="l"/>
            <a:r>
              <a:rPr lang="en-US" sz="2800" b="1" baseline="0" dirty="0" smtClean="0">
                <a:solidFill>
                  <a:schemeClr val="tx1"/>
                </a:solidFill>
                <a:latin typeface="Arial Narrow" pitchFamily="34" charset="0"/>
              </a:rPr>
              <a:t>Department of Electronics Engineering</a:t>
            </a:r>
            <a:endParaRPr lang="en-US" sz="2800" b="1" dirty="0">
              <a:solidFill>
                <a:schemeClr val="tx1"/>
              </a:solidFill>
              <a:latin typeface="Arial Narrow" pitchFamily="34" charset="0"/>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000" y="4913772"/>
            <a:ext cx="1378449" cy="1106028"/>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altLang="zh-TW" smtClean="0"/>
              <a:t>National Chiao Tung University</a:t>
            </a:r>
            <a:endParaRPr lang="en-US"/>
          </a:p>
        </p:txBody>
      </p:sp>
      <p:sp>
        <p:nvSpPr>
          <p:cNvPr id="5" name="Footer Placeholder 4"/>
          <p:cNvSpPr>
            <a:spLocks noGrp="1"/>
          </p:cNvSpPr>
          <p:nvPr>
            <p:ph type="ftr" sz="quarter" idx="11"/>
          </p:nvPr>
        </p:nvSpPr>
        <p:spPr/>
        <p:txBody>
          <a:bodyPr/>
          <a:lstStyle/>
          <a:p>
            <a:r>
              <a:rPr lang="en-US" smtClean="0"/>
              <a: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Minus 6"/>
          <p:cNvSpPr/>
          <p:nvPr userDrawn="1"/>
        </p:nvSpPr>
        <p:spPr>
          <a:xfrm>
            <a:off x="228600" y="1219200"/>
            <a:ext cx="8686800" cy="762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altLang="zh-TW" smtClean="0"/>
              <a:t>National Chiao Tung University</a:t>
            </a:r>
            <a:endParaRPr lang="en-US"/>
          </a:p>
        </p:txBody>
      </p:sp>
      <p:sp>
        <p:nvSpPr>
          <p:cNvPr id="5" name="Footer Placeholder 4"/>
          <p:cNvSpPr>
            <a:spLocks noGrp="1"/>
          </p:cNvSpPr>
          <p:nvPr>
            <p:ph type="ftr" sz="quarter" idx="11"/>
          </p:nvPr>
        </p:nvSpPr>
        <p:spPr/>
        <p:txBody>
          <a:bodyPr/>
          <a:lstStyle/>
          <a:p>
            <a:r>
              <a:rPr lang="en-US" smtClean="0"/>
              <a: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20762"/>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19200"/>
            <a:ext cx="8229600" cy="4906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0" y="6553200"/>
            <a:ext cx="9144000" cy="285750"/>
          </a:xfrm>
        </p:spPr>
        <p:txBody>
          <a:bodyPr/>
          <a:lstStyle/>
          <a:p>
            <a:r>
              <a:rPr lang="en-US" altLang="zh-TW" dirty="0" smtClean="0"/>
              <a:t>National Chiao Tung University		Yu-Jiu Wang-	RF-VLSI Design-</a:t>
            </a:r>
            <a:fld id="{71333933-8D2B-418D-B785-3DBA82DF2340}" type="slidenum">
              <a:rPr lang="en-US" altLang="zh-TW" smtClean="0"/>
              <a:pPr/>
              <a:t>‹#›</a:t>
            </a:fld>
            <a:r>
              <a:rPr lang="en-US" altLang="zh-TW" dirty="0" smtClean="0"/>
              <a:t>		2010 All Rights Reserved</a:t>
            </a:r>
          </a:p>
        </p:txBody>
      </p:sp>
      <p:sp>
        <p:nvSpPr>
          <p:cNvPr id="8" name="Minus 7"/>
          <p:cNvSpPr/>
          <p:nvPr userDrawn="1"/>
        </p:nvSpPr>
        <p:spPr>
          <a:xfrm>
            <a:off x="228600" y="990600"/>
            <a:ext cx="8686800" cy="762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altLang="zh-TW" smtClean="0"/>
              <a:t>National Chiao Tung University</a:t>
            </a:r>
            <a:endParaRPr lang="en-US"/>
          </a:p>
        </p:txBody>
      </p:sp>
      <p:sp>
        <p:nvSpPr>
          <p:cNvPr id="5" name="Footer Placeholder 4"/>
          <p:cNvSpPr>
            <a:spLocks noGrp="1"/>
          </p:cNvSpPr>
          <p:nvPr>
            <p:ph type="ftr" sz="quarter" idx="11"/>
          </p:nvPr>
        </p:nvSpPr>
        <p:spPr/>
        <p:txBody>
          <a:bodyPr/>
          <a:lstStyle/>
          <a:p>
            <a:r>
              <a:rPr lang="en-US" smtClean="0"/>
              <a: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altLang="zh-TW" smtClean="0"/>
              <a:t>National Chiao Tung University</a:t>
            </a:r>
            <a:endParaRPr lang="en-US"/>
          </a:p>
        </p:txBody>
      </p:sp>
      <p:sp>
        <p:nvSpPr>
          <p:cNvPr id="6" name="Footer Placeholder 5"/>
          <p:cNvSpPr>
            <a:spLocks noGrp="1"/>
          </p:cNvSpPr>
          <p:nvPr>
            <p:ph type="ftr" sz="quarter" idx="11"/>
          </p:nvPr>
        </p:nvSpPr>
        <p:spPr/>
        <p:txBody>
          <a:bodyPr/>
          <a:lstStyle/>
          <a:p>
            <a:r>
              <a:rPr lang="en-US" smtClean="0"/>
              <a:t>‹#›</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Minus 7"/>
          <p:cNvSpPr/>
          <p:nvPr userDrawn="1"/>
        </p:nvSpPr>
        <p:spPr>
          <a:xfrm>
            <a:off x="228600" y="1219200"/>
            <a:ext cx="8686800" cy="762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altLang="zh-TW" smtClean="0"/>
              <a:t>National Chiao Tung University</a:t>
            </a:r>
            <a:endParaRPr lang="en-US" dirty="0"/>
          </a:p>
        </p:txBody>
      </p:sp>
      <p:sp>
        <p:nvSpPr>
          <p:cNvPr id="8" name="Footer Placeholder 7"/>
          <p:cNvSpPr>
            <a:spLocks noGrp="1"/>
          </p:cNvSpPr>
          <p:nvPr>
            <p:ph type="ftr" sz="quarter" idx="11"/>
          </p:nvPr>
        </p:nvSpPr>
        <p:spPr/>
        <p:txBody>
          <a:bodyPr/>
          <a:lstStyle/>
          <a:p>
            <a:fld id="{634C70A2-5F07-4F0F-AE26-5BBB28D4CFF7}" type="slidenum">
              <a:rPr lang="en-US" smtClean="0"/>
              <a:t>‹#›</a:t>
            </a:fld>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Minus 9"/>
          <p:cNvSpPr/>
          <p:nvPr userDrawn="1"/>
        </p:nvSpPr>
        <p:spPr>
          <a:xfrm>
            <a:off x="228600" y="1219200"/>
            <a:ext cx="8686800" cy="762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altLang="zh-TW" smtClean="0"/>
              <a:t>National Chiao Tung University</a:t>
            </a:r>
            <a:endParaRPr lang="en-US"/>
          </a:p>
        </p:txBody>
      </p:sp>
      <p:sp>
        <p:nvSpPr>
          <p:cNvPr id="4" name="Footer Placeholder 3"/>
          <p:cNvSpPr>
            <a:spLocks noGrp="1"/>
          </p:cNvSpPr>
          <p:nvPr>
            <p:ph type="ftr" sz="quarter" idx="11"/>
          </p:nvPr>
        </p:nvSpPr>
        <p:spPr/>
        <p:txBody>
          <a:bodyPr/>
          <a:lstStyle/>
          <a:p>
            <a:r>
              <a:rPr lang="en-US" smtClean="0"/>
              <a:t>‹#›</a:t>
            </a:r>
            <a:endParaRPr lang="en-US"/>
          </a:p>
        </p:txBody>
      </p:sp>
      <p:sp>
        <p:nvSpPr>
          <p:cNvPr id="5" name="Slide Number Placeholder 4"/>
          <p:cNvSpPr>
            <a:spLocks noGrp="1"/>
          </p:cNvSpPr>
          <p:nvPr>
            <p:ph type="sldNum" sz="quarter" idx="12"/>
          </p:nvPr>
        </p:nvSpPr>
        <p:spPr>
          <a:xfrm>
            <a:off x="6400800" y="6356350"/>
            <a:ext cx="2514600" cy="365125"/>
          </a:xfrm>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r>
              <a:rPr lang="en-US" altLang="zh-TW" dirty="0" smtClean="0"/>
              <a:t>2010 RF-VLSI Design; Yu-Jiu WANG</a:t>
            </a:r>
          </a:p>
        </p:txBody>
      </p:sp>
      <p:sp>
        <p:nvSpPr>
          <p:cNvPr id="6" name="Minus 5"/>
          <p:cNvSpPr/>
          <p:nvPr userDrawn="1"/>
        </p:nvSpPr>
        <p:spPr>
          <a:xfrm>
            <a:off x="228600" y="1219200"/>
            <a:ext cx="8686800" cy="762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TW" smtClean="0"/>
              <a:t>National Chiao Tung University</a:t>
            </a:r>
            <a:endParaRPr lang="en-US"/>
          </a:p>
        </p:txBody>
      </p:sp>
      <p:sp>
        <p:nvSpPr>
          <p:cNvPr id="3" name="Footer Placeholder 2"/>
          <p:cNvSpPr>
            <a:spLocks noGrp="1"/>
          </p:cNvSpPr>
          <p:nvPr>
            <p:ph type="ftr" sz="quarter" idx="11"/>
          </p:nvPr>
        </p:nvSpPr>
        <p:spPr/>
        <p:txBody>
          <a:bodyPr/>
          <a:lstStyle/>
          <a:p>
            <a:r>
              <a:rPr lang="en-US" smtClean="0"/>
              <a:t>‹#›</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altLang="zh-TW" smtClean="0"/>
              <a:t>National Chiao Tung University</a:t>
            </a:r>
            <a:endParaRPr lang="en-US"/>
          </a:p>
        </p:txBody>
      </p:sp>
      <p:sp>
        <p:nvSpPr>
          <p:cNvPr id="6" name="Footer Placeholder 5"/>
          <p:cNvSpPr>
            <a:spLocks noGrp="1"/>
          </p:cNvSpPr>
          <p:nvPr>
            <p:ph type="ftr" sz="quarter" idx="11"/>
          </p:nvPr>
        </p:nvSpPr>
        <p:spPr/>
        <p:txBody>
          <a:bodyPr/>
          <a:lstStyle/>
          <a:p>
            <a:r>
              <a:rPr lang="en-US" smtClean="0"/>
              <a: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altLang="zh-TW" smtClean="0"/>
              <a:t>National Chiao Tung University</a:t>
            </a:r>
            <a:endParaRPr lang="en-US"/>
          </a:p>
        </p:txBody>
      </p:sp>
      <p:sp>
        <p:nvSpPr>
          <p:cNvPr id="6" name="Footer Placeholder 5"/>
          <p:cNvSpPr>
            <a:spLocks noGrp="1"/>
          </p:cNvSpPr>
          <p:nvPr>
            <p:ph type="ftr" sz="quarter" idx="11"/>
          </p:nvPr>
        </p:nvSpPr>
        <p:spPr/>
        <p:txBody>
          <a:bodyPr/>
          <a:lstStyle/>
          <a:p>
            <a:r>
              <a:rPr lang="en-US" smtClean="0"/>
              <a: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0" y="6492875"/>
            <a:ext cx="2133600"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200">
                <a:solidFill>
                  <a:schemeClr val="tx1"/>
                </a:solidFill>
              </a:defRPr>
            </a:lvl1pPr>
          </a:lstStyle>
          <a:p>
            <a:r>
              <a:rPr lang="en-US" altLang="zh-TW" smtClean="0"/>
              <a:t>National Chiao Tung University</a:t>
            </a:r>
            <a:endParaRPr lang="en-US" altLang="zh-TW" dirty="0" smtClean="0"/>
          </a:p>
        </p:txBody>
      </p:sp>
      <p:sp>
        <p:nvSpPr>
          <p:cNvPr id="5" name="Footer Placeholder 4"/>
          <p:cNvSpPr>
            <a:spLocks noGrp="1"/>
          </p:cNvSpPr>
          <p:nvPr>
            <p:ph type="ftr" sz="quarter" idx="3"/>
          </p:nvPr>
        </p:nvSpPr>
        <p:spPr>
          <a:xfrm>
            <a:off x="3048000" y="6492875"/>
            <a:ext cx="2895600" cy="365125"/>
          </a:xfrm>
          <a:prstGeom prst="rect">
            <a:avLst/>
          </a:prstGeom>
        </p:spPr>
        <p:txBody>
          <a:bodyPr vert="horz" lIns="91440" tIns="45720" rIns="91440" bIns="45720" rtlCol="0" anchor="ctr"/>
          <a:lstStyle>
            <a:lvl1pPr algn="ctr">
              <a:defRPr sz="1200">
                <a:solidFill>
                  <a:schemeClr val="tx1"/>
                </a:solidFill>
              </a:defRPr>
            </a:lvl1pPr>
          </a:lstStyle>
          <a:p>
            <a:fld id="{61C0B27B-FFBC-4FC1-AB0C-4FC9D8589610}" type="slidenum">
              <a:rPr lang="en-US" smtClean="0"/>
              <a:t>‹#›</a:t>
            </a:fld>
            <a:endParaRPr lang="en-US" dirty="0"/>
          </a:p>
        </p:txBody>
      </p:sp>
      <p:sp>
        <p:nvSpPr>
          <p:cNvPr id="6" name="Slide Number Placeholder 5"/>
          <p:cNvSpPr>
            <a:spLocks noGrp="1"/>
          </p:cNvSpPr>
          <p:nvPr>
            <p:ph type="sldNum" sz="quarter" idx="4"/>
          </p:nvPr>
        </p:nvSpPr>
        <p:spPr>
          <a:xfrm>
            <a:off x="6858000" y="6492875"/>
            <a:ext cx="2286000" cy="365125"/>
          </a:xfrm>
          <a:prstGeom prst="rect">
            <a:avLst/>
          </a:prstGeom>
        </p:spPr>
        <p:txBody>
          <a:bodyPr vert="horz" lIns="91440" tIns="45720" rIns="91440" bIns="45720" rtlCol="0" anchor="ctr"/>
          <a:lstStyle>
            <a:lvl1pPr algn="r">
              <a:defRPr sz="1200">
                <a:solidFill>
                  <a:schemeClr val="tx1"/>
                </a:solidFill>
              </a:defRPr>
            </a:lvl1pPr>
          </a:lstStyle>
          <a:p>
            <a:r>
              <a:rPr lang="en-US" dirty="0" smtClean="0"/>
              <a:t>RF-VLSI Design; Yu-Jiu Wang</a:t>
            </a:r>
          </a:p>
          <a:p>
            <a:r>
              <a:rPr lang="en-US" dirty="0" smtClean="0"/>
              <a:t>2010 All Rights Reserved</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Arial Narrow"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Narrow"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Narrow"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Narrow"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43000"/>
            <a:ext cx="9144000" cy="1523999"/>
          </a:xfrm>
        </p:spPr>
        <p:txBody>
          <a:bodyPr/>
          <a:lstStyle/>
          <a:p>
            <a:r>
              <a:rPr lang="en-US" altLang="zh-TW" b="1" dirty="0" smtClean="0"/>
              <a:t>Beginner’s Guide to </a:t>
            </a:r>
            <a:br>
              <a:rPr lang="en-US" altLang="zh-TW" b="1" dirty="0" smtClean="0"/>
            </a:br>
            <a:r>
              <a:rPr lang="en-US" altLang="zh-TW" b="1" dirty="0" smtClean="0"/>
              <a:t>Effective Circuit Research</a:t>
            </a:r>
            <a:endParaRPr lang="zh-TW" altLang="en-US" b="1" dirty="0"/>
          </a:p>
        </p:txBody>
      </p:sp>
      <p:sp>
        <p:nvSpPr>
          <p:cNvPr id="3" name="Subtitle 2"/>
          <p:cNvSpPr>
            <a:spLocks noGrp="1"/>
          </p:cNvSpPr>
          <p:nvPr>
            <p:ph type="subTitle" idx="1"/>
          </p:nvPr>
        </p:nvSpPr>
        <p:spPr/>
        <p:txBody>
          <a:bodyPr/>
          <a:lstStyle/>
          <a:p>
            <a:r>
              <a:rPr lang="en-US" altLang="zh-TW" dirty="0" smtClean="0"/>
              <a:t>Yu-Jiu Wang</a:t>
            </a:r>
          </a:p>
          <a:p>
            <a:r>
              <a:rPr lang="en-US" altLang="zh-TW" dirty="0" smtClean="0"/>
              <a:t>July 14, 2010</a:t>
            </a:r>
          </a:p>
          <a:p>
            <a:r>
              <a:rPr lang="en-US" altLang="zh-TW" dirty="0" smtClean="0"/>
              <a:t>RF-VLSI Lab Group Meeting</a:t>
            </a:r>
            <a:endParaRPr lang="en-US" altLang="zh-TW" dirty="0"/>
          </a:p>
        </p:txBody>
      </p:sp>
      <p:sp>
        <p:nvSpPr>
          <p:cNvPr id="4" name="Slide Number Placeholder 3"/>
          <p:cNvSpPr>
            <a:spLocks noGrp="1"/>
          </p:cNvSpPr>
          <p:nvPr>
            <p:ph type="sldNum" sz="quarter" idx="12"/>
          </p:nvPr>
        </p:nvSpPr>
        <p:spPr/>
        <p:txBody>
          <a:bodyPr/>
          <a:lstStyle/>
          <a:p>
            <a:r>
              <a:rPr lang="en-US" dirty="0" smtClean="0"/>
              <a:t>RF-VLSI Group; Yu-Jiu Wang</a:t>
            </a:r>
          </a:p>
          <a:p>
            <a:r>
              <a:rPr lang="en-US" dirty="0" smtClean="0"/>
              <a:t>2010 All Right Reserved</a:t>
            </a:r>
            <a:endParaRPr lang="en-US" dirty="0"/>
          </a:p>
        </p:txBody>
      </p:sp>
    </p:spTree>
    <p:extLst>
      <p:ext uri="{BB962C8B-B14F-4D97-AF65-F5344CB8AC3E}">
        <p14:creationId xmlns:p14="http://schemas.microsoft.com/office/powerpoint/2010/main" val="2706563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smtClean="0"/>
              <a:t>Dealing with the Unexpected</a:t>
            </a:r>
            <a:endParaRPr lang="zh-TW" altLang="en-US" dirty="0"/>
          </a:p>
        </p:txBody>
      </p:sp>
      <p:sp>
        <p:nvSpPr>
          <p:cNvPr id="3" name="Content Placeholder 2"/>
          <p:cNvSpPr>
            <a:spLocks noGrp="1"/>
          </p:cNvSpPr>
          <p:nvPr>
            <p:ph idx="1"/>
          </p:nvPr>
        </p:nvSpPr>
        <p:spPr>
          <a:xfrm>
            <a:off x="0" y="1066800"/>
            <a:ext cx="9144000" cy="5486400"/>
          </a:xfrm>
        </p:spPr>
        <p:txBody>
          <a:bodyPr>
            <a:normAutofit fontScale="92500" lnSpcReduction="20000"/>
          </a:bodyPr>
          <a:lstStyle/>
          <a:p>
            <a:r>
              <a:rPr lang="en-US" altLang="zh-TW" dirty="0" smtClean="0"/>
              <a:t>It is normal to meet unexpected results, either in simulation or measurement.</a:t>
            </a:r>
          </a:p>
          <a:p>
            <a:r>
              <a:rPr lang="en-US" altLang="zh-TW" dirty="0" smtClean="0"/>
              <a:t>Unexpected results from computer simulations can always be figured out.  It is important to understand why, so you know where to improve. You might have to know:</a:t>
            </a:r>
          </a:p>
          <a:p>
            <a:pPr lvl="1"/>
            <a:r>
              <a:rPr lang="en-US" altLang="zh-TW" dirty="0" smtClean="0"/>
              <a:t>Computer simulation algorithms?</a:t>
            </a:r>
          </a:p>
          <a:p>
            <a:pPr lvl="1"/>
            <a:r>
              <a:rPr lang="en-US" altLang="zh-TW" dirty="0" smtClean="0"/>
              <a:t>How circuit components are modeled? (composed into </a:t>
            </a:r>
            <a:r>
              <a:rPr lang="en-US" altLang="zh-TW" dirty="0" err="1" smtClean="0"/>
              <a:t>netlist</a:t>
            </a:r>
            <a:r>
              <a:rPr lang="en-US" altLang="zh-TW" dirty="0" smtClean="0"/>
              <a:t>.)</a:t>
            </a:r>
          </a:p>
          <a:p>
            <a:pPr lvl="1"/>
            <a:r>
              <a:rPr lang="en-US" altLang="zh-TW" dirty="0" smtClean="0"/>
              <a:t>Circuit simulations are basically solving KCL/KVL from </a:t>
            </a:r>
            <a:r>
              <a:rPr lang="en-US" altLang="zh-TW" dirty="0" err="1" smtClean="0"/>
              <a:t>netlist</a:t>
            </a:r>
            <a:r>
              <a:rPr lang="en-US" altLang="zh-TW" dirty="0"/>
              <a:t> </a:t>
            </a:r>
            <a:r>
              <a:rPr lang="en-US" altLang="zh-TW" dirty="0" smtClean="0"/>
              <a:t>using the specified algorithms.</a:t>
            </a:r>
          </a:p>
          <a:p>
            <a:r>
              <a:rPr lang="en-US" altLang="zh-TW" dirty="0" smtClean="0"/>
              <a:t>Successful computer simulations do not mean successful takeout. But, bad simulation results always give bad results.</a:t>
            </a:r>
          </a:p>
          <a:p>
            <a:r>
              <a:rPr lang="en-US" altLang="zh-TW" dirty="0" smtClean="0"/>
              <a:t>Try to simulate based on your measurement setups.</a:t>
            </a:r>
          </a:p>
          <a:p>
            <a:r>
              <a:rPr lang="en-US" altLang="zh-TW" dirty="0" smtClean="0"/>
              <a:t>Always ask someone else to double-check your design.</a:t>
            </a:r>
            <a:endParaRPr lang="zh-TW" altLang="en-US" dirty="0"/>
          </a:p>
        </p:txBody>
      </p:sp>
      <p:sp>
        <p:nvSpPr>
          <p:cNvPr id="4" name="Slide Number Placeholder 3"/>
          <p:cNvSpPr>
            <a:spLocks noGrp="1"/>
          </p:cNvSpPr>
          <p:nvPr>
            <p:ph type="sldNum" sz="quarter" idx="12"/>
          </p:nvPr>
        </p:nvSpPr>
        <p:spPr/>
        <p:txBody>
          <a:bodyPr/>
          <a:lstStyle/>
          <a:p>
            <a:r>
              <a:rPr lang="en-US" altLang="zh-TW" dirty="0" smtClean="0"/>
              <a:t>National Chiao Tung University						2010 All Rights Reserved</a:t>
            </a:r>
          </a:p>
        </p:txBody>
      </p:sp>
    </p:spTree>
    <p:extLst>
      <p:ext uri="{BB962C8B-B14F-4D97-AF65-F5344CB8AC3E}">
        <p14:creationId xmlns:p14="http://schemas.microsoft.com/office/powerpoint/2010/main" val="301217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err="1" smtClean="0"/>
              <a:t>Tapeout</a:t>
            </a:r>
            <a:endParaRPr lang="zh-TW" altLang="en-US" dirty="0"/>
          </a:p>
        </p:txBody>
      </p:sp>
      <p:sp>
        <p:nvSpPr>
          <p:cNvPr id="3" name="Content Placeholder 2"/>
          <p:cNvSpPr>
            <a:spLocks noGrp="1"/>
          </p:cNvSpPr>
          <p:nvPr>
            <p:ph idx="1"/>
          </p:nvPr>
        </p:nvSpPr>
        <p:spPr>
          <a:xfrm>
            <a:off x="0" y="990600"/>
            <a:ext cx="9144000" cy="5715000"/>
          </a:xfrm>
        </p:spPr>
        <p:txBody>
          <a:bodyPr>
            <a:normAutofit fontScale="85000" lnSpcReduction="10000"/>
          </a:bodyPr>
          <a:lstStyle/>
          <a:p>
            <a:r>
              <a:rPr lang="en-US" altLang="zh-TW" dirty="0" smtClean="0"/>
              <a:t>Read through all process documents every time you use a new process. </a:t>
            </a:r>
          </a:p>
          <a:p>
            <a:r>
              <a:rPr lang="en-US" altLang="zh-TW" dirty="0" smtClean="0"/>
              <a:t>Memorize basic process capabilities, metal stacks, layers that can be used, and how layout structure works physically.</a:t>
            </a:r>
          </a:p>
          <a:p>
            <a:r>
              <a:rPr lang="en-US" altLang="zh-TW" dirty="0" smtClean="0"/>
              <a:t>Design kits are made by humans, and humans make mistakes. </a:t>
            </a:r>
            <a:r>
              <a:rPr lang="en-US" altLang="zh-TW" dirty="0"/>
              <a:t> </a:t>
            </a:r>
            <a:r>
              <a:rPr lang="en-US" altLang="zh-TW" dirty="0" smtClean="0"/>
              <a:t>There are always bugs in a design kit. </a:t>
            </a:r>
            <a:r>
              <a:rPr lang="en-US" altLang="zh-TW" dirty="0"/>
              <a:t>Never blame the foundries. </a:t>
            </a:r>
            <a:r>
              <a:rPr lang="en-US" altLang="zh-TW" dirty="0" smtClean="0"/>
              <a:t>Give yourself enough head time, so you have enough time to deal with those bugs. </a:t>
            </a:r>
            <a:endParaRPr lang="zh-TW" altLang="en-US" dirty="0"/>
          </a:p>
          <a:p>
            <a:r>
              <a:rPr lang="en-US" altLang="zh-TW" dirty="0" smtClean="0"/>
              <a:t>It’s your own responsibility to solve those bugs even if foundry doesn’t provide solution on time.</a:t>
            </a:r>
          </a:p>
          <a:p>
            <a:r>
              <a:rPr lang="en-US" altLang="zh-TW" dirty="0" smtClean="0"/>
              <a:t>Ask, if you are not sure if you face a potential design kit bug.</a:t>
            </a:r>
          </a:p>
          <a:p>
            <a:r>
              <a:rPr lang="en-US" altLang="zh-TW" dirty="0" smtClean="0"/>
              <a:t>Know how “DRC”, “LVS”, “Extraction” works.  Don’t just use them.  </a:t>
            </a:r>
          </a:p>
          <a:p>
            <a:r>
              <a:rPr lang="en-US" altLang="zh-TW" dirty="0" smtClean="0"/>
              <a:t>Take RF-VLSI course chapter 1 as a design check-list. </a:t>
            </a:r>
            <a:endParaRPr lang="zh-TW" altLang="en-US" dirty="0"/>
          </a:p>
        </p:txBody>
      </p:sp>
      <p:sp>
        <p:nvSpPr>
          <p:cNvPr id="4" name="Slide Number Placeholder 3"/>
          <p:cNvSpPr>
            <a:spLocks noGrp="1"/>
          </p:cNvSpPr>
          <p:nvPr>
            <p:ph type="sldNum" sz="quarter" idx="12"/>
          </p:nvPr>
        </p:nvSpPr>
        <p:spPr/>
        <p:txBody>
          <a:bodyPr/>
          <a:lstStyle/>
          <a:p>
            <a:r>
              <a:rPr lang="en-US" altLang="zh-TW" dirty="0" smtClean="0"/>
              <a:t>National Chiao Tung University						2010 All Rights Reserved</a:t>
            </a:r>
          </a:p>
        </p:txBody>
      </p:sp>
    </p:spTree>
    <p:extLst>
      <p:ext uri="{BB962C8B-B14F-4D97-AF65-F5344CB8AC3E}">
        <p14:creationId xmlns:p14="http://schemas.microsoft.com/office/powerpoint/2010/main" val="34789354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Measurements</a:t>
            </a:r>
            <a:endParaRPr lang="zh-TW" altLang="en-US" dirty="0"/>
          </a:p>
        </p:txBody>
      </p:sp>
      <p:sp>
        <p:nvSpPr>
          <p:cNvPr id="3" name="Content Placeholder 2"/>
          <p:cNvSpPr>
            <a:spLocks noGrp="1"/>
          </p:cNvSpPr>
          <p:nvPr>
            <p:ph idx="1"/>
          </p:nvPr>
        </p:nvSpPr>
        <p:spPr>
          <a:xfrm>
            <a:off x="0" y="1066800"/>
            <a:ext cx="9144000" cy="5059363"/>
          </a:xfrm>
        </p:spPr>
        <p:txBody>
          <a:bodyPr>
            <a:normAutofit fontScale="92500" lnSpcReduction="20000"/>
          </a:bodyPr>
          <a:lstStyle/>
          <a:p>
            <a:r>
              <a:rPr lang="en-US" altLang="zh-TW" dirty="0" smtClean="0"/>
              <a:t>Always plan your measurement during the design phase. </a:t>
            </a:r>
          </a:p>
          <a:p>
            <a:r>
              <a:rPr lang="en-US" altLang="zh-TW" dirty="0" smtClean="0"/>
              <a:t>Put your measurement environment in your simulations.</a:t>
            </a:r>
          </a:p>
          <a:p>
            <a:r>
              <a:rPr lang="en-US" altLang="zh-TW" dirty="0" smtClean="0"/>
              <a:t>Do a neat measurement setup.  If your setup looks bad, your circuits will perform badly very likely.</a:t>
            </a:r>
          </a:p>
          <a:p>
            <a:r>
              <a:rPr lang="en-US" altLang="zh-TW" dirty="0" smtClean="0"/>
              <a:t>Calibrate your measurement system before your start measuring.</a:t>
            </a:r>
          </a:p>
          <a:p>
            <a:r>
              <a:rPr lang="en-US" altLang="zh-TW" dirty="0" smtClean="0"/>
              <a:t>Document everything, so you know how to repeat your measurements.</a:t>
            </a:r>
          </a:p>
          <a:p>
            <a:r>
              <a:rPr lang="en-US" altLang="zh-TW" dirty="0" smtClean="0"/>
              <a:t>Do a modular setup, so you can re-use your measurement setups every-time to reduce time waste.</a:t>
            </a:r>
          </a:p>
          <a:p>
            <a:r>
              <a:rPr lang="en-US" altLang="zh-TW" dirty="0" smtClean="0"/>
              <a:t>Take photo of your setups as part of your documentations.</a:t>
            </a:r>
            <a:endParaRPr lang="zh-TW" altLang="en-US" dirty="0"/>
          </a:p>
        </p:txBody>
      </p:sp>
      <p:sp>
        <p:nvSpPr>
          <p:cNvPr id="4" name="Slide Number Placeholder 3"/>
          <p:cNvSpPr>
            <a:spLocks noGrp="1"/>
          </p:cNvSpPr>
          <p:nvPr>
            <p:ph type="sldNum" sz="quarter" idx="12"/>
          </p:nvPr>
        </p:nvSpPr>
        <p:spPr/>
        <p:txBody>
          <a:bodyPr/>
          <a:lstStyle/>
          <a:p>
            <a:r>
              <a:rPr lang="en-US" altLang="zh-TW" dirty="0" smtClean="0"/>
              <a:t>National Chiao Tung University						2010 All Rights Reserved</a:t>
            </a:r>
          </a:p>
        </p:txBody>
      </p:sp>
    </p:spTree>
    <p:extLst>
      <p:ext uri="{BB962C8B-B14F-4D97-AF65-F5344CB8AC3E}">
        <p14:creationId xmlns:p14="http://schemas.microsoft.com/office/powerpoint/2010/main" val="3710916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55000" lnSpcReduction="20000"/>
          </a:bodyPr>
          <a:lstStyle/>
          <a:p>
            <a:r>
              <a:rPr lang="zh-TW" altLang="en-US" dirty="0"/>
              <a:t>注意事項</a:t>
            </a:r>
            <a:r>
              <a:rPr lang="en-US" altLang="zh-TW" dirty="0"/>
              <a:t>:</a:t>
            </a:r>
          </a:p>
          <a:p>
            <a:endParaRPr lang="en-US" altLang="zh-TW" dirty="0"/>
          </a:p>
          <a:p>
            <a:r>
              <a:rPr lang="en-US" altLang="zh-TW" dirty="0"/>
              <a:t>1.	</a:t>
            </a:r>
            <a:r>
              <a:rPr lang="zh-TW" altLang="en-US" dirty="0"/>
              <a:t>量測</a:t>
            </a:r>
            <a:r>
              <a:rPr lang="en-US" altLang="zh-TW" dirty="0"/>
              <a:t>SETUP </a:t>
            </a:r>
            <a:r>
              <a:rPr lang="zh-TW" altLang="en-US" dirty="0"/>
              <a:t>務必照相</a:t>
            </a:r>
            <a:r>
              <a:rPr lang="en-US" altLang="zh-TW" dirty="0"/>
              <a:t>. </a:t>
            </a:r>
            <a:r>
              <a:rPr lang="zh-TW" altLang="en-US" dirty="0"/>
              <a:t>或 畫圖</a:t>
            </a:r>
            <a:r>
              <a:rPr lang="en-US" altLang="zh-TW" dirty="0"/>
              <a:t>. </a:t>
            </a:r>
            <a:r>
              <a:rPr lang="zh-TW" altLang="en-US" dirty="0"/>
              <a:t>不管是用哪一個</a:t>
            </a:r>
            <a:r>
              <a:rPr lang="en-US" altLang="zh-TW" dirty="0"/>
              <a:t>CONNECTOR, CABLE </a:t>
            </a:r>
            <a:r>
              <a:rPr lang="zh-TW" altLang="en-US" dirty="0"/>
              <a:t>都要記錄</a:t>
            </a:r>
          </a:p>
          <a:p>
            <a:r>
              <a:rPr lang="zh-TW" altLang="en-US" dirty="0"/>
              <a:t>目的是</a:t>
            </a:r>
            <a:r>
              <a:rPr lang="en-US" altLang="zh-TW" dirty="0"/>
              <a:t>, </a:t>
            </a:r>
            <a:r>
              <a:rPr lang="zh-TW" altLang="en-US" dirty="0"/>
              <a:t>以後再</a:t>
            </a:r>
            <a:r>
              <a:rPr lang="en-US" altLang="zh-TW" dirty="0"/>
              <a:t>DEBUG</a:t>
            </a:r>
            <a:r>
              <a:rPr lang="zh-TW" altLang="en-US" dirty="0"/>
              <a:t>時</a:t>
            </a:r>
            <a:r>
              <a:rPr lang="en-US" altLang="zh-TW" dirty="0"/>
              <a:t>, </a:t>
            </a:r>
            <a:r>
              <a:rPr lang="zh-TW" altLang="en-US" dirty="0"/>
              <a:t>能夠重現當時的狀態</a:t>
            </a:r>
            <a:r>
              <a:rPr lang="en-US" altLang="zh-TW" dirty="0"/>
              <a:t>. </a:t>
            </a:r>
            <a:r>
              <a:rPr lang="zh-TW" altLang="en-US" dirty="0"/>
              <a:t>非常的重要</a:t>
            </a:r>
            <a:r>
              <a:rPr lang="en-US" altLang="zh-TW" dirty="0"/>
              <a:t>. </a:t>
            </a:r>
            <a:r>
              <a:rPr lang="zh-TW" altLang="en-US" dirty="0"/>
              <a:t>所有的</a:t>
            </a:r>
            <a:r>
              <a:rPr lang="en-US" altLang="zh-TW" dirty="0"/>
              <a:t>COMPONENTS</a:t>
            </a:r>
            <a:r>
              <a:rPr lang="zh-TW" altLang="en-US" dirty="0"/>
              <a:t>都要記錄</a:t>
            </a:r>
          </a:p>
          <a:p>
            <a:endParaRPr lang="zh-TW" altLang="en-US" dirty="0"/>
          </a:p>
          <a:p>
            <a:r>
              <a:rPr lang="en-US" altLang="zh-TW" dirty="0"/>
              <a:t>(</a:t>
            </a:r>
            <a:r>
              <a:rPr lang="zh-TW" altLang="en-US" dirty="0"/>
              <a:t>另外 新生得搞懂 量什麼</a:t>
            </a:r>
            <a:r>
              <a:rPr lang="en-US" altLang="zh-TW" dirty="0"/>
              <a:t>? </a:t>
            </a:r>
            <a:r>
              <a:rPr lang="zh-TW" altLang="en-US" dirty="0"/>
              <a:t>每台儀器跟</a:t>
            </a:r>
            <a:r>
              <a:rPr lang="en-US" altLang="zh-TW" dirty="0"/>
              <a:t>component</a:t>
            </a:r>
            <a:r>
              <a:rPr lang="zh-TW" altLang="en-US" dirty="0"/>
              <a:t>的用途</a:t>
            </a:r>
            <a:r>
              <a:rPr lang="en-US" altLang="zh-TW" dirty="0"/>
              <a:t>? </a:t>
            </a:r>
            <a:r>
              <a:rPr lang="zh-TW" altLang="en-US" dirty="0"/>
              <a:t>為什麼這樣量測</a:t>
            </a:r>
            <a:r>
              <a:rPr lang="en-US" altLang="zh-TW" dirty="0"/>
              <a:t>? )</a:t>
            </a:r>
          </a:p>
          <a:p>
            <a:endParaRPr lang="en-US" altLang="zh-TW" dirty="0"/>
          </a:p>
          <a:p>
            <a:r>
              <a:rPr lang="en-US" altLang="zh-TW" dirty="0"/>
              <a:t>2.	</a:t>
            </a:r>
            <a:r>
              <a:rPr lang="zh-TW" altLang="en-US" dirty="0"/>
              <a:t>紀錄量測的順序</a:t>
            </a:r>
            <a:r>
              <a:rPr lang="en-US" altLang="zh-TW" dirty="0"/>
              <a:t>. </a:t>
            </a:r>
            <a:r>
              <a:rPr lang="zh-TW" altLang="en-US" dirty="0"/>
              <a:t>每一步驟的順序都要記錄</a:t>
            </a:r>
          </a:p>
          <a:p>
            <a:endParaRPr lang="zh-TW" altLang="en-US" dirty="0"/>
          </a:p>
          <a:p>
            <a:r>
              <a:rPr lang="en-US" altLang="zh-TW" dirty="0"/>
              <a:t>3.	</a:t>
            </a:r>
            <a:r>
              <a:rPr lang="zh-TW" altLang="en-US" dirty="0"/>
              <a:t>量測數據 紀錄</a:t>
            </a:r>
          </a:p>
          <a:p>
            <a:endParaRPr lang="zh-TW" altLang="en-US" dirty="0"/>
          </a:p>
          <a:p>
            <a:r>
              <a:rPr lang="zh-TW" altLang="en-US" dirty="0"/>
              <a:t>我會再找時間 跟你們討論量測的紀錄</a:t>
            </a:r>
            <a:r>
              <a:rPr lang="en-US" altLang="zh-TW" dirty="0"/>
              <a:t>!!!!!</a:t>
            </a:r>
          </a:p>
          <a:p>
            <a:endParaRPr lang="en-US" altLang="zh-TW" dirty="0"/>
          </a:p>
          <a:p>
            <a:r>
              <a:rPr lang="en-US" altLang="zh-TW"/>
              <a:t>Yu-Jiu</a:t>
            </a:r>
          </a:p>
          <a:p>
            <a:endParaRPr lang="zh-TW" altLang="en-US"/>
          </a:p>
        </p:txBody>
      </p:sp>
      <p:sp>
        <p:nvSpPr>
          <p:cNvPr id="4" name="投影片編號版面配置區 3"/>
          <p:cNvSpPr>
            <a:spLocks noGrp="1"/>
          </p:cNvSpPr>
          <p:nvPr>
            <p:ph type="sldNum" sz="quarter" idx="12"/>
          </p:nvPr>
        </p:nvSpPr>
        <p:spPr/>
        <p:txBody>
          <a:bodyPr/>
          <a:lstStyle/>
          <a:p>
            <a:r>
              <a:rPr lang="en-US" altLang="zh-TW" smtClean="0"/>
              <a:t>National Chiao Tung University		Yu-Jiu Wang-	RF-VLSI Design-</a:t>
            </a:r>
            <a:fld id="{71333933-8D2B-418D-B785-3DBA82DF2340}" type="slidenum">
              <a:rPr lang="en-US" altLang="zh-TW" smtClean="0"/>
              <a:pPr/>
              <a:t>13</a:t>
            </a:fld>
            <a:r>
              <a:rPr lang="en-US" altLang="zh-TW" smtClean="0"/>
              <a:t>		2010 All Rights Reserved</a:t>
            </a:r>
            <a:endParaRPr lang="en-US" altLang="zh-TW" dirty="0" smtClean="0"/>
          </a:p>
        </p:txBody>
      </p:sp>
    </p:spTree>
    <p:extLst>
      <p:ext uri="{BB962C8B-B14F-4D97-AF65-F5344CB8AC3E}">
        <p14:creationId xmlns:p14="http://schemas.microsoft.com/office/powerpoint/2010/main" val="1741995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smtClean="0"/>
              <a:t>MS/PhD </a:t>
            </a:r>
            <a:r>
              <a:rPr lang="en-US" altLang="zh-TW" dirty="0" err="1" smtClean="0"/>
              <a:t>v.s</a:t>
            </a:r>
            <a:r>
              <a:rPr lang="en-US" altLang="zh-TW" dirty="0" smtClean="0"/>
              <a:t>. B.S Degree</a:t>
            </a:r>
            <a:endParaRPr lang="zh-TW" altLang="en-US" dirty="0"/>
          </a:p>
        </p:txBody>
      </p:sp>
      <p:sp>
        <p:nvSpPr>
          <p:cNvPr id="3" name="Content Placeholder 2"/>
          <p:cNvSpPr>
            <a:spLocks noGrp="1"/>
          </p:cNvSpPr>
          <p:nvPr>
            <p:ph idx="1"/>
          </p:nvPr>
        </p:nvSpPr>
        <p:spPr>
          <a:xfrm>
            <a:off x="0" y="990600"/>
            <a:ext cx="9144000" cy="5638800"/>
          </a:xfrm>
        </p:spPr>
        <p:txBody>
          <a:bodyPr>
            <a:normAutofit lnSpcReduction="10000"/>
          </a:bodyPr>
          <a:lstStyle/>
          <a:p>
            <a:r>
              <a:rPr lang="en-US" altLang="zh-TW" sz="2800" dirty="0" smtClean="0"/>
              <a:t>Graduate degrees are different from B.S. degree that there is no “specific” course/rules to follow. </a:t>
            </a:r>
          </a:p>
          <a:p>
            <a:r>
              <a:rPr lang="en-US" altLang="zh-TW" sz="2800" dirty="0" smtClean="0"/>
              <a:t>Working long hours over many years do not mean you will graduate.  Even if you graduate, it doesn’t mean you will get a good job. </a:t>
            </a:r>
          </a:p>
          <a:p>
            <a:r>
              <a:rPr lang="en-US" altLang="zh-TW" sz="2800" dirty="0" smtClean="0"/>
              <a:t>Working effectively and efficiently is more important than working long hours.</a:t>
            </a:r>
          </a:p>
          <a:p>
            <a:r>
              <a:rPr lang="en-US" altLang="zh-TW" sz="2800" dirty="0" smtClean="0"/>
              <a:t>How?</a:t>
            </a:r>
          </a:p>
          <a:p>
            <a:pPr lvl="1"/>
            <a:r>
              <a:rPr lang="en-US" altLang="zh-TW" sz="2400" dirty="0" smtClean="0"/>
              <a:t>Efficient</a:t>
            </a:r>
            <a:r>
              <a:rPr lang="en-US" altLang="zh-TW" sz="2400" dirty="0" smtClean="0">
                <a:sym typeface="Wingdings" pitchFamily="2" charset="2"/>
              </a:rPr>
              <a:t> right approach for the problem you want to solve. </a:t>
            </a:r>
          </a:p>
          <a:p>
            <a:pPr lvl="1"/>
            <a:r>
              <a:rPr lang="en-US" altLang="zh-TW" sz="2400" dirty="0" smtClean="0">
                <a:sym typeface="Wingdings" pitchFamily="2" charset="2"/>
              </a:rPr>
              <a:t>Effective right problem definition.</a:t>
            </a:r>
            <a:endParaRPr lang="en-US" altLang="zh-TW" sz="2400" dirty="0" smtClean="0"/>
          </a:p>
          <a:p>
            <a:r>
              <a:rPr lang="en-US" altLang="zh-TW" sz="2800" dirty="0" smtClean="0"/>
              <a:t>If you feel aimless about what you are doing, ask yourself? Am I addressing the right problem from the right angle using the right method?  Maybe one of the answer is NO.</a:t>
            </a:r>
            <a:endParaRPr lang="zh-TW" altLang="en-US" sz="2800" dirty="0"/>
          </a:p>
        </p:txBody>
      </p:sp>
      <p:sp>
        <p:nvSpPr>
          <p:cNvPr id="4" name="Slide Number Placeholder 3"/>
          <p:cNvSpPr>
            <a:spLocks noGrp="1"/>
          </p:cNvSpPr>
          <p:nvPr>
            <p:ph type="sldNum" sz="quarter" idx="12"/>
          </p:nvPr>
        </p:nvSpPr>
        <p:spPr/>
        <p:txBody>
          <a:bodyPr/>
          <a:lstStyle/>
          <a:p>
            <a:r>
              <a:rPr lang="en-US" altLang="zh-TW" dirty="0" smtClean="0"/>
              <a:t>National Chiao Tung University						2010 All Rights Reserved</a:t>
            </a:r>
          </a:p>
        </p:txBody>
      </p:sp>
    </p:spTree>
    <p:extLst>
      <p:ext uri="{BB962C8B-B14F-4D97-AF65-F5344CB8AC3E}">
        <p14:creationId xmlns:p14="http://schemas.microsoft.com/office/powerpoint/2010/main" val="189332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The Research Funding Process</a:t>
            </a:r>
            <a:endParaRPr lang="zh-TW" altLang="en-US" dirty="0"/>
          </a:p>
        </p:txBody>
      </p:sp>
      <p:sp>
        <p:nvSpPr>
          <p:cNvPr id="3" name="Content Placeholder 2"/>
          <p:cNvSpPr>
            <a:spLocks noGrp="1"/>
          </p:cNvSpPr>
          <p:nvPr>
            <p:ph idx="1"/>
          </p:nvPr>
        </p:nvSpPr>
        <p:spPr>
          <a:xfrm>
            <a:off x="0" y="990600"/>
            <a:ext cx="9144000" cy="5638800"/>
          </a:xfrm>
        </p:spPr>
        <p:txBody>
          <a:bodyPr>
            <a:normAutofit fontScale="92500" lnSpcReduction="20000"/>
          </a:bodyPr>
          <a:lstStyle/>
          <a:p>
            <a:r>
              <a:rPr lang="en-US" altLang="zh-TW" dirty="0" smtClean="0"/>
              <a:t>Each funding cycle, we will write funding proposals to NSC, or other organizations for research funding.</a:t>
            </a:r>
          </a:p>
          <a:p>
            <a:r>
              <a:rPr lang="en-US" altLang="zh-TW" dirty="0" smtClean="0"/>
              <a:t>Research funding are the sources of everyone’s salary.</a:t>
            </a:r>
            <a:r>
              <a:rPr lang="en-US" altLang="zh-TW" dirty="0"/>
              <a:t> </a:t>
            </a:r>
            <a:r>
              <a:rPr lang="en-US" altLang="zh-TW" dirty="0" smtClean="0"/>
              <a:t> The more funding we get, the more average salary everyone is expected to get.</a:t>
            </a:r>
            <a:endParaRPr lang="en-US" altLang="zh-TW" dirty="0"/>
          </a:p>
          <a:p>
            <a:r>
              <a:rPr lang="en-US" altLang="zh-TW" dirty="0"/>
              <a:t>Group </a:t>
            </a:r>
            <a:r>
              <a:rPr lang="en-US" altLang="zh-TW" dirty="0" smtClean="0"/>
              <a:t>salary policy: performance-based.</a:t>
            </a:r>
          </a:p>
          <a:p>
            <a:pPr lvl="1"/>
            <a:r>
              <a:rPr lang="en-US" altLang="zh-TW" dirty="0" smtClean="0"/>
              <a:t>Do you think of novel ideas? There is no bad ideas in this group.</a:t>
            </a:r>
          </a:p>
          <a:p>
            <a:pPr lvl="1"/>
            <a:r>
              <a:rPr lang="en-US" altLang="zh-TW" dirty="0" smtClean="0"/>
              <a:t>How solid to you design/simulate/layout/verify your circuit? </a:t>
            </a:r>
          </a:p>
          <a:p>
            <a:pPr lvl="1"/>
            <a:r>
              <a:rPr lang="en-US" altLang="zh-TW" dirty="0" smtClean="0"/>
              <a:t>Do you help others to improve the overall group deliverables?</a:t>
            </a:r>
          </a:p>
          <a:p>
            <a:pPr lvl="1"/>
            <a:r>
              <a:rPr lang="en-US" altLang="zh-TW" dirty="0" smtClean="0"/>
              <a:t>The major role of the advisor to help you get good research salary. However, you have to be responsible for yourself. The advisor is responsible for the whole group.</a:t>
            </a:r>
          </a:p>
          <a:p>
            <a:r>
              <a:rPr lang="en-US" altLang="zh-TW" dirty="0" smtClean="0"/>
              <a:t>We will pay the top-performers first, and the rest will spread equally. </a:t>
            </a:r>
          </a:p>
        </p:txBody>
      </p:sp>
      <p:sp>
        <p:nvSpPr>
          <p:cNvPr id="4" name="Slide Number Placeholder 3"/>
          <p:cNvSpPr>
            <a:spLocks noGrp="1"/>
          </p:cNvSpPr>
          <p:nvPr>
            <p:ph type="sldNum" sz="quarter" idx="12"/>
          </p:nvPr>
        </p:nvSpPr>
        <p:spPr/>
        <p:txBody>
          <a:bodyPr/>
          <a:lstStyle/>
          <a:p>
            <a:r>
              <a:rPr lang="en-US" altLang="zh-TW" dirty="0" smtClean="0"/>
              <a:t>National Chiao Tung University						2010 All Rights Reserved</a:t>
            </a:r>
          </a:p>
        </p:txBody>
      </p:sp>
    </p:spTree>
    <p:extLst>
      <p:ext uri="{BB962C8B-B14F-4D97-AF65-F5344CB8AC3E}">
        <p14:creationId xmlns:p14="http://schemas.microsoft.com/office/powerpoint/2010/main" val="3968498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Relationship with Academic Advisor</a:t>
            </a:r>
            <a:endParaRPr lang="zh-TW" altLang="en-US" dirty="0"/>
          </a:p>
        </p:txBody>
      </p:sp>
      <p:sp>
        <p:nvSpPr>
          <p:cNvPr id="3" name="Content Placeholder 2"/>
          <p:cNvSpPr>
            <a:spLocks noGrp="1"/>
          </p:cNvSpPr>
          <p:nvPr>
            <p:ph idx="1"/>
          </p:nvPr>
        </p:nvSpPr>
        <p:spPr>
          <a:xfrm>
            <a:off x="0" y="990600"/>
            <a:ext cx="9144000" cy="5638800"/>
          </a:xfrm>
        </p:spPr>
        <p:txBody>
          <a:bodyPr>
            <a:normAutofit fontScale="85000" lnSpcReduction="10000"/>
          </a:bodyPr>
          <a:lstStyle/>
          <a:p>
            <a:r>
              <a:rPr lang="en-US" altLang="zh-TW" dirty="0" smtClean="0"/>
              <a:t>Advisor gives advices based on their experience and his best knowledge.</a:t>
            </a:r>
          </a:p>
          <a:p>
            <a:r>
              <a:rPr lang="en-US" altLang="zh-TW" dirty="0" smtClean="0"/>
              <a:t>It is important to keep good relationship with advisor in your career.</a:t>
            </a:r>
          </a:p>
          <a:p>
            <a:r>
              <a:rPr lang="en-US" altLang="zh-TW" dirty="0" smtClean="0"/>
              <a:t>You should treat advisor as a person who gives suggestions on where/how to start something, clarify and define a problem, and finding/arranging the necessary resources/funding to finish a project.</a:t>
            </a:r>
            <a:endParaRPr lang="en-US" altLang="zh-TW" dirty="0"/>
          </a:p>
          <a:p>
            <a:r>
              <a:rPr lang="en-US" altLang="zh-TW" dirty="0" smtClean="0"/>
              <a:t>You should always be responsible for yourself.  The earlier you are aware that it’s your own responsibility to get your own degree, the earlier you are expected to get your degree.  (This idea is true for your life too.)</a:t>
            </a:r>
          </a:p>
          <a:p>
            <a:r>
              <a:rPr lang="en-US" altLang="zh-TW" dirty="0" smtClean="0"/>
              <a:t>Remember: man is always improving, another words of saying this is: “man is always insufficient for the problems at hand”.  So does the advisor.  So, be humble and keep learning.</a:t>
            </a:r>
          </a:p>
          <a:p>
            <a:pPr marL="0" indent="0">
              <a:buNone/>
            </a:pPr>
            <a:endParaRPr lang="zh-TW" altLang="en-US" dirty="0"/>
          </a:p>
        </p:txBody>
      </p:sp>
      <p:sp>
        <p:nvSpPr>
          <p:cNvPr id="4" name="Slide Number Placeholder 3"/>
          <p:cNvSpPr>
            <a:spLocks noGrp="1"/>
          </p:cNvSpPr>
          <p:nvPr>
            <p:ph type="sldNum" sz="quarter" idx="12"/>
          </p:nvPr>
        </p:nvSpPr>
        <p:spPr/>
        <p:txBody>
          <a:bodyPr/>
          <a:lstStyle/>
          <a:p>
            <a:r>
              <a:rPr lang="en-US" altLang="zh-TW" dirty="0" smtClean="0"/>
              <a:t>National Chiao Tung University						2010 All Rights Reserved</a:t>
            </a:r>
          </a:p>
        </p:txBody>
      </p:sp>
    </p:spTree>
    <p:extLst>
      <p:ext uri="{BB962C8B-B14F-4D97-AF65-F5344CB8AC3E}">
        <p14:creationId xmlns:p14="http://schemas.microsoft.com/office/powerpoint/2010/main" val="4796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The Group Operating Model</a:t>
            </a:r>
            <a:endParaRPr lang="zh-TW" altLang="en-US" dirty="0"/>
          </a:p>
        </p:txBody>
      </p:sp>
      <p:sp>
        <p:nvSpPr>
          <p:cNvPr id="3" name="Content Placeholder 2"/>
          <p:cNvSpPr>
            <a:spLocks noGrp="1"/>
          </p:cNvSpPr>
          <p:nvPr>
            <p:ph idx="1"/>
          </p:nvPr>
        </p:nvSpPr>
        <p:spPr>
          <a:xfrm>
            <a:off x="0" y="990600"/>
            <a:ext cx="9144000" cy="5135563"/>
          </a:xfrm>
        </p:spPr>
        <p:txBody>
          <a:bodyPr>
            <a:normAutofit fontScale="92500" lnSpcReduction="20000"/>
          </a:bodyPr>
          <a:lstStyle/>
          <a:p>
            <a:r>
              <a:rPr lang="en-US" altLang="zh-TW" dirty="0" smtClean="0"/>
              <a:t>Everyone has limited time and resources. You should put your time and resources on doing the most valuable things.</a:t>
            </a:r>
          </a:p>
          <a:p>
            <a:r>
              <a:rPr lang="en-US" altLang="zh-TW" dirty="0" smtClean="0"/>
              <a:t>The advisor wants to spend most his time on “finding problem that worth studying”, “figure out first few steps on solving specific problem” and “looking for funding to support the whole group”.</a:t>
            </a:r>
          </a:p>
          <a:p>
            <a:r>
              <a:rPr lang="en-US" altLang="zh-TW" dirty="0" smtClean="0"/>
              <a:t>The advisor will help you identify potential problems in your circuit design and layout. But, it is not to the best advantage of the whole group for the advisor to look through every detail.</a:t>
            </a:r>
          </a:p>
          <a:p>
            <a:r>
              <a:rPr lang="en-US" altLang="zh-TW" dirty="0" smtClean="0"/>
              <a:t>It is your own responsibility to go through circuit details. Ask question whenever you are in double.  The advisor won’t bite.</a:t>
            </a:r>
          </a:p>
          <a:p>
            <a:r>
              <a:rPr lang="en-US" altLang="zh-TW" dirty="0" smtClean="0"/>
              <a:t>No stupid questions and stupid ideas in this group.</a:t>
            </a:r>
            <a:endParaRPr lang="en-US" altLang="zh-TW" dirty="0"/>
          </a:p>
          <a:p>
            <a:pPr marL="0" indent="0">
              <a:buNone/>
            </a:pPr>
            <a:endParaRPr lang="zh-TW" altLang="en-US" dirty="0"/>
          </a:p>
        </p:txBody>
      </p:sp>
      <p:sp>
        <p:nvSpPr>
          <p:cNvPr id="4" name="Slide Number Placeholder 3"/>
          <p:cNvSpPr>
            <a:spLocks noGrp="1"/>
          </p:cNvSpPr>
          <p:nvPr>
            <p:ph type="sldNum" sz="quarter" idx="12"/>
          </p:nvPr>
        </p:nvSpPr>
        <p:spPr/>
        <p:txBody>
          <a:bodyPr/>
          <a:lstStyle/>
          <a:p>
            <a:r>
              <a:rPr lang="en-US" altLang="zh-TW" dirty="0" smtClean="0"/>
              <a:t>National Chiao Tung University						2010 All Rights Reserved</a:t>
            </a:r>
          </a:p>
        </p:txBody>
      </p:sp>
    </p:spTree>
    <p:extLst>
      <p:ext uri="{BB962C8B-B14F-4D97-AF65-F5344CB8AC3E}">
        <p14:creationId xmlns:p14="http://schemas.microsoft.com/office/powerpoint/2010/main" val="190270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Group Meetings</a:t>
            </a:r>
            <a:endParaRPr lang="zh-TW" altLang="en-US" dirty="0"/>
          </a:p>
        </p:txBody>
      </p:sp>
      <p:sp>
        <p:nvSpPr>
          <p:cNvPr id="3" name="Content Placeholder 2"/>
          <p:cNvSpPr>
            <a:spLocks noGrp="1"/>
          </p:cNvSpPr>
          <p:nvPr>
            <p:ph idx="1"/>
          </p:nvPr>
        </p:nvSpPr>
        <p:spPr>
          <a:xfrm>
            <a:off x="0" y="1036637"/>
            <a:ext cx="9144000" cy="4906963"/>
          </a:xfrm>
        </p:spPr>
        <p:txBody>
          <a:bodyPr>
            <a:normAutofit fontScale="77500" lnSpcReduction="20000"/>
          </a:bodyPr>
          <a:lstStyle/>
          <a:p>
            <a:r>
              <a:rPr lang="en-US" altLang="zh-TW" b="1" u="sng" dirty="0" smtClean="0"/>
              <a:t>Group meeting:</a:t>
            </a:r>
          </a:p>
          <a:p>
            <a:pPr lvl="1"/>
            <a:r>
              <a:rPr lang="en-US" altLang="zh-TW" dirty="0" smtClean="0"/>
              <a:t>Each person will give a presentation on what s/he has been studying? If you don’t have a research result, you can talk about the papers you read. </a:t>
            </a:r>
          </a:p>
          <a:p>
            <a:pPr lvl="1"/>
            <a:r>
              <a:rPr lang="en-US" altLang="zh-TW" dirty="0" smtClean="0"/>
              <a:t>Don’t just copy-paste a paper. Do deep studies, you may need to re-simulate the design.  Can you reproduce its performance using computer simulations? </a:t>
            </a:r>
          </a:p>
          <a:p>
            <a:pPr lvl="1"/>
            <a:r>
              <a:rPr lang="en-US" altLang="zh-TW" dirty="0" smtClean="0"/>
              <a:t>Lots of papers hide important implementation know-hows.</a:t>
            </a:r>
          </a:p>
          <a:p>
            <a:pPr lvl="1"/>
            <a:r>
              <a:rPr lang="en-US" altLang="zh-TW" dirty="0" smtClean="0"/>
              <a:t>10~30mins of talks.  I would prefer you have few well-prepared slides, instead of quick wrap-ups.</a:t>
            </a:r>
          </a:p>
          <a:p>
            <a:pPr lvl="1"/>
            <a:r>
              <a:rPr lang="en-US" altLang="zh-TW" dirty="0" smtClean="0"/>
              <a:t>We will start assigning paper reading (soon).</a:t>
            </a:r>
          </a:p>
          <a:p>
            <a:r>
              <a:rPr lang="en-US" altLang="zh-TW" b="1" u="sng" dirty="0" smtClean="0"/>
              <a:t>Sub-group meeting:</a:t>
            </a:r>
          </a:p>
          <a:p>
            <a:pPr lvl="1"/>
            <a:r>
              <a:rPr lang="en-US" altLang="zh-TW" dirty="0" smtClean="0"/>
              <a:t>Discussing research problems and progress with people in the same project.</a:t>
            </a:r>
          </a:p>
          <a:p>
            <a:r>
              <a:rPr lang="en-US" altLang="zh-TW" b="1" u="sng" dirty="0" smtClean="0"/>
              <a:t>Door knocking:</a:t>
            </a:r>
          </a:p>
          <a:p>
            <a:pPr lvl="1"/>
            <a:r>
              <a:rPr lang="en-US" altLang="zh-TW" dirty="0" smtClean="0"/>
              <a:t>You are welcome to ask me any questions anytime if I am in my office.  I will let you know I am busy if I am busy at something, and we can arrange another time.</a:t>
            </a:r>
          </a:p>
        </p:txBody>
      </p:sp>
      <p:sp>
        <p:nvSpPr>
          <p:cNvPr id="4" name="Slide Number Placeholder 3"/>
          <p:cNvSpPr>
            <a:spLocks noGrp="1"/>
          </p:cNvSpPr>
          <p:nvPr>
            <p:ph type="sldNum" sz="quarter" idx="12"/>
          </p:nvPr>
        </p:nvSpPr>
        <p:spPr/>
        <p:txBody>
          <a:bodyPr/>
          <a:lstStyle/>
          <a:p>
            <a:r>
              <a:rPr lang="en-US" altLang="zh-TW" dirty="0" smtClean="0"/>
              <a:t>National Chiao Tung University						2010 All Rights Reserved</a:t>
            </a:r>
          </a:p>
        </p:txBody>
      </p:sp>
    </p:spTree>
    <p:extLst>
      <p:ext uri="{BB962C8B-B14F-4D97-AF65-F5344CB8AC3E}">
        <p14:creationId xmlns:p14="http://schemas.microsoft.com/office/powerpoint/2010/main" val="766246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Where to Search Papers</a:t>
            </a:r>
            <a:endParaRPr lang="zh-TW" altLang="en-US" dirty="0"/>
          </a:p>
        </p:txBody>
      </p:sp>
      <p:sp>
        <p:nvSpPr>
          <p:cNvPr id="3" name="Content Placeholder 2"/>
          <p:cNvSpPr>
            <a:spLocks noGrp="1"/>
          </p:cNvSpPr>
          <p:nvPr>
            <p:ph idx="1"/>
          </p:nvPr>
        </p:nvSpPr>
        <p:spPr>
          <a:xfrm>
            <a:off x="0" y="1066800"/>
            <a:ext cx="9144000" cy="4906963"/>
          </a:xfrm>
        </p:spPr>
        <p:txBody>
          <a:bodyPr>
            <a:normAutofit lnSpcReduction="10000"/>
          </a:bodyPr>
          <a:lstStyle/>
          <a:p>
            <a:r>
              <a:rPr lang="en-US" altLang="zh-TW" dirty="0" smtClean="0"/>
              <a:t>IEEE journal or conference paper can searched at: </a:t>
            </a:r>
            <a:r>
              <a:rPr lang="en-US" altLang="zh-TW" u="sng" dirty="0" smtClean="0"/>
              <a:t>ieeexplore.ieee.org</a:t>
            </a:r>
          </a:p>
          <a:p>
            <a:r>
              <a:rPr lang="en-US" altLang="zh-TW" dirty="0" smtClean="0"/>
              <a:t>You can also look on the ISI web </a:t>
            </a:r>
            <a:r>
              <a:rPr lang="en-US" altLang="zh-TW" dirty="0"/>
              <a:t>of knowledge</a:t>
            </a:r>
            <a:r>
              <a:rPr lang="en-US" altLang="zh-TW" dirty="0" smtClean="0"/>
              <a:t>: </a:t>
            </a:r>
            <a:r>
              <a:rPr lang="en-US" altLang="zh-TW" i="1" u="sng" dirty="0" smtClean="0"/>
              <a:t>http://www.isiknowledge.com/ for ISI paper</a:t>
            </a:r>
            <a:r>
              <a:rPr lang="en-US" altLang="zh-TW" i="1" dirty="0" smtClean="0"/>
              <a:t>.</a:t>
            </a:r>
          </a:p>
          <a:p>
            <a:r>
              <a:rPr lang="en-US" altLang="zh-TW" dirty="0" smtClean="0"/>
              <a:t>Important Journals on RF-VLSI related researches:</a:t>
            </a:r>
          </a:p>
          <a:p>
            <a:pPr marL="914400" lvl="1" indent="-514350">
              <a:buFont typeface="+mj-lt"/>
              <a:buAutoNum type="arabicPeriod"/>
            </a:pPr>
            <a:r>
              <a:rPr lang="en-US" altLang="zh-TW" dirty="0" smtClean="0"/>
              <a:t>IEEE Journal of Solid-State Circuits.</a:t>
            </a:r>
          </a:p>
          <a:p>
            <a:pPr marL="914400" lvl="1" indent="-514350">
              <a:buFont typeface="+mj-lt"/>
              <a:buAutoNum type="arabicPeriod"/>
            </a:pPr>
            <a:r>
              <a:rPr lang="en-US" altLang="zh-TW" dirty="0" smtClean="0"/>
              <a:t>IEEE Trans. on Microwave Theory and Techniques.</a:t>
            </a:r>
          </a:p>
          <a:p>
            <a:pPr marL="914400" lvl="1" indent="-514350">
              <a:buFont typeface="+mj-lt"/>
              <a:buAutoNum type="arabicPeriod"/>
            </a:pPr>
            <a:r>
              <a:rPr lang="en-US" altLang="zh-TW" dirty="0"/>
              <a:t>IEEE T</a:t>
            </a:r>
            <a:r>
              <a:rPr lang="en-US" altLang="zh-TW" dirty="0" smtClean="0"/>
              <a:t>rans</a:t>
            </a:r>
            <a:r>
              <a:rPr lang="en-US" altLang="zh-TW" dirty="0"/>
              <a:t>. on </a:t>
            </a:r>
            <a:r>
              <a:rPr lang="en-US" altLang="zh-TW" dirty="0" smtClean="0"/>
              <a:t>Circuits </a:t>
            </a:r>
            <a:r>
              <a:rPr lang="en-US" altLang="zh-TW" dirty="0"/>
              <a:t>and </a:t>
            </a:r>
            <a:r>
              <a:rPr lang="en-US" altLang="zh-TW" dirty="0" smtClean="0"/>
              <a:t>Systems</a:t>
            </a:r>
          </a:p>
          <a:p>
            <a:pPr marL="514350" indent="-514350"/>
            <a:r>
              <a:rPr lang="en-US" altLang="zh-TW" dirty="0" smtClean="0"/>
              <a:t>You can use the above journals to reduce the number of search results. </a:t>
            </a:r>
          </a:p>
          <a:p>
            <a:pPr marL="400050" lvl="1" indent="0">
              <a:buNone/>
            </a:pPr>
            <a:endParaRPr lang="zh-TW" altLang="en-US" b="1" dirty="0"/>
          </a:p>
        </p:txBody>
      </p:sp>
      <p:sp>
        <p:nvSpPr>
          <p:cNvPr id="4" name="Slide Number Placeholder 3"/>
          <p:cNvSpPr>
            <a:spLocks noGrp="1"/>
          </p:cNvSpPr>
          <p:nvPr>
            <p:ph type="sldNum" sz="quarter" idx="12"/>
          </p:nvPr>
        </p:nvSpPr>
        <p:spPr/>
        <p:txBody>
          <a:bodyPr/>
          <a:lstStyle/>
          <a:p>
            <a:r>
              <a:rPr lang="en-US" altLang="zh-TW" dirty="0" smtClean="0"/>
              <a:t>National Chiao Tung University						2010 All Rights Reserved</a:t>
            </a:r>
          </a:p>
        </p:txBody>
      </p:sp>
    </p:spTree>
    <p:extLst>
      <p:ext uri="{BB962C8B-B14F-4D97-AF65-F5344CB8AC3E}">
        <p14:creationId xmlns:p14="http://schemas.microsoft.com/office/powerpoint/2010/main" val="3202934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Organizing References</a:t>
            </a:r>
            <a:endParaRPr lang="zh-TW" altLang="en-US" dirty="0"/>
          </a:p>
        </p:txBody>
      </p:sp>
      <p:sp>
        <p:nvSpPr>
          <p:cNvPr id="3" name="Content Placeholder 2"/>
          <p:cNvSpPr>
            <a:spLocks noGrp="1"/>
          </p:cNvSpPr>
          <p:nvPr>
            <p:ph idx="1"/>
          </p:nvPr>
        </p:nvSpPr>
        <p:spPr>
          <a:xfrm>
            <a:off x="0" y="990600"/>
            <a:ext cx="9144000" cy="5135563"/>
          </a:xfrm>
        </p:spPr>
        <p:txBody>
          <a:bodyPr/>
          <a:lstStyle/>
          <a:p>
            <a:r>
              <a:rPr lang="en-US" altLang="zh-TW" dirty="0" smtClean="0"/>
              <a:t>Tools:</a:t>
            </a:r>
          </a:p>
          <a:p>
            <a:pPr lvl="1"/>
            <a:r>
              <a:rPr lang="en-US" altLang="zh-TW" dirty="0" smtClean="0"/>
              <a:t>Research Notebook.</a:t>
            </a:r>
          </a:p>
          <a:p>
            <a:pPr lvl="2"/>
            <a:r>
              <a:rPr lang="en-US" altLang="zh-TW" dirty="0" smtClean="0"/>
              <a:t>It is important for engineer carrier to keep records on what you do everyday. Majorly for research referencing purpose, accumulating your engineering knowledge. </a:t>
            </a:r>
          </a:p>
          <a:p>
            <a:pPr lvl="2"/>
            <a:r>
              <a:rPr lang="en-US" altLang="zh-TW" dirty="0" smtClean="0"/>
              <a:t>Engineering notebook can also act as an legal evident for patent litigation if you document your daily invention properly.</a:t>
            </a:r>
          </a:p>
          <a:p>
            <a:pPr lvl="1"/>
            <a:r>
              <a:rPr lang="en-US" altLang="zh-TW" dirty="0" smtClean="0"/>
              <a:t>One-Note</a:t>
            </a:r>
          </a:p>
          <a:p>
            <a:pPr lvl="2"/>
            <a:r>
              <a:rPr lang="en-US" altLang="zh-TW" dirty="0" smtClean="0"/>
              <a:t>With equation writer (word 2007/2010, one-note 2010)</a:t>
            </a:r>
          </a:p>
          <a:p>
            <a:pPr marL="571500" indent="-457200"/>
            <a:endParaRPr lang="en-US" altLang="zh-TW" dirty="0" smtClean="0"/>
          </a:p>
        </p:txBody>
      </p:sp>
      <p:sp>
        <p:nvSpPr>
          <p:cNvPr id="4" name="Slide Number Placeholder 3"/>
          <p:cNvSpPr>
            <a:spLocks noGrp="1"/>
          </p:cNvSpPr>
          <p:nvPr>
            <p:ph type="sldNum" sz="quarter" idx="12"/>
          </p:nvPr>
        </p:nvSpPr>
        <p:spPr/>
        <p:txBody>
          <a:bodyPr/>
          <a:lstStyle/>
          <a:p>
            <a:r>
              <a:rPr lang="en-US" altLang="zh-TW" dirty="0" smtClean="0"/>
              <a:t>National Chiao Tung University						2010 All Rights Reserved</a:t>
            </a:r>
          </a:p>
        </p:txBody>
      </p:sp>
    </p:spTree>
    <p:extLst>
      <p:ext uri="{BB962C8B-B14F-4D97-AF65-F5344CB8AC3E}">
        <p14:creationId xmlns:p14="http://schemas.microsoft.com/office/powerpoint/2010/main" val="3430474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Good Research Principles</a:t>
            </a:r>
            <a:endParaRPr lang="zh-TW" altLang="en-US" dirty="0"/>
          </a:p>
        </p:txBody>
      </p:sp>
      <p:sp>
        <p:nvSpPr>
          <p:cNvPr id="3" name="Content Placeholder 2"/>
          <p:cNvSpPr>
            <a:spLocks noGrp="1"/>
          </p:cNvSpPr>
          <p:nvPr>
            <p:ph idx="1"/>
          </p:nvPr>
        </p:nvSpPr>
        <p:spPr>
          <a:xfrm>
            <a:off x="0" y="990600"/>
            <a:ext cx="9144000" cy="5638800"/>
          </a:xfrm>
        </p:spPr>
        <p:txBody>
          <a:bodyPr>
            <a:normAutofit fontScale="92500" lnSpcReduction="20000"/>
          </a:bodyPr>
          <a:lstStyle/>
          <a:p>
            <a:r>
              <a:rPr lang="en-US" altLang="zh-TW" dirty="0" smtClean="0"/>
              <a:t>Never tune circuits. </a:t>
            </a:r>
          </a:p>
          <a:p>
            <a:r>
              <a:rPr lang="en-US" altLang="zh-TW" dirty="0" smtClean="0"/>
              <a:t>Figure out how circuits work. What’s the performance bottlenecks?</a:t>
            </a:r>
          </a:p>
          <a:p>
            <a:r>
              <a:rPr lang="en-US" altLang="zh-TW" dirty="0" smtClean="0"/>
              <a:t>Find ways to optimize the circuits analytically with the helps of computer.</a:t>
            </a:r>
          </a:p>
          <a:p>
            <a:r>
              <a:rPr lang="en-US" altLang="zh-TW" dirty="0" smtClean="0"/>
              <a:t>Don’t limit yourself to a given circuit topology.  Look for alternative ways that can achieve similar results.</a:t>
            </a:r>
          </a:p>
          <a:p>
            <a:r>
              <a:rPr lang="en-US" altLang="zh-TW" dirty="0" smtClean="0"/>
              <a:t>Don’t limit yourself to use a tool that is ready to use. You may need to recreate you own tool. (Mathematical? Programs?)</a:t>
            </a:r>
          </a:p>
          <a:p>
            <a:r>
              <a:rPr lang="en-US" altLang="zh-TW" dirty="0" smtClean="0"/>
              <a:t>Always search for prior arts and state-of-arts. </a:t>
            </a:r>
          </a:p>
          <a:p>
            <a:r>
              <a:rPr lang="en-US" altLang="zh-TW" dirty="0" smtClean="0"/>
              <a:t>Keep the list of references in research notebook or OneNote.</a:t>
            </a:r>
          </a:p>
          <a:p>
            <a:r>
              <a:rPr lang="en-US" altLang="zh-TW" dirty="0" smtClean="0"/>
              <a:t>Generalize your ideas.</a:t>
            </a:r>
          </a:p>
          <a:p>
            <a:r>
              <a:rPr lang="en-US" altLang="zh-TW" dirty="0" smtClean="0"/>
              <a:t>Claim and protect your ideas.</a:t>
            </a:r>
          </a:p>
          <a:p>
            <a:pPr marL="0" indent="0">
              <a:buNone/>
            </a:pPr>
            <a:endParaRPr lang="en-US" altLang="zh-TW" dirty="0" smtClean="0"/>
          </a:p>
          <a:p>
            <a:endParaRPr lang="zh-TW" altLang="en-US" dirty="0"/>
          </a:p>
        </p:txBody>
      </p:sp>
      <p:sp>
        <p:nvSpPr>
          <p:cNvPr id="4" name="Slide Number Placeholder 3"/>
          <p:cNvSpPr>
            <a:spLocks noGrp="1"/>
          </p:cNvSpPr>
          <p:nvPr>
            <p:ph type="sldNum" sz="quarter" idx="12"/>
          </p:nvPr>
        </p:nvSpPr>
        <p:spPr/>
        <p:txBody>
          <a:bodyPr/>
          <a:lstStyle/>
          <a:p>
            <a:r>
              <a:rPr lang="en-US" altLang="zh-TW" dirty="0" smtClean="0"/>
              <a:t>National Chiao Tung University						2010 All Rights Reserved</a:t>
            </a:r>
          </a:p>
        </p:txBody>
      </p:sp>
    </p:spTree>
    <p:extLst>
      <p:ext uri="{BB962C8B-B14F-4D97-AF65-F5344CB8AC3E}">
        <p14:creationId xmlns:p14="http://schemas.microsoft.com/office/powerpoint/2010/main" val="33165617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15903</TotalTime>
  <Words>1347</Words>
  <Application>Microsoft Office PowerPoint</Application>
  <PresentationFormat>如螢幕大小 (4:3)</PresentationFormat>
  <Paragraphs>122</Paragraphs>
  <Slides>13</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13</vt:i4>
      </vt:variant>
    </vt:vector>
  </HeadingPairs>
  <TitlesOfParts>
    <vt:vector size="19" baseType="lpstr">
      <vt:lpstr>新細明體</vt:lpstr>
      <vt:lpstr>Arial</vt:lpstr>
      <vt:lpstr>Arial Narrow</vt:lpstr>
      <vt:lpstr>Calibri</vt:lpstr>
      <vt:lpstr>Wingdings</vt:lpstr>
      <vt:lpstr>Office Theme</vt:lpstr>
      <vt:lpstr>Beginner’s Guide to  Effective Circuit Research</vt:lpstr>
      <vt:lpstr>MS/PhD v.s. B.S Degree</vt:lpstr>
      <vt:lpstr>The Research Funding Process</vt:lpstr>
      <vt:lpstr>Relationship with Academic Advisor</vt:lpstr>
      <vt:lpstr>The Group Operating Model</vt:lpstr>
      <vt:lpstr>Group Meetings</vt:lpstr>
      <vt:lpstr>Where to Search Papers</vt:lpstr>
      <vt:lpstr>Organizing References</vt:lpstr>
      <vt:lpstr>Good Research Principles</vt:lpstr>
      <vt:lpstr>Dealing with the Unexpected</vt:lpstr>
      <vt:lpstr>Tapeout</vt:lpstr>
      <vt:lpstr>Measurements</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Yu-Jiu Wang</dc:creator>
  <cp:lastModifiedBy>Wang Yu-Jiu</cp:lastModifiedBy>
  <cp:revision>477</cp:revision>
  <cp:lastPrinted>2010-03-17T07:40:15Z</cp:lastPrinted>
  <dcterms:created xsi:type="dcterms:W3CDTF">2006-08-16T00:00:00Z</dcterms:created>
  <dcterms:modified xsi:type="dcterms:W3CDTF">2014-07-12T16:48:17Z</dcterms:modified>
</cp:coreProperties>
</file>