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0" r:id="rId3"/>
    <p:sldId id="278" r:id="rId4"/>
    <p:sldId id="276" r:id="rId5"/>
    <p:sldId id="279" r:id="rId6"/>
    <p:sldId id="282" r:id="rId7"/>
    <p:sldId id="283" r:id="rId8"/>
    <p:sldId id="284" r:id="rId9"/>
    <p:sldId id="286" r:id="rId10"/>
    <p:sldId id="285" r:id="rId11"/>
    <p:sldId id="287" r:id="rId12"/>
    <p:sldId id="288" r:id="rId13"/>
    <p:sldId id="281" r:id="rId14"/>
    <p:sldId id="290" r:id="rId15"/>
    <p:sldId id="291" r:id="rId16"/>
    <p:sldId id="292" r:id="rId17"/>
    <p:sldId id="256" r:id="rId18"/>
    <p:sldId id="257" r:id="rId19"/>
    <p:sldId id="258" r:id="rId20"/>
    <p:sldId id="293" r:id="rId21"/>
    <p:sldId id="260" r:id="rId22"/>
    <p:sldId id="270" r:id="rId23"/>
    <p:sldId id="271" r:id="rId24"/>
    <p:sldId id="269" r:id="rId25"/>
    <p:sldId id="261" r:id="rId26"/>
    <p:sldId id="262" r:id="rId27"/>
    <p:sldId id="263" r:id="rId28"/>
    <p:sldId id="264" r:id="rId29"/>
    <p:sldId id="265" r:id="rId30"/>
    <p:sldId id="275" r:id="rId31"/>
    <p:sldId id="266" r:id="rId32"/>
    <p:sldId id="268" r:id="rId33"/>
    <p:sldId id="289" r:id="rId34"/>
    <p:sldId id="25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98" d="100"/>
          <a:sy n="98" d="100"/>
        </p:scale>
        <p:origin x="1701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Layout </a:t>
            </a:r>
            <a:r>
              <a:rPr lang="en-US" altLang="zh-TW" b="1" dirty="0" err="1" smtClean="0"/>
              <a:t>Pcell</a:t>
            </a:r>
            <a:r>
              <a:rPr lang="en-US" altLang="zh-TW" b="1" dirty="0" smtClean="0"/>
              <a:t>-to-EM </a:t>
            </a:r>
            <a:br>
              <a:rPr lang="en-US" altLang="zh-TW" b="1" dirty="0" smtClean="0"/>
            </a:br>
            <a:r>
              <a:rPr lang="en-US" altLang="zh-TW" b="1" dirty="0" smtClean="0"/>
              <a:t>Language Translator Update</a:t>
            </a: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Yu-Jiu Wang</a:t>
            </a:r>
          </a:p>
          <a:p>
            <a:r>
              <a:rPr lang="en-US" altLang="zh-TW" dirty="0" smtClean="0"/>
              <a:t>2013</a:t>
            </a:r>
          </a:p>
          <a:p>
            <a:r>
              <a:rPr lang="en-US" altLang="zh-TW" dirty="0" smtClean="0"/>
              <a:t>(This is a quick internal documentation. Don’t follow this slides’ quality and format!)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2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rfvlsiEMBoundary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r>
              <a:rPr lang="en-US" altLang="zh-TW" sz="2800" dirty="0" smtClean="0"/>
              <a:t>Create a standard radiation boundary for TOPCELL in HFSS. </a:t>
            </a:r>
          </a:p>
          <a:p>
            <a:r>
              <a:rPr lang="en-US" altLang="zh-TW" sz="2800" b="1" dirty="0" err="1" smtClean="0">
                <a:solidFill>
                  <a:srgbClr val="FF0000"/>
                </a:solidFill>
              </a:rPr>
              <a:t>rfvlsiEMBoundary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TW" sz="2800" dirty="0" smtClean="0"/>
              <a:t>X0,Y0,Z0,Xsize,Ysize,Zsize);</a:t>
            </a:r>
          </a:p>
          <a:p>
            <a:r>
              <a:rPr lang="en-US" altLang="zh-TW" sz="2800" dirty="0" smtClean="0"/>
              <a:t>Note, radiation boundary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CANNOT</a:t>
            </a:r>
            <a:r>
              <a:rPr lang="en-US" altLang="zh-TW" sz="2800" dirty="0" smtClean="0"/>
              <a:t> touch metals/ports..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4557712" cy="3528259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2381907">
            <a:off x="4253587" y="2975600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rfvlsiEMDie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r>
              <a:rPr lang="en-US" altLang="zh-TW" sz="2400" dirty="0" smtClean="0"/>
              <a:t>Create the “</a:t>
            </a:r>
            <a:r>
              <a:rPr lang="en-US" altLang="zh-TW" sz="2400" dirty="0" err="1" smtClean="0"/>
              <a:t>substract</a:t>
            </a:r>
            <a:r>
              <a:rPr lang="en-US" altLang="zh-TW" sz="2400" dirty="0" smtClean="0"/>
              <a:t>” &amp; dielectric structure for TOPCELL in HFSS.</a:t>
            </a:r>
          </a:p>
          <a:p>
            <a:r>
              <a:rPr lang="en-US" altLang="zh-TW" sz="2400" dirty="0" err="1" smtClean="0"/>
              <a:t>rfvlsiEMDie</a:t>
            </a:r>
            <a:r>
              <a:rPr lang="en-US" altLang="zh-TW" sz="2400" dirty="0" smtClean="0"/>
              <a:t>(-</a:t>
            </a:r>
            <a:r>
              <a:rPr lang="en-US" altLang="zh-TW" sz="2400" dirty="0"/>
              <a:t>OD,-2*OD,4*OD, 4*OD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err="1" smtClean="0"/>
              <a:t>rfvlsiEMDie</a:t>
            </a:r>
            <a:r>
              <a:rPr lang="en-US" altLang="zh-TW" sz="2400" dirty="0" smtClean="0"/>
              <a:t>(X0, Y0, </a:t>
            </a:r>
            <a:r>
              <a:rPr lang="en-US" altLang="zh-TW" sz="2400" dirty="0" err="1" smtClean="0"/>
              <a:t>Xsize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Ysize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The program takes care of metal/dielectric overlapping problem.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027778"/>
            <a:ext cx="4554047" cy="3525422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 rot="2381907">
            <a:off x="3491588" y="3630780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39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dirty="0" smtClean="0"/>
              <a:t>The GUI (at this point)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95" y="1272778"/>
            <a:ext cx="8367210" cy="5287962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77354" y="3505200"/>
            <a:ext cx="8458200" cy="700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2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80"/>
            <a:ext cx="8229600" cy="7569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Demo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We use original </a:t>
            </a:r>
            <a:r>
              <a:rPr lang="en-US" altLang="zh-TW" sz="2000" dirty="0" err="1" smtClean="0"/>
              <a:t>Pcell</a:t>
            </a:r>
            <a:r>
              <a:rPr lang="en-US" altLang="zh-TW" sz="2000" dirty="0" smtClean="0"/>
              <a:t>, put the necessary *.</a:t>
            </a:r>
            <a:r>
              <a:rPr lang="en-US" altLang="zh-TW" sz="2000" dirty="0" err="1" smtClean="0"/>
              <a:t>il</a:t>
            </a:r>
            <a:r>
              <a:rPr lang="en-US" altLang="zh-TW" sz="2000" dirty="0" smtClean="0"/>
              <a:t> codes into a same folder. </a:t>
            </a:r>
          </a:p>
          <a:p>
            <a:r>
              <a:rPr lang="en-US" altLang="zh-TW" sz="2000" dirty="0" smtClean="0"/>
              <a:t>Write a load(“pcell.il”) files.  </a:t>
            </a:r>
          </a:p>
          <a:p>
            <a:r>
              <a:rPr lang="en-US" altLang="zh-TW" sz="2000" dirty="0" smtClean="0"/>
              <a:t>We only modify very few codes from original SKILL source codes.  (Not all SKILL language features are supported by </a:t>
            </a:r>
            <a:r>
              <a:rPr lang="en-US" altLang="zh-TW" sz="2000" dirty="0" err="1" smtClean="0"/>
              <a:t>VBscript</a:t>
            </a:r>
            <a:r>
              <a:rPr lang="en-US" altLang="zh-TW" sz="2000" dirty="0" smtClean="0"/>
              <a:t>, and I don’t want to waste too much time on less important stuffs, which can be modified easily with errors.)</a:t>
            </a:r>
          </a:p>
          <a:p>
            <a:endParaRPr lang="zh-TW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" y="3048000"/>
            <a:ext cx="258663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Layout Codes</a:t>
            </a:r>
            <a:endParaRPr lang="zh-TW" alt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1905000" cy="169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514600" y="4700257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43309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Cadence Layout</a:t>
            </a:r>
            <a:endParaRPr lang="zh-TW" alt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38400" y="34290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3552731" y="3200400"/>
            <a:ext cx="1586255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err="1"/>
              <a:t>skill_to_hfss</a:t>
            </a:r>
            <a:r>
              <a:rPr lang="en-US" altLang="zh-TW" dirty="0"/>
              <a:t> </a:t>
            </a:r>
            <a:r>
              <a:rPr lang="en-US" altLang="zh-TW" dirty="0" smtClean="0"/>
              <a:t>file1 </a:t>
            </a:r>
            <a:r>
              <a:rPr lang="en-US" altLang="zh-TW" dirty="0"/>
              <a:t>file2</a:t>
            </a:r>
            <a:endParaRPr lang="zh-TW" alt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157847" y="33528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57" y="5157457"/>
            <a:ext cx="2339935" cy="152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15" y="2937431"/>
            <a:ext cx="2654177" cy="158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ight Arrow 14"/>
          <p:cNvSpPr/>
          <p:nvPr/>
        </p:nvSpPr>
        <p:spPr>
          <a:xfrm rot="5400000">
            <a:off x="6294624" y="4655178"/>
            <a:ext cx="54735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62800" y="4559525"/>
            <a:ext cx="143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Sweeptable</a:t>
            </a:r>
            <a:r>
              <a:rPr lang="en-US" altLang="zh-TW" dirty="0" smtClean="0"/>
              <a:t> HFSS Models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1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Operating Java GUI for Translator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latest </a:t>
            </a:r>
            <a:r>
              <a:rPr lang="en-US" altLang="zh-TW" dirty="0" err="1" smtClean="0"/>
              <a:t>Jave</a:t>
            </a:r>
            <a:r>
              <a:rPr lang="en-US" altLang="zh-TW" dirty="0" smtClean="0"/>
              <a:t> runtime environment (JRE)</a:t>
            </a:r>
          </a:p>
          <a:p>
            <a:r>
              <a:rPr lang="en-US" altLang="zh-TW" dirty="0" smtClean="0"/>
              <a:t>For debugging, open a Java console</a:t>
            </a:r>
          </a:p>
          <a:p>
            <a:pPr lvl="1"/>
            <a:r>
              <a:rPr lang="en-US" altLang="zh-TW" dirty="0" smtClean="0"/>
              <a:t>Use the console in integrated design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. (e.g. </a:t>
            </a:r>
            <a:r>
              <a:rPr lang="en-US" altLang="zh-TW" dirty="0" err="1" smtClean="0"/>
              <a:t>Netbeans</a:t>
            </a:r>
            <a:r>
              <a:rPr lang="en-US" altLang="zh-TW" dirty="0" smtClean="0"/>
              <a:t>, Eclipse)</a:t>
            </a:r>
          </a:p>
          <a:p>
            <a:pPr lvl="1"/>
            <a:r>
              <a:rPr lang="en-US" altLang="zh-TW" dirty="0" smtClean="0"/>
              <a:t>Use Windows “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” and type (PATH variable may need to be set before use)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687-CF3C-4462-9086-3ACF11D0752E}" type="datetime1">
              <a:rPr lang="en-US" altLang="zh-TW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Cadence pCell to HFSS Macro Translation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4724400"/>
            <a:ext cx="426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X:\&gt; java </a:t>
            </a:r>
            <a:r>
              <a:rPr lang="en-US" altLang="zh-TW" dirty="0">
                <a:solidFill>
                  <a:schemeClr val="bg1"/>
                </a:solidFill>
              </a:rPr>
              <a:t>–jar skill_to_hfss.jar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2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an Environment Variable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Right click on My Computer, click “properties”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687-CF3C-4462-9086-3ACF11D0752E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Cadence pCell to HFSS Macro Translation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環境變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6" y="2286000"/>
            <a:ext cx="3177864" cy="3274652"/>
          </a:xfrm>
          <a:prstGeom prst="rect">
            <a:avLst/>
          </a:prstGeom>
        </p:spPr>
      </p:pic>
      <p:pic>
        <p:nvPicPr>
          <p:cNvPr id="8" name="Picture 7" descr="系統內容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56" y="2298701"/>
            <a:ext cx="2999644" cy="32638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3" y="2286000"/>
            <a:ext cx="176789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52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 View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the information in it for debugging (e.g. when program crashes)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687-CF3C-4462-9086-3ACF11D0752E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Cadence pCell to HFSS Macro Translation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8" descr="系統管理員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67000"/>
            <a:ext cx="5802736" cy="37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3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RFVLSI-</a:t>
            </a:r>
            <a:r>
              <a:rPr lang="en-US" altLang="zh-TW" b="1" dirty="0" err="1" smtClean="0"/>
              <a:t>Pcell</a:t>
            </a:r>
            <a:r>
              <a:rPr lang="en-US" altLang="zh-TW" b="1" dirty="0"/>
              <a:t> </a:t>
            </a:r>
            <a:r>
              <a:rPr lang="en-US" altLang="zh-TW" b="1" dirty="0" smtClean="0"/>
              <a:t>Writing Principles</a:t>
            </a: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Why following this RFVLSI </a:t>
            </a:r>
            <a:r>
              <a:rPr lang="en-US" altLang="zh-TW" b="1" dirty="0" err="1" smtClean="0"/>
              <a:t>PCell</a:t>
            </a:r>
            <a:r>
              <a:rPr lang="en-US" altLang="zh-TW" b="1" dirty="0" smtClean="0"/>
              <a:t> principles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Cadence SKILL language is very comprehensive and flexible. However, SKILL is originated from LISP, but adapted for C/C++ user.  So, its language syntax is very “dirty”.</a:t>
            </a:r>
          </a:p>
          <a:p>
            <a:r>
              <a:rPr lang="en-US" altLang="zh-TW" sz="2400" dirty="0" smtClean="0"/>
              <a:t>To reduce mistakes at system-level, we will like our group members to limit their creativity to a </a:t>
            </a:r>
            <a:r>
              <a:rPr lang="en-US" altLang="zh-TW" sz="2400" b="1" dirty="0" smtClean="0"/>
              <a:t>subset</a:t>
            </a:r>
            <a:r>
              <a:rPr lang="en-US" altLang="zh-TW" sz="2400" dirty="0" smtClean="0"/>
              <a:t> (but sufficient) of coding styles.  This bring at least several advantages:</a:t>
            </a:r>
          </a:p>
          <a:p>
            <a:endParaRPr lang="en-US" altLang="zh-TW" sz="2400" dirty="0" smtClean="0"/>
          </a:p>
          <a:p>
            <a:pPr lvl="1"/>
            <a:r>
              <a:rPr lang="en-US" altLang="zh-TW" sz="2000" dirty="0" smtClean="0"/>
              <a:t>Reduce new member’s learning curve. (So you only limited to learn the “proved subset” of SKILL Language).</a:t>
            </a:r>
          </a:p>
          <a:p>
            <a:pPr lvl="1"/>
            <a:r>
              <a:rPr lang="en-US" altLang="zh-TW" sz="2000" dirty="0" smtClean="0"/>
              <a:t>Reduce the chance of making system-level mistakes, and more inter-</a:t>
            </a:r>
            <a:r>
              <a:rPr lang="en-US" altLang="zh-TW" sz="2000" dirty="0" err="1" smtClean="0"/>
              <a:t>operatability</a:t>
            </a:r>
            <a:r>
              <a:rPr lang="en-US" altLang="zh-TW" sz="2000" dirty="0" smtClean="0"/>
              <a:t> of each other’s mixed-signal designs.  </a:t>
            </a:r>
          </a:p>
          <a:p>
            <a:pPr lvl="1"/>
            <a:r>
              <a:rPr lang="en-US" altLang="zh-TW" sz="2000" dirty="0" smtClean="0"/>
              <a:t>Allow easier implementation of RFVLSI group SKILL debug tracers. </a:t>
            </a:r>
          </a:p>
          <a:p>
            <a:pPr lvl="1"/>
            <a:r>
              <a:rPr lang="en-US" altLang="zh-TW" sz="2000" dirty="0" smtClean="0"/>
              <a:t>Allow easier implementation of RFVLSI group SKILL-&gt; EM code-level translator. 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Allow easier technology porting, e.g. from N65 to N22.</a:t>
            </a:r>
          </a:p>
          <a:p>
            <a:r>
              <a:rPr lang="en-US" altLang="zh-TW" sz="2400" dirty="0" smtClean="0"/>
              <a:t>Please communicate if you find this “subset” is really insufficient for you. </a:t>
            </a:r>
          </a:p>
        </p:txBody>
      </p:sp>
    </p:spTree>
    <p:extLst>
      <p:ext uri="{BB962C8B-B14F-4D97-AF65-F5344CB8AC3E}">
        <p14:creationId xmlns:p14="http://schemas.microsoft.com/office/powerpoint/2010/main" val="18967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4897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Metal Layers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Metal Layers:</a:t>
            </a:r>
          </a:p>
          <a:p>
            <a:pPr lvl="1"/>
            <a:r>
              <a:rPr lang="en-US" altLang="zh-TW" dirty="0" err="1" smtClean="0"/>
              <a:t>MetalVec</a:t>
            </a:r>
            <a:endParaRPr lang="en-US" altLang="zh-TW" dirty="0" smtClean="0"/>
          </a:p>
          <a:p>
            <a:r>
              <a:rPr lang="en-US" altLang="zh-TW" dirty="0" smtClean="0"/>
              <a:t>Via </a:t>
            </a:r>
            <a:r>
              <a:rPr lang="en-US" altLang="zh-TW" dirty="0"/>
              <a:t>Layers:</a:t>
            </a:r>
          </a:p>
          <a:p>
            <a:pPr lvl="1"/>
            <a:r>
              <a:rPr lang="en-US" altLang="zh-TW" dirty="0" err="1" smtClean="0"/>
              <a:t>ViaVec</a:t>
            </a:r>
            <a:endParaRPr lang="en-US" altLang="zh-TW" dirty="0"/>
          </a:p>
          <a:p>
            <a:pPr lvl="1"/>
            <a:r>
              <a:rPr lang="en-US" altLang="zh-TW" b="1" dirty="0" smtClean="0"/>
              <a:t>All layers must be function calls.</a:t>
            </a:r>
          </a:p>
          <a:p>
            <a:r>
              <a:rPr lang="en-US" altLang="zh-TW" dirty="0" smtClean="0"/>
              <a:t>All other layers usage will be ignored during the SKILL-&gt;HFSS compilers. </a:t>
            </a:r>
          </a:p>
          <a:p>
            <a:pPr lvl="1"/>
            <a:r>
              <a:rPr lang="en-US" altLang="zh-TW" sz="2000" dirty="0" smtClean="0"/>
              <a:t>list(“metal1”, “drawing”) -&gt; constant layer, ignored during translation.</a:t>
            </a:r>
          </a:p>
          <a:p>
            <a:r>
              <a:rPr lang="en-US" altLang="zh-TW" sz="2400" dirty="0" smtClean="0"/>
              <a:t>Use RFVLSI Lab technology independent functions: (N65.il)</a:t>
            </a:r>
          </a:p>
          <a:p>
            <a:r>
              <a:rPr lang="en-US" altLang="zh-TW" sz="2400" dirty="0" smtClean="0"/>
              <a:t>Please read N65.il, and use functions inside N65.il</a:t>
            </a:r>
          </a:p>
          <a:p>
            <a:r>
              <a:rPr lang="en-US" altLang="zh-TW" sz="2400" dirty="0" smtClean="0"/>
              <a:t>Use:</a:t>
            </a:r>
            <a:r>
              <a:rPr lang="en-US" altLang="zh-TW" sz="2400" b="1" dirty="0" smtClean="0"/>
              <a:t> </a:t>
            </a:r>
            <a:r>
              <a:rPr lang="en-US" altLang="zh-TW" sz="2400" b="1" dirty="0" err="1" smtClean="0"/>
              <a:t>roundtogrid</a:t>
            </a:r>
            <a:r>
              <a:rPr lang="en-US" altLang="zh-TW" sz="2400" b="1" dirty="0" smtClean="0"/>
              <a:t>, </a:t>
            </a:r>
            <a:r>
              <a:rPr lang="en-US" altLang="zh-TW" sz="2400" b="1" dirty="0" err="1" smtClean="0"/>
              <a:t>rfvlsi_maskgrid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64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4"/>
            <a:ext cx="9144000" cy="93024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The Systematic RF Design Flow Overview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687" y="5638801"/>
            <a:ext cx="9175687" cy="1219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blue part is already implemented in RFVLSI lab. </a:t>
            </a:r>
            <a:endParaRPr lang="en-US" altLang="zh-TW" dirty="0"/>
          </a:p>
          <a:p>
            <a:r>
              <a:rPr lang="en-US" altLang="zh-TW" dirty="0" smtClean="0"/>
              <a:t>We cover green part in this slides.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45402" y="1232781"/>
            <a:ext cx="3021594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Initial Theoretic Ideas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978" y="2005343"/>
            <a:ext cx="3077424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Ideal Symbolic Circuit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804" y="2843543"/>
            <a:ext cx="308346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Symbolic Circuit with </a:t>
            </a:r>
            <a:r>
              <a:rPr lang="en-US" altLang="zh-TW" dirty="0" err="1" smtClean="0">
                <a:solidFill>
                  <a:schemeClr val="tx1"/>
                </a:solidFill>
              </a:rPr>
              <a:t>Parasitics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4803" y="3755681"/>
            <a:ext cx="1752599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Pcell</a:t>
            </a:r>
            <a:r>
              <a:rPr lang="en-US" altLang="zh-TW" dirty="0" smtClean="0">
                <a:solidFill>
                  <a:schemeClr val="tx1"/>
                </a:solidFill>
              </a:rPr>
              <a:t> Libraries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804" y="4528566"/>
            <a:ext cx="308346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EM Simulations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402" y="3755681"/>
            <a:ext cx="2452735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Physical Layouts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2102290" y="1708843"/>
            <a:ext cx="304800" cy="315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2081542" y="2501776"/>
            <a:ext cx="304800" cy="31536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975540" y="3370531"/>
            <a:ext cx="454938" cy="3153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2054596" y="4222475"/>
            <a:ext cx="296825" cy="31536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198137" y="3838294"/>
            <a:ext cx="366666" cy="315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2600" y="1109708"/>
                <a:ext cx="2209800" cy="571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109708"/>
                <a:ext cx="2209800" cy="5712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60" y="1804524"/>
            <a:ext cx="10668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10" y="2669374"/>
            <a:ext cx="12827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26" y="4721977"/>
            <a:ext cx="1262063" cy="82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6" y="3751374"/>
            <a:ext cx="934403" cy="82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7"/>
          <p:cNvSpPr/>
          <p:nvPr/>
        </p:nvSpPr>
        <p:spPr>
          <a:xfrm>
            <a:off x="709942" y="5299675"/>
            <a:ext cx="308346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SPICE Equivalent Models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Right Arrow 12"/>
          <p:cNvSpPr/>
          <p:nvPr/>
        </p:nvSpPr>
        <p:spPr>
          <a:xfrm rot="5400000">
            <a:off x="2048075" y="4985040"/>
            <a:ext cx="296825" cy="31536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391623" y="4940630"/>
            <a:ext cx="169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Some are ready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3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Global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 err="1"/>
              <a:t>rfvlsi_em_export</a:t>
            </a:r>
            <a:r>
              <a:rPr lang="en-US" altLang="zh-TW" sz="2000" dirty="0"/>
              <a:t> = 0 ; added by </a:t>
            </a:r>
            <a:r>
              <a:rPr lang="en-US" altLang="zh-TW" sz="2000" dirty="0" err="1"/>
              <a:t>ywang</a:t>
            </a:r>
            <a:r>
              <a:rPr lang="en-US" altLang="zh-TW" sz="2000" dirty="0"/>
              <a:t> on 2012/04/12</a:t>
            </a:r>
          </a:p>
          <a:p>
            <a:r>
              <a:rPr lang="en-US" altLang="zh-TW" sz="2000" b="1" dirty="0" err="1"/>
              <a:t>rfvlsi_tsmc_device_flattened</a:t>
            </a:r>
            <a:r>
              <a:rPr lang="en-US" altLang="zh-TW" sz="2000" dirty="0"/>
              <a:t>=0; added by </a:t>
            </a:r>
            <a:r>
              <a:rPr lang="en-US" altLang="zh-TW" sz="2000" dirty="0" err="1"/>
              <a:t>ywang</a:t>
            </a:r>
            <a:r>
              <a:rPr lang="en-US" altLang="zh-TW" sz="2000" dirty="0"/>
              <a:t> on 2014/03/17</a:t>
            </a:r>
          </a:p>
          <a:p>
            <a:r>
              <a:rPr lang="en-US" altLang="zh-TW" sz="2000" b="1" dirty="0" err="1" smtClean="0"/>
              <a:t>rfvlsi_maskgrid</a:t>
            </a:r>
            <a:r>
              <a:rPr lang="en-US" altLang="zh-TW" sz="2000" dirty="0" smtClean="0"/>
              <a:t>=0.005</a:t>
            </a:r>
          </a:p>
          <a:p>
            <a:r>
              <a:rPr lang="en-US" altLang="zh-TW" sz="2000" b="1" dirty="0" err="1"/>
              <a:t>rfvlsi_em_comment</a:t>
            </a:r>
            <a:r>
              <a:rPr lang="en-US" altLang="zh-TW" sz="2000" dirty="0"/>
              <a:t>=100;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313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Supported Function Call Syntax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715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TW" sz="2000" dirty="0" smtClean="0"/>
              <a:t>Only C-style is supported:</a:t>
            </a:r>
          </a:p>
          <a:p>
            <a:pPr lvl="1"/>
            <a:r>
              <a:rPr lang="en-US" altLang="zh-TW" sz="1800" b="1" dirty="0" err="1" smtClean="0"/>
              <a:t>FunName</a:t>
            </a:r>
            <a:r>
              <a:rPr lang="en-US" altLang="zh-TW" sz="1800" dirty="0" smtClean="0"/>
              <a:t>(expr1</a:t>
            </a:r>
            <a:r>
              <a:rPr lang="en-US" altLang="zh-TW" sz="1800" b="1" dirty="0">
                <a:solidFill>
                  <a:srgbClr val="FF0000"/>
                </a:solidFill>
              </a:rPr>
              <a:t>,</a:t>
            </a:r>
            <a:r>
              <a:rPr lang="en-US" altLang="zh-TW" sz="1800" dirty="0"/>
              <a:t> expr</a:t>
            </a:r>
            <a:r>
              <a:rPr lang="en-US" altLang="zh-TW" sz="1800" dirty="0" smtClean="0"/>
              <a:t>2</a:t>
            </a:r>
            <a:r>
              <a:rPr lang="en-US" altLang="zh-TW" sz="1800" b="1" dirty="0">
                <a:solidFill>
                  <a:srgbClr val="FF0000"/>
                </a:solidFill>
              </a:rPr>
              <a:t>,</a:t>
            </a:r>
            <a:r>
              <a:rPr lang="en-US" altLang="zh-TW" sz="1800" dirty="0"/>
              <a:t> expr</a:t>
            </a:r>
            <a:r>
              <a:rPr lang="en-US" altLang="zh-TW" sz="1800" dirty="0" smtClean="0"/>
              <a:t>3, ..)</a:t>
            </a:r>
          </a:p>
          <a:p>
            <a:pPr lvl="2"/>
            <a:r>
              <a:rPr lang="en-US" altLang="zh-TW" sz="1200" dirty="0" smtClean="0"/>
              <a:t>Example: </a:t>
            </a:r>
          </a:p>
          <a:p>
            <a:pPr lvl="3"/>
            <a:r>
              <a:rPr lang="en-US" altLang="zh-TW" sz="1050" b="1" dirty="0" err="1" smtClean="0"/>
              <a:t>pcRound</a:t>
            </a:r>
            <a:r>
              <a:rPr lang="en-US" altLang="zh-TW" sz="1050" dirty="0" smtClean="0"/>
              <a:t>(BA</a:t>
            </a:r>
            <a:r>
              <a:rPr lang="en-US" altLang="zh-TW" sz="1050" b="1" dirty="0" smtClean="0">
                <a:solidFill>
                  <a:srgbClr val="FF0000"/>
                </a:solidFill>
              </a:rPr>
              <a:t>,</a:t>
            </a:r>
            <a:r>
              <a:rPr lang="en-US" altLang="zh-TW" sz="1050" dirty="0" smtClean="0"/>
              <a:t>0.001</a:t>
            </a:r>
            <a:r>
              <a:rPr lang="en-US" altLang="zh-TW" sz="1050" b="1" dirty="0" smtClean="0">
                <a:solidFill>
                  <a:srgbClr val="FF0000"/>
                </a:solidFill>
              </a:rPr>
              <a:t>,</a:t>
            </a:r>
            <a:r>
              <a:rPr lang="en-US" altLang="zh-TW" sz="1050" dirty="0" smtClean="0"/>
              <a:t>3</a:t>
            </a:r>
            <a:r>
              <a:rPr lang="en-US" altLang="zh-TW" sz="1050" dirty="0"/>
              <a:t>)</a:t>
            </a:r>
            <a:endParaRPr lang="en-US" altLang="zh-TW" sz="1050" dirty="0" smtClean="0"/>
          </a:p>
          <a:p>
            <a:pPr lvl="1"/>
            <a:r>
              <a:rPr lang="en-US" altLang="zh-TW" sz="1800" b="1" dirty="0" err="1" smtClean="0"/>
              <a:t>FunName</a:t>
            </a:r>
            <a:r>
              <a:rPr lang="en-US" altLang="zh-TW" sz="1800" dirty="0" smtClean="0"/>
              <a:t>(expr1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/>
              <a:t>expr2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expr3 ..)</a:t>
            </a:r>
            <a:endParaRPr lang="en-US" altLang="zh-TW" sz="1800" dirty="0"/>
          </a:p>
          <a:p>
            <a:pPr lvl="2"/>
            <a:r>
              <a:rPr lang="en-US" altLang="zh-TW" sz="1600" b="1" dirty="0" smtClean="0"/>
              <a:t>Example</a:t>
            </a:r>
            <a:r>
              <a:rPr lang="en-US" altLang="zh-TW" sz="1600" b="1" dirty="0"/>
              <a:t>: </a:t>
            </a:r>
            <a:endParaRPr lang="en-US" altLang="zh-TW" sz="1600" b="1" dirty="0" smtClean="0"/>
          </a:p>
          <a:p>
            <a:pPr lvl="3"/>
            <a:r>
              <a:rPr lang="en-US" altLang="zh-TW" sz="1100" b="1" dirty="0" err="1" smtClean="0"/>
              <a:t>dbOpenCellViewByType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pcCellView</a:t>
            </a:r>
            <a:r>
              <a:rPr lang="en-US" altLang="zh-TW" sz="1100" dirty="0"/>
              <a:t>~&gt;lib "under" "layout")</a:t>
            </a:r>
            <a:endParaRPr lang="en-US" altLang="zh-TW" sz="1100" dirty="0" smtClean="0"/>
          </a:p>
          <a:p>
            <a:pPr lvl="1"/>
            <a:r>
              <a:rPr lang="en-US" altLang="zh-TW" sz="1800" b="1" dirty="0" err="1" smtClean="0"/>
              <a:t>FunName</a:t>
            </a:r>
            <a:r>
              <a:rPr lang="en-US" altLang="zh-TW" sz="1800" dirty="0" smtClean="0"/>
              <a:t>(value1 </a:t>
            </a:r>
            <a:r>
              <a:rPr lang="en-US" altLang="zh-TW" sz="1800" dirty="0"/>
              <a:t>value</a:t>
            </a:r>
            <a:r>
              <a:rPr lang="en-US" altLang="zh-TW" sz="1800" dirty="0" smtClean="0"/>
              <a:t>2.. ?</a:t>
            </a:r>
            <a:r>
              <a:rPr lang="en-US" altLang="zh-TW" sz="1800" dirty="0" err="1" smtClean="0"/>
              <a:t>argA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exprA</a:t>
            </a:r>
            <a:r>
              <a:rPr lang="en-US" altLang="zh-TW" sz="1800" dirty="0" smtClean="0"/>
              <a:t> ?</a:t>
            </a:r>
            <a:r>
              <a:rPr lang="en-US" altLang="zh-TW" sz="1800" dirty="0" err="1" smtClean="0"/>
              <a:t>argB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exprB</a:t>
            </a:r>
            <a:r>
              <a:rPr lang="en-US" altLang="zh-TW" sz="1800" dirty="0" smtClean="0"/>
              <a:t> )</a:t>
            </a:r>
          </a:p>
          <a:p>
            <a:pPr lvl="2"/>
            <a:r>
              <a:rPr lang="en-US" altLang="zh-TW" sz="1400" b="1" dirty="0" smtClean="0"/>
              <a:t>Example:</a:t>
            </a:r>
          </a:p>
          <a:p>
            <a:pPr lvl="3"/>
            <a:r>
              <a:rPr lang="en-US" altLang="zh-TW" sz="1000" dirty="0" err="1"/>
              <a:t>cdfCreateParam</a:t>
            </a:r>
            <a:r>
              <a:rPr lang="en-US" altLang="zh-TW" sz="1000" dirty="0"/>
              <a:t>(</a:t>
            </a:r>
            <a:r>
              <a:rPr lang="en-US" altLang="zh-TW" sz="1000" dirty="0" err="1"/>
              <a:t>g_cdfDataId</a:t>
            </a:r>
            <a:r>
              <a:rPr lang="en-US" altLang="zh-TW" sz="1000" dirty="0"/>
              <a:t> ?name "</a:t>
            </a:r>
            <a:r>
              <a:rPr lang="en-US" altLang="zh-TW" sz="1000" dirty="0" err="1"/>
              <a:t>wr</a:t>
            </a:r>
            <a:r>
              <a:rPr lang="en-US" altLang="zh-TW" sz="1000" dirty="0"/>
              <a:t>" ?type "string" ?</a:t>
            </a:r>
            <a:r>
              <a:rPr lang="en-US" altLang="zh-TW" sz="1000" dirty="0" err="1"/>
              <a:t>defValue</a:t>
            </a:r>
            <a:r>
              <a:rPr lang="en-US" altLang="zh-TW" sz="1000" dirty="0"/>
              <a:t> "2.5u"?prompt "R Width" ?display "t" ?editable "t" ?</a:t>
            </a:r>
            <a:r>
              <a:rPr lang="en-US" altLang="zh-TW" sz="1000" dirty="0" err="1"/>
              <a:t>storeDefault</a:t>
            </a:r>
            <a:r>
              <a:rPr lang="en-US" altLang="zh-TW" sz="1000" dirty="0"/>
              <a:t> nil ?</a:t>
            </a:r>
            <a:r>
              <a:rPr lang="en-US" altLang="zh-TW" sz="1000" dirty="0" err="1"/>
              <a:t>parseAsNumber</a:t>
            </a:r>
            <a:r>
              <a:rPr lang="en-US" altLang="zh-TW" sz="1000" dirty="0"/>
              <a:t> "yes" ?units "</a:t>
            </a:r>
            <a:r>
              <a:rPr lang="en-US" altLang="zh-TW" sz="1000" dirty="0" err="1"/>
              <a:t>lengthMetric</a:t>
            </a:r>
            <a:r>
              <a:rPr lang="en-US" altLang="zh-TW" sz="1000" dirty="0"/>
              <a:t>" ?</a:t>
            </a:r>
            <a:r>
              <a:rPr lang="en-US" altLang="zh-TW" sz="1000" dirty="0" err="1"/>
              <a:t>parseAsCEL</a:t>
            </a:r>
            <a:r>
              <a:rPr lang="en-US" altLang="zh-TW" sz="1000" dirty="0"/>
              <a:t> "yes"  ?callback </a:t>
            </a:r>
            <a:r>
              <a:rPr lang="en-US" altLang="zh-TW" sz="1000" dirty="0" smtClean="0"/>
              <a:t>"")</a:t>
            </a:r>
          </a:p>
          <a:p>
            <a:r>
              <a:rPr lang="en-US" altLang="zh-TW" dirty="0" smtClean="0"/>
              <a:t>NEWLINE is fine. </a:t>
            </a:r>
          </a:p>
        </p:txBody>
      </p:sp>
    </p:spTree>
    <p:extLst>
      <p:ext uri="{BB962C8B-B14F-4D97-AF65-F5344CB8AC3E}">
        <p14:creationId xmlns:p14="http://schemas.microsoft.com/office/powerpoint/2010/main" val="19404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Conditional Statement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if( </a:t>
            </a:r>
            <a:r>
              <a:rPr lang="en-US" altLang="zh-TW" i="1" dirty="0" err="1" smtClean="0"/>
              <a:t>logical_expr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then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..codes..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if( </a:t>
            </a:r>
            <a:r>
              <a:rPr lang="en-US" altLang="zh-TW" i="1" dirty="0" err="1"/>
              <a:t>logical_expr</a:t>
            </a:r>
            <a:r>
              <a:rPr lang="en-US" altLang="zh-TW" dirty="0"/>
              <a:t> </a:t>
            </a:r>
            <a:r>
              <a:rPr lang="en-US" altLang="zh-TW" b="1" dirty="0"/>
              <a:t>then</a:t>
            </a:r>
            <a:r>
              <a:rPr lang="en-US" altLang="zh-TW" dirty="0"/>
              <a:t> </a:t>
            </a:r>
            <a:r>
              <a:rPr lang="en-US" altLang="zh-TW" i="1" dirty="0"/>
              <a:t>..codes</a:t>
            </a:r>
            <a:r>
              <a:rPr lang="en-US" altLang="zh-TW" i="1" dirty="0" smtClean="0"/>
              <a:t>.. </a:t>
            </a:r>
            <a:r>
              <a:rPr lang="en-US" altLang="zh-TW" b="1" i="1" dirty="0" smtClean="0"/>
              <a:t>else </a:t>
            </a:r>
            <a:r>
              <a:rPr lang="en-US" altLang="zh-TW" i="1" dirty="0"/>
              <a:t>..codes</a:t>
            </a:r>
            <a:r>
              <a:rPr lang="en-US" altLang="zh-TW" i="1" dirty="0" smtClean="0"/>
              <a:t>..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if( </a:t>
            </a:r>
            <a:r>
              <a:rPr lang="en-US" altLang="zh-TW" i="1" dirty="0" smtClean="0"/>
              <a:t>a=</a:t>
            </a:r>
            <a:r>
              <a:rPr lang="en-US" altLang="zh-TW" i="1" dirty="0" err="1" smtClean="0"/>
              <a:t>expr</a:t>
            </a:r>
            <a:r>
              <a:rPr lang="en-US" altLang="zh-TW" dirty="0" smtClean="0"/>
              <a:t> </a:t>
            </a:r>
            <a:r>
              <a:rPr lang="en-US" altLang="zh-TW" b="1" dirty="0"/>
              <a:t>then</a:t>
            </a:r>
            <a:r>
              <a:rPr lang="en-US" altLang="zh-TW" dirty="0"/>
              <a:t> </a:t>
            </a:r>
            <a:r>
              <a:rPr lang="en-US" altLang="zh-TW" i="1" dirty="0"/>
              <a:t>..codes.. </a:t>
            </a:r>
            <a:r>
              <a:rPr lang="en-US" altLang="zh-TW" b="1" i="1" dirty="0"/>
              <a:t>else </a:t>
            </a:r>
            <a:r>
              <a:rPr lang="en-US" altLang="zh-TW" i="1" dirty="0"/>
              <a:t>..codes</a:t>
            </a:r>
            <a:r>
              <a:rPr lang="en-US" altLang="zh-TW" i="1" dirty="0" smtClean="0"/>
              <a:t>..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sz="2000" dirty="0" smtClean="0"/>
              <a:t>This is supported now, but not preferred. Considered to be removed in the future even though this is SKILL compatible.</a:t>
            </a:r>
            <a:endParaRPr lang="zh-TW" altLang="en-US" dirty="0"/>
          </a:p>
          <a:p>
            <a:r>
              <a:rPr lang="en-US" altLang="zh-TW" dirty="0" smtClean="0"/>
              <a:t>case(id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(expr1 ..codes…)</a:t>
            </a:r>
          </a:p>
          <a:p>
            <a:pPr marL="0" indent="0">
              <a:buNone/>
            </a:pPr>
            <a:r>
              <a:rPr lang="en-US" altLang="zh-TW" dirty="0" smtClean="0"/>
              <a:t>	((expr1 expr2 expr3 …) </a:t>
            </a:r>
            <a:r>
              <a:rPr lang="en-US" altLang="zh-TW" dirty="0"/>
              <a:t>..codes</a:t>
            </a:r>
            <a:r>
              <a:rPr lang="en-US" altLang="zh-TW" dirty="0" smtClean="0"/>
              <a:t>…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4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Operators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Conditional Operator (expr?stat1:stat2) not supported</a:t>
            </a:r>
          </a:p>
          <a:p>
            <a:r>
              <a:rPr lang="en-US" altLang="zh-TW" dirty="0" smtClean="0"/>
              <a:t>Bit-wise OR, C operator(|) not supported. </a:t>
            </a:r>
          </a:p>
          <a:p>
            <a:r>
              <a:rPr lang="en-US" altLang="zh-TW" dirty="0"/>
              <a:t>Bit-wise </a:t>
            </a:r>
            <a:r>
              <a:rPr lang="en-US" altLang="zh-TW" dirty="0" smtClean="0"/>
              <a:t>AND, </a:t>
            </a:r>
            <a:r>
              <a:rPr lang="en-US" altLang="zh-TW" dirty="0"/>
              <a:t>C operator(&amp;) not supported.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04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Looping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for-loop</a:t>
            </a:r>
            <a:r>
              <a:rPr lang="en-US" altLang="zh-TW" sz="2800" dirty="0" smtClean="0"/>
              <a:t> in SKILL is HFSS translation supported. </a:t>
            </a:r>
          </a:p>
          <a:p>
            <a:r>
              <a:rPr lang="en-US" altLang="zh-TW" sz="2800" b="1" dirty="0"/>
              <a:t>w</a:t>
            </a:r>
            <a:r>
              <a:rPr lang="en-US" altLang="zh-TW" sz="2800" b="1" dirty="0" smtClean="0"/>
              <a:t>hen-loop</a:t>
            </a:r>
            <a:r>
              <a:rPr lang="en-US" altLang="zh-TW" sz="2800" dirty="0" smtClean="0"/>
              <a:t> in SKILL is HFSS translation supported.</a:t>
            </a:r>
          </a:p>
          <a:p>
            <a:r>
              <a:rPr lang="en-US" altLang="zh-TW" sz="2800" strike="sngStrike" dirty="0" smtClean="0"/>
              <a:t>Unless</a:t>
            </a:r>
            <a:r>
              <a:rPr lang="en-US" altLang="zh-TW" sz="2800" dirty="0" smtClean="0"/>
              <a:t> is </a:t>
            </a:r>
            <a:r>
              <a:rPr lang="en-US" altLang="zh-TW" sz="2800" b="1" i="1" dirty="0" smtClean="0"/>
              <a:t>NOT</a:t>
            </a:r>
            <a:r>
              <a:rPr lang="en-US" altLang="zh-TW" sz="2800" dirty="0" smtClean="0"/>
              <a:t> translation supported, due to no corresponding function in VBScript.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11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Support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</a:t>
            </a:r>
            <a:r>
              <a:rPr lang="en-US" altLang="zh-TW" b="1" dirty="0" err="1" smtClean="0"/>
              <a:t>List&amp;coordinates</a:t>
            </a:r>
            <a:r>
              <a:rPr lang="en-US" altLang="zh-TW" dirty="0" smtClean="0"/>
              <a:t> Syntax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list</a:t>
            </a:r>
            <a:r>
              <a:rPr lang="en-US" altLang="zh-TW" dirty="0" smtClean="0"/>
              <a:t>(expr1 expr2 expr3 expr4 …)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‘</a:t>
            </a:r>
            <a:r>
              <a:rPr lang="en-US" altLang="zh-TW" dirty="0" smtClean="0"/>
              <a:t>(</a:t>
            </a:r>
            <a:r>
              <a:rPr lang="en-US" altLang="zh-TW" dirty="0"/>
              <a:t>expr1 expr2 expr3 </a:t>
            </a:r>
            <a:r>
              <a:rPr lang="en-US" altLang="zh-TW" dirty="0" smtClean="0"/>
              <a:t>expr4 …) 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==</a:t>
            </a:r>
          </a:p>
          <a:p>
            <a:r>
              <a:rPr lang="en-US" altLang="zh-TW" dirty="0" smtClean="0"/>
              <a:t>scaler_expr1:scaler_expr2</a:t>
            </a:r>
          </a:p>
          <a:p>
            <a:pPr lvl="1"/>
            <a:r>
              <a:rPr lang="en-US" altLang="zh-TW" dirty="0" smtClean="0"/>
              <a:t>For example: 1:2, A:B+C, A(m):B(D)*C are all </a:t>
            </a:r>
            <a:r>
              <a:rPr lang="en-US" altLang="zh-TW" dirty="0" err="1" smtClean="0"/>
              <a:t>okey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3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Let Statement Syntax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5562600"/>
          </a:xfrm>
        </p:spPr>
        <p:txBody>
          <a:bodyPr>
            <a:normAutofit lnSpcReduction="10000"/>
          </a:bodyPr>
          <a:lstStyle/>
          <a:p>
            <a:r>
              <a:rPr lang="en-US" altLang="zh-TW" sz="2400" b="1" dirty="0" smtClean="0"/>
              <a:t>let</a:t>
            </a:r>
            <a:r>
              <a:rPr lang="en-US" altLang="zh-TW" sz="2400" dirty="0" smtClean="0"/>
              <a:t>((id1 id2 id3 …)</a:t>
            </a:r>
            <a:r>
              <a:rPr lang="en-US" altLang="zh-TW" sz="2400" dirty="0" smtClean="0">
                <a:solidFill>
                  <a:srgbClr val="FF0000"/>
                </a:solidFill>
              </a:rPr>
              <a:t>,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codes…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b="1" dirty="0"/>
              <a:t>let</a:t>
            </a:r>
            <a:r>
              <a:rPr lang="en-US" altLang="zh-TW" sz="2400" dirty="0"/>
              <a:t>((id1 id2 id3 …</a:t>
            </a:r>
            <a:r>
              <a:rPr lang="en-US" altLang="zh-TW" sz="2400" dirty="0" smtClean="0"/>
              <a:t>)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codes…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r>
              <a:rPr lang="en-US" altLang="zh-TW" sz="2400" b="1" dirty="0"/>
              <a:t>let</a:t>
            </a:r>
            <a:r>
              <a:rPr lang="en-US" altLang="zh-TW" sz="2400" dirty="0"/>
              <a:t>(((id1 value1) (id2 value2) (id3 value3 </a:t>
            </a:r>
            <a:r>
              <a:rPr lang="en-US" altLang="zh-TW" sz="2400" dirty="0" smtClean="0"/>
              <a:t>…)</a:t>
            </a:r>
            <a:r>
              <a:rPr lang="en-US" altLang="zh-TW" sz="2400" dirty="0" smtClean="0">
                <a:solidFill>
                  <a:srgbClr val="FF0000"/>
                </a:solidFill>
              </a:rPr>
              <a:t>,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TW" sz="2400" dirty="0" smtClean="0"/>
              <a:t>)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let</a:t>
            </a:r>
            <a:r>
              <a:rPr lang="en-US" altLang="zh-TW" sz="2400" dirty="0" smtClean="0"/>
              <a:t>(((id1 value1) (id2 value2) (id3 value3 …)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codes…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If codes assign a variable(</a:t>
            </a:r>
            <a:r>
              <a:rPr lang="en-US" altLang="zh-TW" dirty="0" err="1" smtClean="0"/>
              <a:t>id</a:t>
            </a:r>
            <a:r>
              <a:rPr lang="en-US" altLang="zh-TW" b="1" dirty="0" err="1" smtClean="0"/>
              <a:t>X</a:t>
            </a:r>
            <a:r>
              <a:rPr lang="en-US" altLang="zh-TW" dirty="0" smtClean="0"/>
              <a:t>) that is not defined inside (</a:t>
            </a:r>
            <a:r>
              <a:rPr lang="en-US" altLang="zh-TW" dirty="0"/>
              <a:t>id1 id2 id3 …)</a:t>
            </a:r>
            <a:r>
              <a:rPr lang="en-US" altLang="zh-TW" b="1" dirty="0"/>
              <a:t>, </a:t>
            </a:r>
            <a:r>
              <a:rPr lang="en-US" altLang="zh-TW" dirty="0" smtClean="0"/>
              <a:t>then a warning will be given. </a:t>
            </a:r>
          </a:p>
          <a:p>
            <a:pPr lvl="1"/>
            <a:r>
              <a:rPr lang="en-US" altLang="zh-TW" sz="2400" dirty="0" err="1" smtClean="0"/>
              <a:t>id</a:t>
            </a:r>
            <a:r>
              <a:rPr lang="en-US" altLang="zh-TW" sz="2400" b="1" dirty="0" err="1" smtClean="0"/>
              <a:t>X</a:t>
            </a:r>
            <a:r>
              <a:rPr lang="en-US" altLang="zh-TW" sz="2400" dirty="0" smtClean="0"/>
              <a:t>=1  </a:t>
            </a:r>
            <a:r>
              <a:rPr lang="en-US" altLang="zh-TW" sz="2400" dirty="0" smtClean="0">
                <a:sym typeface="Wingdings" pitchFamily="2" charset="2"/>
              </a:rPr>
              <a:t>  a security warning will be given.</a:t>
            </a:r>
          </a:p>
          <a:p>
            <a:pPr lvl="1"/>
            <a:r>
              <a:rPr lang="en-US" altLang="zh-TW" sz="2400" dirty="0" smtClean="0"/>
              <a:t>id1=id2+id</a:t>
            </a:r>
            <a:r>
              <a:rPr lang="en-US" altLang="zh-TW" sz="2400" b="1" dirty="0" smtClean="0"/>
              <a:t>X</a:t>
            </a:r>
            <a:r>
              <a:rPr lang="en-US" altLang="zh-TW" sz="2400" dirty="0" smtClean="0"/>
              <a:t>  </a:t>
            </a:r>
            <a:r>
              <a:rPr lang="en-US" altLang="zh-TW" sz="2400" dirty="0">
                <a:sym typeface="Wingdings" pitchFamily="2" charset="2"/>
              </a:rPr>
              <a:t>  a </a:t>
            </a:r>
            <a:r>
              <a:rPr lang="en-US" altLang="zh-TW" sz="2400" dirty="0" smtClean="0">
                <a:sym typeface="Wingdings" pitchFamily="2" charset="2"/>
              </a:rPr>
              <a:t>global scope variable access warning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If let is inside a </a:t>
            </a:r>
            <a:r>
              <a:rPr lang="en-US" altLang="zh-TW" b="1" dirty="0" err="1" smtClean="0">
                <a:sym typeface="Wingdings" pitchFamily="2" charset="2"/>
              </a:rPr>
              <a:t>pcDefinePCell</a:t>
            </a:r>
            <a:r>
              <a:rPr lang="en-US" altLang="zh-TW" dirty="0" smtClean="0">
                <a:sym typeface="Wingdings" pitchFamily="2" charset="2"/>
              </a:rPr>
              <a:t>, then a </a:t>
            </a:r>
            <a:r>
              <a:rPr lang="en-US" altLang="zh-TW" dirty="0" err="1" smtClean="0">
                <a:sym typeface="Wingdings" pitchFamily="2" charset="2"/>
              </a:rPr>
              <a:t>Pcelll</a:t>
            </a:r>
            <a:r>
              <a:rPr lang="en-US" altLang="zh-TW" dirty="0" smtClean="0">
                <a:sym typeface="Wingdings" pitchFamily="2" charset="2"/>
              </a:rPr>
              <a:t> parameters/let id will be checked for conflicts.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5599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b="1" dirty="0" err="1" smtClean="0"/>
              <a:t>pcDefinePCell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Autofit/>
          </a:bodyPr>
          <a:lstStyle/>
          <a:p>
            <a:r>
              <a:rPr lang="en-US" altLang="zh-TW" sz="1600" dirty="0" err="1"/>
              <a:t>pcDefinePCell</a:t>
            </a:r>
            <a:r>
              <a:rPr lang="en-US" altLang="zh-TW" sz="1600" dirty="0"/>
              <a:t>(list(</a:t>
            </a:r>
            <a:r>
              <a:rPr lang="en-US" altLang="zh-TW" sz="1600" b="1" dirty="0" err="1"/>
              <a:t>ddGetObj</a:t>
            </a:r>
            <a:r>
              <a:rPr lang="en-US" altLang="zh-TW" sz="1600" b="1" dirty="0"/>
              <a:t>(</a:t>
            </a:r>
            <a:r>
              <a:rPr lang="en-US" altLang="zh-TW" sz="1600" dirty="0" err="1"/>
              <a:t>strLibName</a:t>
            </a:r>
            <a:r>
              <a:rPr lang="en-US" altLang="zh-TW" sz="1600" dirty="0" smtClean="0"/>
              <a:t>), </a:t>
            </a:r>
            <a:r>
              <a:rPr lang="en-US" altLang="zh-TW" sz="1600" dirty="0" err="1" smtClean="0"/>
              <a:t>strCellName</a:t>
            </a:r>
            <a:r>
              <a:rPr lang="en-US" altLang="zh-TW" sz="1600" dirty="0"/>
              <a:t>, "layout</a:t>
            </a:r>
            <a:r>
              <a:rPr lang="en-US" altLang="zh-TW" sz="1600" dirty="0" smtClean="0"/>
              <a:t>"),</a:t>
            </a:r>
          </a:p>
          <a:p>
            <a:pPr marL="400050" lvl="1" indent="0">
              <a:buNone/>
            </a:pPr>
            <a:r>
              <a:rPr lang="en-US" altLang="zh-TW" sz="1200" dirty="0" smtClean="0"/>
              <a:t>(</a:t>
            </a:r>
            <a:r>
              <a:rPr lang="en-US" altLang="zh-TW" sz="1200" dirty="0"/>
              <a:t>	</a:t>
            </a:r>
            <a:endParaRPr lang="en-US" altLang="zh-TW" sz="1200" dirty="0" smtClean="0"/>
          </a:p>
          <a:p>
            <a:pPr marL="857250" lvl="2" indent="0">
              <a:buNone/>
            </a:pPr>
            <a:r>
              <a:rPr lang="en-US" altLang="zh-TW" sz="1600" dirty="0" smtClean="0"/>
              <a:t>(</a:t>
            </a:r>
            <a:r>
              <a:rPr lang="en-US" altLang="zh-TW" sz="1600" dirty="0"/>
              <a:t>OD	"float"	100.0</a:t>
            </a:r>
            <a:r>
              <a:rPr lang="en-US" altLang="zh-TW" sz="1600" dirty="0" smtClean="0"/>
              <a:t>)</a:t>
            </a:r>
          </a:p>
          <a:p>
            <a:pPr marL="857250" lvl="2" indent="0">
              <a:buNone/>
            </a:pPr>
            <a:r>
              <a:rPr lang="en-US" altLang="zh-TW" sz="1600" dirty="0" smtClean="0"/>
              <a:t> (</a:t>
            </a:r>
            <a:r>
              <a:rPr lang="en-US" altLang="zh-TW" sz="1600" dirty="0"/>
              <a:t>W	"float"	4.0)		</a:t>
            </a:r>
            <a:endParaRPr lang="en-US" altLang="zh-TW" sz="1600" dirty="0" smtClean="0"/>
          </a:p>
          <a:p>
            <a:pPr marL="857250" lvl="2" indent="0">
              <a:buNone/>
            </a:pPr>
            <a:r>
              <a:rPr lang="en-US" altLang="zh-TW" sz="1600" dirty="0" smtClean="0"/>
              <a:t>…..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)</a:t>
            </a:r>
          </a:p>
          <a:p>
            <a:pPr marL="800100" lvl="2" indent="0">
              <a:buNone/>
            </a:pPr>
            <a:r>
              <a:rPr lang="en-US" altLang="zh-TW" sz="1600" b="1" dirty="0" smtClean="0"/>
              <a:t>let</a:t>
            </a:r>
            <a:r>
              <a:rPr lang="en-US" altLang="zh-TW" sz="1600" dirty="0"/>
              <a:t>((id1 id2 id3 …)</a:t>
            </a:r>
            <a:r>
              <a:rPr lang="en-US" altLang="zh-TW" sz="1600" dirty="0">
                <a:solidFill>
                  <a:srgbClr val="FF0000"/>
                </a:solidFill>
              </a:rPr>
              <a:t>,</a:t>
            </a:r>
            <a:r>
              <a:rPr lang="en-US" altLang="zh-TW" sz="1600" dirty="0"/>
              <a:t> </a:t>
            </a:r>
            <a:endParaRPr lang="en-US" altLang="zh-TW" sz="1600" dirty="0" smtClean="0"/>
          </a:p>
          <a:p>
            <a:pPr marL="800100" lvl="2" indent="0"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TW" sz="1600" i="1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800100" lvl="2" indent="0">
              <a:buNone/>
            </a:pPr>
            <a:r>
              <a:rPr lang="en-US" altLang="zh-TW" sz="1600" dirty="0" smtClean="0"/>
              <a:t>)</a:t>
            </a:r>
          </a:p>
          <a:p>
            <a:pPr marL="400050" lvl="1" indent="0">
              <a:buNone/>
            </a:pPr>
            <a:r>
              <a:rPr lang="en-US" altLang="zh-TW" sz="2000" dirty="0" smtClean="0"/>
              <a:t>)</a:t>
            </a:r>
          </a:p>
          <a:p>
            <a:pPr lvl="1" indent="-342900"/>
            <a:r>
              <a:rPr lang="en-US" altLang="zh-TW" sz="2000" dirty="0" err="1" smtClean="0"/>
              <a:t>strCellName</a:t>
            </a:r>
            <a:r>
              <a:rPr lang="en-US" altLang="zh-TW" sz="2000" dirty="0" smtClean="0"/>
              <a:t> can be replaced by a String constant, for example:</a:t>
            </a:r>
          </a:p>
          <a:p>
            <a:pPr marL="400050" lvl="1" indent="0">
              <a:buNone/>
            </a:pPr>
            <a:r>
              <a:rPr lang="en-US" altLang="zh-TW" sz="2000" dirty="0" err="1"/>
              <a:t>pcDefinePCell</a:t>
            </a:r>
            <a:r>
              <a:rPr lang="en-US" altLang="zh-TW" sz="2000" dirty="0"/>
              <a:t>(list(</a:t>
            </a:r>
            <a:r>
              <a:rPr lang="en-US" altLang="zh-TW" sz="2000" b="1" dirty="0" err="1"/>
              <a:t>ddGetObj</a:t>
            </a:r>
            <a:r>
              <a:rPr lang="en-US" altLang="zh-TW" sz="2000" b="1" dirty="0"/>
              <a:t>(</a:t>
            </a:r>
            <a:r>
              <a:rPr lang="en-US" altLang="zh-TW" sz="2000" dirty="0" err="1"/>
              <a:t>strLibName</a:t>
            </a:r>
            <a:r>
              <a:rPr lang="en-US" altLang="zh-TW" sz="2000" dirty="0"/>
              <a:t>),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“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vias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”</a:t>
            </a:r>
            <a:r>
              <a:rPr lang="en-US" altLang="zh-TW" sz="2000" b="1" dirty="0" smtClean="0"/>
              <a:t>, </a:t>
            </a:r>
            <a:r>
              <a:rPr lang="en-US" altLang="zh-TW" sz="2000" dirty="0"/>
              <a:t>"layout"),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3418035"/>
            <a:ext cx="2133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Let statement syntax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00400" y="3418035"/>
            <a:ext cx="193442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50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dbCreateRect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rodCreateRect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altLang="zh-TW" sz="1800" b="1" dirty="0" smtClean="0"/>
              <a:t>For HFSS translation, please use layer function:</a:t>
            </a:r>
          </a:p>
          <a:p>
            <a:r>
              <a:rPr lang="en-US" altLang="zh-TW" sz="1800" b="1" dirty="0" err="1" smtClean="0"/>
              <a:t>dbCreateRect</a:t>
            </a:r>
            <a:r>
              <a:rPr lang="en-US" altLang="zh-TW" sz="1800" b="1" dirty="0" smtClean="0"/>
              <a:t>(</a:t>
            </a:r>
            <a:r>
              <a:rPr lang="en-US" altLang="zh-TW" sz="1800" b="1" dirty="0" err="1" smtClean="0"/>
              <a:t>pcCellView</a:t>
            </a:r>
            <a:r>
              <a:rPr lang="en-US" altLang="zh-TW" sz="1800" dirty="0" smtClean="0"/>
              <a:t> </a:t>
            </a:r>
          </a:p>
          <a:p>
            <a:pPr marL="457200" lvl="1" indent="0">
              <a:buNone/>
            </a:pPr>
            <a:r>
              <a:rPr lang="en-US" altLang="zh-TW" sz="1400" b="1" dirty="0" err="1" smtClean="0">
                <a:solidFill>
                  <a:srgbClr val="FF0000"/>
                </a:solidFill>
              </a:rPr>
              <a:t>MetalVec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(m) </a:t>
            </a:r>
          </a:p>
          <a:p>
            <a:pPr marL="457200" lvl="1" indent="0">
              <a:buNone/>
            </a:pPr>
            <a:r>
              <a:rPr lang="en-US" altLang="zh-TW" sz="1400" dirty="0" smtClean="0"/>
              <a:t>list</a:t>
            </a:r>
            <a:r>
              <a:rPr lang="en-US" altLang="zh-TW" sz="1400" dirty="0"/>
              <a:t>((-</a:t>
            </a:r>
            <a:r>
              <a:rPr lang="en-US" altLang="zh-TW" sz="1400" dirty="0" err="1"/>
              <a:t>PP_ext</a:t>
            </a:r>
            <a:r>
              <a:rPr lang="en-US" altLang="zh-TW" sz="1400" dirty="0"/>
              <a:t>):(-</a:t>
            </a:r>
            <a:r>
              <a:rPr lang="en-US" altLang="zh-TW" sz="1400" dirty="0" err="1"/>
              <a:t>PP_ext</a:t>
            </a:r>
            <a:r>
              <a:rPr lang="en-US" altLang="zh-TW" sz="1400" dirty="0"/>
              <a:t>) (</a:t>
            </a:r>
            <a:r>
              <a:rPr lang="en-US" altLang="zh-TW" sz="1400" dirty="0" err="1"/>
              <a:t>Width+PP_ext</a:t>
            </a:r>
            <a:r>
              <a:rPr lang="en-US" altLang="zh-TW" sz="1400" dirty="0"/>
              <a:t>):(</a:t>
            </a:r>
            <a:r>
              <a:rPr lang="en-US" altLang="zh-TW" sz="1400" dirty="0" err="1"/>
              <a:t>Length+PP_ext</a:t>
            </a:r>
            <a:r>
              <a:rPr lang="en-US" altLang="zh-TW" sz="1400" dirty="0" smtClean="0"/>
              <a:t>)))</a:t>
            </a:r>
          </a:p>
          <a:p>
            <a:r>
              <a:rPr lang="en-US" altLang="zh-TW" sz="1800" b="1" dirty="0" err="1"/>
              <a:t>dbCreateRect</a:t>
            </a:r>
            <a:r>
              <a:rPr lang="en-US" altLang="zh-TW" sz="1800" b="1" dirty="0"/>
              <a:t>(</a:t>
            </a:r>
            <a:r>
              <a:rPr lang="en-US" altLang="zh-TW" sz="1800" b="1" dirty="0" err="1"/>
              <a:t>pcCellView</a:t>
            </a:r>
            <a:r>
              <a:rPr lang="en-US" altLang="zh-TW" sz="1800" dirty="0"/>
              <a:t> </a:t>
            </a:r>
          </a:p>
          <a:p>
            <a:pPr marL="400050" lvl="1" indent="0">
              <a:buNone/>
            </a:pPr>
            <a:r>
              <a:rPr lang="en-US" altLang="zh-TW" sz="1400" b="1" dirty="0" err="1" smtClean="0">
                <a:solidFill>
                  <a:srgbClr val="FF0000"/>
                </a:solidFill>
              </a:rPr>
              <a:t>ViaVec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(m</a:t>
            </a:r>
            <a:r>
              <a:rPr lang="en-US" altLang="zh-TW" sz="1400" b="1" dirty="0">
                <a:solidFill>
                  <a:srgbClr val="FF0000"/>
                </a:solidFill>
              </a:rPr>
              <a:t>) 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TW" sz="1400" dirty="0" smtClean="0"/>
              <a:t>list</a:t>
            </a:r>
            <a:r>
              <a:rPr lang="en-US" altLang="zh-TW" sz="1400" dirty="0"/>
              <a:t>((-</a:t>
            </a:r>
            <a:r>
              <a:rPr lang="en-US" altLang="zh-TW" sz="1400" dirty="0" err="1"/>
              <a:t>PP_ext</a:t>
            </a:r>
            <a:r>
              <a:rPr lang="en-US" altLang="zh-TW" sz="1400" dirty="0"/>
              <a:t>):(-</a:t>
            </a:r>
            <a:r>
              <a:rPr lang="en-US" altLang="zh-TW" sz="1400" dirty="0" err="1"/>
              <a:t>PP_ext</a:t>
            </a:r>
            <a:r>
              <a:rPr lang="en-US" altLang="zh-TW" sz="1400" dirty="0"/>
              <a:t>) (</a:t>
            </a:r>
            <a:r>
              <a:rPr lang="en-US" altLang="zh-TW" sz="1400" dirty="0" err="1"/>
              <a:t>Width+PP_ext</a:t>
            </a:r>
            <a:r>
              <a:rPr lang="en-US" altLang="zh-TW" sz="1400" dirty="0"/>
              <a:t>):(</a:t>
            </a:r>
            <a:r>
              <a:rPr lang="en-US" altLang="zh-TW" sz="1400" dirty="0" err="1"/>
              <a:t>Length+PP_ext</a:t>
            </a:r>
            <a:r>
              <a:rPr lang="en-US" altLang="zh-TW" sz="1400" dirty="0"/>
              <a:t>)))</a:t>
            </a:r>
            <a:endParaRPr lang="zh-TW" altLang="en-US" sz="1400" dirty="0"/>
          </a:p>
          <a:p>
            <a:r>
              <a:rPr lang="en-US" altLang="zh-TW" sz="1800" dirty="0" err="1"/>
              <a:t>rodCreateRect</a:t>
            </a:r>
            <a:r>
              <a:rPr lang="en-US" altLang="zh-TW" sz="1800" dirty="0"/>
              <a:t>( 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?</a:t>
            </a:r>
            <a:r>
              <a:rPr lang="en-US" altLang="zh-TW" sz="1800" dirty="0"/>
              <a:t>layer </a:t>
            </a:r>
            <a:r>
              <a:rPr lang="en-US" altLang="zh-TW" sz="1800" b="1" dirty="0" err="1">
                <a:solidFill>
                  <a:srgbClr val="FF0000"/>
                </a:solidFill>
              </a:rPr>
              <a:t>MetalVec</a:t>
            </a:r>
            <a:r>
              <a:rPr lang="en-US" altLang="zh-TW" sz="1800" b="1" dirty="0">
                <a:solidFill>
                  <a:srgbClr val="FF0000"/>
                </a:solidFill>
              </a:rPr>
              <a:t>(BTM_ME-1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?</a:t>
            </a:r>
            <a:r>
              <a:rPr lang="en-US" altLang="zh-TW" sz="1800" dirty="0"/>
              <a:t>length </a:t>
            </a:r>
            <a:r>
              <a:rPr lang="en-US" altLang="zh-TW" sz="1800" dirty="0" err="1" smtClean="0"/>
              <a:t>Length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?width  </a:t>
            </a:r>
            <a:r>
              <a:rPr lang="en-US" altLang="zh-TW" sz="1800" dirty="0" err="1" smtClean="0"/>
              <a:t>Width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?origin </a:t>
            </a:r>
            <a:r>
              <a:rPr lang="en-US" altLang="zh-TW" sz="1800" dirty="0"/>
              <a:t>0:0 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?</a:t>
            </a:r>
            <a:r>
              <a:rPr lang="en-US" altLang="zh-TW" sz="1800" dirty="0" err="1"/>
              <a:t>cvId</a:t>
            </a:r>
            <a:r>
              <a:rPr lang="en-US" altLang="zh-TW" sz="1800" dirty="0"/>
              <a:t>   </a:t>
            </a:r>
            <a:r>
              <a:rPr lang="en-US" altLang="zh-TW" sz="1800" dirty="0" err="1" smtClean="0"/>
              <a:t>pcCellView</a:t>
            </a:r>
            <a:r>
              <a:rPr lang="en-US" altLang="zh-TW" sz="1800" dirty="0" smtClean="0"/>
              <a:t>); </a:t>
            </a:r>
          </a:p>
          <a:p>
            <a:r>
              <a:rPr lang="en-US" altLang="zh-TW" sz="1800" dirty="0" smtClean="0"/>
              <a:t>All other layer expressions, for example: list(“m1” “drawing”), </a:t>
            </a:r>
            <a:r>
              <a:rPr lang="en-US" altLang="zh-TW" sz="1800" dirty="0"/>
              <a:t>list</a:t>
            </a:r>
            <a:r>
              <a:rPr lang="en-US" altLang="zh-TW" sz="1800" dirty="0" smtClean="0"/>
              <a:t>(“NP” </a:t>
            </a:r>
            <a:r>
              <a:rPr lang="en-US" altLang="zh-TW" sz="1800" dirty="0"/>
              <a:t>“drawing</a:t>
            </a:r>
            <a:r>
              <a:rPr lang="en-US" altLang="zh-TW" sz="1800" dirty="0" smtClean="0"/>
              <a:t>”), </a:t>
            </a:r>
            <a:r>
              <a:rPr lang="en-US" altLang="zh-TW" sz="1800" dirty="0" err="1" smtClean="0"/>
              <a:t>DiffLayer</a:t>
            </a:r>
            <a:r>
              <a:rPr lang="en-US" altLang="zh-TW" sz="1800" dirty="0" smtClean="0"/>
              <a:t>(“N”) will be skipped and will not be translated to HFSS.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68644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dbCreatePolygon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rodCreate</a:t>
            </a:r>
            <a:r>
              <a:rPr lang="en-US" altLang="zh-TW" dirty="0" err="1"/>
              <a:t>Polygon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altLang="zh-TW" sz="1800" b="1" dirty="0" smtClean="0"/>
              <a:t>For HFSS translation, please use layer function:</a:t>
            </a:r>
          </a:p>
          <a:p>
            <a:r>
              <a:rPr lang="en-US" altLang="zh-TW" sz="1800" b="1" dirty="0" err="1" smtClean="0"/>
              <a:t>dbCreatePolygon</a:t>
            </a:r>
            <a:r>
              <a:rPr lang="en-US" altLang="zh-TW" sz="1800" b="1" dirty="0" smtClean="0"/>
              <a:t>(</a:t>
            </a:r>
            <a:r>
              <a:rPr lang="en-US" altLang="zh-TW" sz="1800" b="1" dirty="0" err="1" smtClean="0"/>
              <a:t>pcCellView</a:t>
            </a:r>
            <a:r>
              <a:rPr lang="en-US" altLang="zh-TW" sz="1800" dirty="0" smtClean="0"/>
              <a:t> </a:t>
            </a:r>
          </a:p>
          <a:p>
            <a:pPr marL="457200" lvl="1" indent="0">
              <a:buNone/>
            </a:pPr>
            <a:r>
              <a:rPr lang="en-US" altLang="zh-TW" sz="1400" b="1" dirty="0" err="1" smtClean="0">
                <a:solidFill>
                  <a:srgbClr val="FF0000"/>
                </a:solidFill>
              </a:rPr>
              <a:t>MetalVec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(m) </a:t>
            </a:r>
          </a:p>
          <a:p>
            <a:pPr marL="457200" lvl="1" indent="0">
              <a:buNone/>
            </a:pPr>
            <a:r>
              <a:rPr lang="pl-PL" altLang="zh-TW" sz="1400" dirty="0"/>
              <a:t>list(</a:t>
            </a:r>
          </a:p>
          <a:p>
            <a:pPr marL="457200" lvl="1" indent="0">
              <a:buNone/>
            </a:pPr>
            <a:r>
              <a:rPr lang="pl-PL" altLang="zh-TW" sz="1400" dirty="0"/>
              <a:t>W:-BB           A:-BB-A+W</a:t>
            </a:r>
          </a:p>
          <a:p>
            <a:pPr marL="457200" lvl="1" indent="0">
              <a:buNone/>
            </a:pPr>
            <a:r>
              <a:rPr lang="pl-PL" altLang="zh-TW" sz="1400" dirty="0"/>
              <a:t>OD+P-A:-BB-A+W OD+S:-</a:t>
            </a:r>
            <a:r>
              <a:rPr lang="pl-PL" altLang="zh-TW" sz="1400" dirty="0" smtClean="0"/>
              <a:t>BB</a:t>
            </a:r>
            <a:r>
              <a:rPr lang="en-US" altLang="zh-TW" sz="1400" dirty="0" smtClean="0"/>
              <a:t>))</a:t>
            </a:r>
          </a:p>
          <a:p>
            <a:r>
              <a:rPr lang="en-US" altLang="zh-TW" sz="1800" b="1" dirty="0" err="1" smtClean="0">
                <a:solidFill>
                  <a:schemeClr val="accent3">
                    <a:lumMod val="75000"/>
                  </a:schemeClr>
                </a:solidFill>
              </a:rPr>
              <a:t>rodCreatePoly</a:t>
            </a:r>
            <a:r>
              <a:rPr lang="en-US" altLang="zh-TW" sz="1800" b="1" dirty="0" smtClean="0">
                <a:solidFill>
                  <a:schemeClr val="accent3">
                    <a:lumMod val="75000"/>
                  </a:schemeClr>
                </a:solidFill>
              </a:rPr>
              <a:t> ( 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TW" sz="1800" b="1" dirty="0" smtClean="0">
                <a:solidFill>
                  <a:schemeClr val="accent3">
                    <a:lumMod val="75000"/>
                  </a:schemeClr>
                </a:solidFill>
              </a:rPr>
              <a:t>?</a:t>
            </a:r>
            <a:r>
              <a:rPr lang="en-US" altLang="zh-TW" sz="1800" b="1" dirty="0">
                <a:solidFill>
                  <a:schemeClr val="accent3">
                    <a:lumMod val="75000"/>
                  </a:schemeClr>
                </a:solidFill>
              </a:rPr>
              <a:t>layer </a:t>
            </a:r>
            <a:r>
              <a:rPr lang="en-US" altLang="zh-TW" sz="1800" b="1" dirty="0" err="1">
                <a:solidFill>
                  <a:schemeClr val="accent3">
                    <a:lumMod val="75000"/>
                  </a:schemeClr>
                </a:solidFill>
              </a:rPr>
              <a:t>MetalVec</a:t>
            </a:r>
            <a:r>
              <a:rPr lang="en-US" altLang="zh-TW" sz="1800" b="1" dirty="0">
                <a:solidFill>
                  <a:schemeClr val="accent3">
                    <a:lumMod val="75000"/>
                  </a:schemeClr>
                </a:solidFill>
              </a:rPr>
              <a:t>(BTM_ME-1</a:t>
            </a:r>
            <a:r>
              <a:rPr lang="en-US" altLang="zh-TW" sz="1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TW" sz="1800" b="1" dirty="0" smtClean="0">
                <a:solidFill>
                  <a:schemeClr val="accent3">
                    <a:lumMod val="75000"/>
                  </a:schemeClr>
                </a:solidFill>
              </a:rPr>
              <a:t>?</a:t>
            </a:r>
            <a:r>
              <a:rPr lang="en-US" altLang="zh-TW" sz="1800" b="1" dirty="0" err="1" smtClean="0">
                <a:solidFill>
                  <a:schemeClr val="accent3">
                    <a:lumMod val="75000"/>
                  </a:schemeClr>
                </a:solidFill>
              </a:rPr>
              <a:t>pts</a:t>
            </a:r>
            <a:endParaRPr lang="en-US" altLang="zh-TW" sz="1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8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TW" sz="1800" b="1" dirty="0" smtClean="0">
                <a:solidFill>
                  <a:schemeClr val="accent3">
                    <a:lumMod val="75000"/>
                  </a:schemeClr>
                </a:solidFill>
              </a:rPr>
              <a:t>?</a:t>
            </a:r>
            <a:r>
              <a:rPr lang="en-US" altLang="zh-TW" sz="1800" b="1" dirty="0" err="1">
                <a:solidFill>
                  <a:schemeClr val="accent3">
                    <a:lumMod val="75000"/>
                  </a:schemeClr>
                </a:solidFill>
              </a:rPr>
              <a:t>cvId</a:t>
            </a:r>
            <a:r>
              <a:rPr lang="en-US" altLang="zh-TW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zh-TW" sz="1800" b="1" dirty="0" err="1" smtClean="0">
                <a:solidFill>
                  <a:schemeClr val="accent3">
                    <a:lumMod val="75000"/>
                  </a:schemeClr>
                </a:solidFill>
              </a:rPr>
              <a:t>pcCellView</a:t>
            </a:r>
            <a:r>
              <a:rPr lang="en-US" altLang="zh-TW" sz="1800" b="1" dirty="0" smtClean="0">
                <a:solidFill>
                  <a:schemeClr val="accent3">
                    <a:lumMod val="75000"/>
                  </a:schemeClr>
                </a:solidFill>
              </a:rPr>
              <a:t>); </a:t>
            </a:r>
          </a:p>
          <a:p>
            <a:r>
              <a:rPr lang="en-US" altLang="zh-TW" sz="1800" dirty="0" smtClean="0"/>
              <a:t>All other layer expressions, for example: list(“m1” “drawing”), </a:t>
            </a:r>
            <a:r>
              <a:rPr lang="en-US" altLang="zh-TW" sz="1800" dirty="0"/>
              <a:t>list</a:t>
            </a:r>
            <a:r>
              <a:rPr lang="en-US" altLang="zh-TW" sz="1800" dirty="0" smtClean="0"/>
              <a:t>(“NP” </a:t>
            </a:r>
            <a:r>
              <a:rPr lang="en-US" altLang="zh-TW" sz="1800" dirty="0"/>
              <a:t>“drawing</a:t>
            </a:r>
            <a:r>
              <a:rPr lang="en-US" altLang="zh-TW" sz="1800" dirty="0" smtClean="0"/>
              <a:t>”), </a:t>
            </a:r>
            <a:r>
              <a:rPr lang="en-US" altLang="zh-TW" sz="1800" dirty="0" err="1" smtClean="0"/>
              <a:t>DiffLayer</a:t>
            </a:r>
            <a:r>
              <a:rPr lang="en-US" altLang="zh-TW" sz="1800" dirty="0" smtClean="0"/>
              <a:t>(“N”) will be skipped and will not be translated to HFSS.</a:t>
            </a:r>
          </a:p>
        </p:txBody>
      </p:sp>
    </p:spTree>
    <p:extLst>
      <p:ext uri="{BB962C8B-B14F-4D97-AF65-F5344CB8AC3E}">
        <p14:creationId xmlns:p14="http://schemas.microsoft.com/office/powerpoint/2010/main" val="9338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Current Two EM </a:t>
            </a:r>
            <a:r>
              <a:rPr lang="en-US" altLang="zh-TW" b="1" dirty="0" err="1" smtClean="0"/>
              <a:t>Sim</a:t>
            </a:r>
            <a:r>
              <a:rPr lang="en-US" altLang="zh-TW" b="1" dirty="0" smtClean="0"/>
              <a:t> Approaches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Write a program based on HFSS </a:t>
            </a:r>
            <a:r>
              <a:rPr lang="en-US" altLang="zh-TW" sz="2800" dirty="0" err="1" smtClean="0"/>
              <a:t>Vbscript</a:t>
            </a:r>
            <a:r>
              <a:rPr lang="en-US" altLang="zh-TW" sz="2800" dirty="0" smtClean="0"/>
              <a:t>, and </a:t>
            </a:r>
            <a:r>
              <a:rPr lang="en-US" altLang="zh-TW" sz="2800" dirty="0" err="1" smtClean="0"/>
              <a:t>SonnetLab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matlab</a:t>
            </a:r>
            <a:r>
              <a:rPr lang="en-US" altLang="zh-TW" sz="2800" dirty="0" smtClean="0"/>
              <a:t> scripting to automate EM simulation. </a:t>
            </a:r>
          </a:p>
          <a:p>
            <a:pPr lvl="1"/>
            <a:r>
              <a:rPr lang="en-US" altLang="zh-TW" sz="2400" b="1" dirty="0" smtClean="0"/>
              <a:t>Pro:</a:t>
            </a:r>
            <a:r>
              <a:rPr lang="en-US" altLang="zh-TW" sz="2400" dirty="0" smtClean="0"/>
              <a:t> design sweep, to find proper component dimensions.</a:t>
            </a:r>
          </a:p>
          <a:p>
            <a:pPr lvl="1"/>
            <a:r>
              <a:rPr lang="en-US" altLang="zh-TW" sz="2400" b="1" dirty="0" smtClean="0"/>
              <a:t>Cons</a:t>
            </a:r>
            <a:r>
              <a:rPr lang="en-US" altLang="zh-TW" sz="2400" dirty="0" smtClean="0"/>
              <a:t>: we need to “manually” check whether the HFSS/Sonnet codes are consistent with the layout. </a:t>
            </a:r>
          </a:p>
          <a:p>
            <a:r>
              <a:rPr lang="en-US" altLang="zh-TW" sz="2800" dirty="0" smtClean="0"/>
              <a:t>Use cadence </a:t>
            </a:r>
            <a:r>
              <a:rPr lang="en-US" altLang="zh-TW" sz="2800" dirty="0" err="1" smtClean="0"/>
              <a:t>gds</a:t>
            </a:r>
            <a:r>
              <a:rPr lang="en-US" altLang="zh-TW" sz="2800" dirty="0" smtClean="0"/>
              <a:t>-export, HFSS/Sonnet </a:t>
            </a:r>
            <a:r>
              <a:rPr lang="en-US" altLang="zh-TW" sz="2800" dirty="0" err="1" smtClean="0"/>
              <a:t>gds</a:t>
            </a:r>
            <a:r>
              <a:rPr lang="en-US" altLang="zh-TW" sz="2800" dirty="0" smtClean="0"/>
              <a:t>-import functions to build EM simulations.</a:t>
            </a:r>
          </a:p>
          <a:p>
            <a:pPr lvl="1"/>
            <a:r>
              <a:rPr lang="en-US" altLang="zh-TW" sz="2400" b="1" dirty="0" smtClean="0"/>
              <a:t>Pro: </a:t>
            </a:r>
            <a:r>
              <a:rPr lang="en-US" altLang="zh-TW" sz="2400" dirty="0" smtClean="0"/>
              <a:t>always consistent with final layout. </a:t>
            </a:r>
          </a:p>
          <a:p>
            <a:pPr lvl="1"/>
            <a:r>
              <a:rPr lang="en-US" altLang="zh-TW" sz="2400" b="1" dirty="0" smtClean="0"/>
              <a:t>Cons: </a:t>
            </a:r>
            <a:r>
              <a:rPr lang="en-US" altLang="zh-TW" sz="2400" dirty="0" smtClean="0"/>
              <a:t>It is inflexible.  Lots of human interference. We can only passively verify whether our current layout functions? But not to do a few dimension sweep to choose best layout design. </a:t>
            </a:r>
          </a:p>
        </p:txBody>
      </p:sp>
    </p:spTree>
    <p:extLst>
      <p:ext uri="{BB962C8B-B14F-4D97-AF65-F5344CB8AC3E}">
        <p14:creationId xmlns:p14="http://schemas.microsoft.com/office/powerpoint/2010/main" val="23112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Special Note on </a:t>
            </a:r>
            <a:r>
              <a:rPr lang="en-US" altLang="zh-TW" b="1" dirty="0" err="1" smtClean="0"/>
              <a:t>dbCreatePolygon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000" dirty="0" smtClean="0"/>
              <a:t>Make sure the Polygon are plotting counter-clockwise (at top level), otherwise, it will grow negative thickness during “grow”-thickness step. </a:t>
            </a:r>
          </a:p>
          <a:p>
            <a:r>
              <a:rPr lang="en-US" altLang="zh-TW" sz="2000" dirty="0" smtClean="0"/>
              <a:t>If it is used in as a </a:t>
            </a:r>
            <a:r>
              <a:rPr lang="en-US" altLang="zh-TW" sz="2000" dirty="0" err="1" smtClean="0"/>
              <a:t>Pcell</a:t>
            </a:r>
            <a:r>
              <a:rPr lang="en-US" altLang="zh-TW" sz="2000" dirty="0" smtClean="0"/>
              <a:t>, by another </a:t>
            </a:r>
            <a:r>
              <a:rPr lang="en-US" altLang="zh-TW" sz="2000" dirty="0" err="1" smtClean="0"/>
              <a:t>pcell</a:t>
            </a:r>
            <a:r>
              <a:rPr lang="en-US" altLang="zh-TW" sz="2000" dirty="0" smtClean="0"/>
              <a:t>, “mirroring” will be recorded to keep </a:t>
            </a:r>
            <a:r>
              <a:rPr lang="en-US" altLang="zh-TW" sz="2000" dirty="0"/>
              <a:t>track by </a:t>
            </a:r>
            <a:r>
              <a:rPr lang="en-US" altLang="zh-TW" sz="2000" dirty="0" err="1" smtClean="0"/>
              <a:t>hfss_ThicknessFactor</a:t>
            </a:r>
            <a:r>
              <a:rPr lang="en-US" altLang="zh-TW" sz="2000" dirty="0" smtClean="0"/>
              <a:t>. (1 for normal, -1 for negative)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3810000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M9 polygon grow -3.5um thickness, instead of 3.5um.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124200"/>
            <a:ext cx="4914900" cy="333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4191000"/>
            <a:ext cx="18288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790"/>
            <a:ext cx="8229600" cy="1143000"/>
          </a:xfrm>
        </p:spPr>
        <p:txBody>
          <a:bodyPr/>
          <a:lstStyle/>
          <a:p>
            <a:r>
              <a:rPr lang="en-US" altLang="zh-TW" b="1" dirty="0" err="1" smtClean="0"/>
              <a:t>dbCreateParamInst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master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/>
              <a:t>= </a:t>
            </a:r>
            <a:r>
              <a:rPr lang="en-US" altLang="zh-TW" sz="1800" dirty="0" err="1"/>
              <a:t>dbOpenCellViewByType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pcCellView</a:t>
            </a:r>
            <a:r>
              <a:rPr lang="en-US" altLang="zh-TW" sz="1800" dirty="0"/>
              <a:t>~&gt;lib "</a:t>
            </a:r>
            <a:r>
              <a:rPr lang="en-US" altLang="zh-TW" sz="1800" dirty="0" err="1"/>
              <a:t>ind_turn</a:t>
            </a:r>
            <a:r>
              <a:rPr lang="en-US" altLang="zh-TW" sz="1800" dirty="0"/>
              <a:t>" "layout")	</a:t>
            </a:r>
            <a:endParaRPr lang="en-US" altLang="zh-TW" sz="1800" dirty="0" smtClean="0"/>
          </a:p>
          <a:p>
            <a:r>
              <a:rPr lang="en-US" altLang="zh-TW" sz="1800" dirty="0" err="1" smtClean="0"/>
              <a:t>dbCreateParamInst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pcCellView</a:t>
            </a:r>
            <a:r>
              <a:rPr lang="en-US" altLang="zh-TW" sz="1800" dirty="0" smtClean="0"/>
              <a:t> </a:t>
            </a:r>
            <a:r>
              <a:rPr lang="en-US" altLang="zh-TW" sz="1800" b="1" u="sng" dirty="0">
                <a:solidFill>
                  <a:srgbClr val="FF0000"/>
                </a:solidFill>
              </a:rPr>
              <a:t>master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/>
              <a:t>nil </a:t>
            </a:r>
            <a:r>
              <a:rPr lang="en-US" altLang="zh-TW" sz="1800" b="1" u="sng" dirty="0" smtClean="0">
                <a:solidFill>
                  <a:srgbClr val="FF0000"/>
                </a:solidFill>
              </a:rPr>
              <a:t>X0:Y0</a:t>
            </a:r>
            <a:r>
              <a:rPr lang="en-US" altLang="zh-TW" sz="1800" u="sng" dirty="0" smtClean="0"/>
              <a:t> </a:t>
            </a:r>
            <a:r>
              <a:rPr lang="en-US" altLang="zh-TW" sz="1800" b="1" u="sng" dirty="0">
                <a:solidFill>
                  <a:srgbClr val="FF0000"/>
                </a:solidFill>
              </a:rPr>
              <a:t>"R0"</a:t>
            </a:r>
            <a:r>
              <a:rPr lang="en-US" altLang="zh-TW" sz="1800" dirty="0"/>
              <a:t> 1        </a:t>
            </a:r>
            <a:endParaRPr lang="en-US" altLang="zh-TW" sz="1800" dirty="0" smtClean="0"/>
          </a:p>
          <a:p>
            <a:pPr marL="800100" lvl="2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list</a:t>
            </a:r>
            <a:r>
              <a:rPr lang="en-US" altLang="zh-TW" sz="1600" dirty="0">
                <a:solidFill>
                  <a:srgbClr val="FF0000"/>
                </a:solidFill>
              </a:rPr>
              <a:t>(            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1314450" lvl="3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list</a:t>
            </a:r>
            <a:r>
              <a:rPr lang="en-US" altLang="zh-TW" sz="1600" dirty="0">
                <a:solidFill>
                  <a:srgbClr val="FF0000"/>
                </a:solidFill>
              </a:rPr>
              <a:t>("W" "float" W)            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1314450" lvl="3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list</a:t>
            </a:r>
            <a:r>
              <a:rPr lang="en-US" altLang="zh-TW" sz="1600" dirty="0">
                <a:solidFill>
                  <a:srgbClr val="FF0000"/>
                </a:solidFill>
              </a:rPr>
              <a:t>("OD" "float" OD-2*</a:t>
            </a:r>
            <a:r>
              <a:rPr lang="en-US" altLang="zh-TW" sz="1600" dirty="0" err="1">
                <a:solidFill>
                  <a:srgbClr val="FF0000"/>
                </a:solidFill>
              </a:rPr>
              <a:t>i</a:t>
            </a:r>
            <a:r>
              <a:rPr lang="en-US" altLang="zh-TW" sz="1600" dirty="0">
                <a:solidFill>
                  <a:srgbClr val="FF0000"/>
                </a:solidFill>
              </a:rPr>
              <a:t>*(W+S))            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1314450" lvl="3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list</a:t>
            </a:r>
            <a:r>
              <a:rPr lang="en-US" altLang="zh-TW" sz="1600" dirty="0">
                <a:solidFill>
                  <a:srgbClr val="FF0000"/>
                </a:solidFill>
              </a:rPr>
              <a:t>("S" "float" S)			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1314450" lvl="3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list</a:t>
            </a:r>
            <a:r>
              <a:rPr lang="en-US" altLang="zh-TW" sz="1600" dirty="0">
                <a:solidFill>
                  <a:srgbClr val="FF0000"/>
                </a:solidFill>
              </a:rPr>
              <a:t>("DIV" "float" </a:t>
            </a:r>
            <a:r>
              <a:rPr lang="en-US" altLang="zh-TW" sz="1600" dirty="0" smtClean="0">
                <a:solidFill>
                  <a:srgbClr val="FF0000"/>
                </a:solidFill>
              </a:rPr>
              <a:t>DIV)</a:t>
            </a:r>
          </a:p>
          <a:p>
            <a:pPr marL="1314450" lvl="3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r>
              <a:rPr lang="en-US" altLang="zh-TW" sz="1600" dirty="0">
                <a:solidFill>
                  <a:srgbClr val="FF0000"/>
                </a:solidFill>
              </a:rPr>
              <a:t>	</a:t>
            </a:r>
          </a:p>
          <a:p>
            <a:pPr marL="857250" lvl="2" indent="0">
              <a:buNone/>
            </a:pPr>
            <a:r>
              <a:rPr lang="en-US" altLang="zh-TW" dirty="0" smtClean="0"/>
              <a:t>)</a:t>
            </a:r>
          </a:p>
          <a:p>
            <a:pPr marL="57150" indent="0">
              <a:buNone/>
            </a:pPr>
            <a:r>
              <a:rPr lang="en-US" altLang="zh-TW" dirty="0" smtClean="0"/>
              <a:t>Or</a:t>
            </a:r>
          </a:p>
          <a:p>
            <a:r>
              <a:rPr lang="en-US" altLang="zh-TW" sz="1800" dirty="0" err="1"/>
              <a:t>dbCreateParamInst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pcCellView</a:t>
            </a:r>
            <a:r>
              <a:rPr lang="en-US" altLang="zh-TW" sz="1800" dirty="0"/>
              <a:t>  </a:t>
            </a:r>
            <a:r>
              <a:rPr lang="en-US" altLang="zh-TW" sz="1800" b="1" u="sng" dirty="0" err="1" smtClean="0">
                <a:solidFill>
                  <a:srgbClr val="FF0000"/>
                </a:solidFill>
              </a:rPr>
              <a:t>dbOpenCellViewByType</a:t>
            </a:r>
            <a:r>
              <a:rPr lang="en-US" altLang="zh-TW" sz="1800" b="1" u="sng" dirty="0" smtClean="0">
                <a:solidFill>
                  <a:srgbClr val="FF0000"/>
                </a:solidFill>
              </a:rPr>
              <a:t>(</a:t>
            </a:r>
            <a:r>
              <a:rPr lang="en-US" altLang="zh-TW" sz="1800" b="1" u="sng" dirty="0" err="1" smtClean="0">
                <a:solidFill>
                  <a:srgbClr val="FF0000"/>
                </a:solidFill>
              </a:rPr>
              <a:t>pcCellView</a:t>
            </a:r>
            <a:r>
              <a:rPr lang="en-US" altLang="zh-TW" sz="1800" b="1" u="sng" dirty="0">
                <a:solidFill>
                  <a:srgbClr val="FF0000"/>
                </a:solidFill>
              </a:rPr>
              <a:t>~&gt;lib "</a:t>
            </a:r>
            <a:r>
              <a:rPr lang="en-US" altLang="zh-TW" sz="1800" b="1" u="sng" dirty="0" err="1">
                <a:solidFill>
                  <a:srgbClr val="FF0000"/>
                </a:solidFill>
              </a:rPr>
              <a:t>ind_turn</a:t>
            </a:r>
            <a:r>
              <a:rPr lang="en-US" altLang="zh-TW" sz="1800" b="1" u="sng" dirty="0">
                <a:solidFill>
                  <a:srgbClr val="FF0000"/>
                </a:solidFill>
              </a:rPr>
              <a:t>" "layout")</a:t>
            </a:r>
            <a:r>
              <a:rPr lang="en-US" altLang="zh-TW" sz="1800" u="sng" dirty="0">
                <a:solidFill>
                  <a:srgbClr val="FF0000"/>
                </a:solidFill>
              </a:rPr>
              <a:t>	</a:t>
            </a:r>
            <a:endParaRPr lang="en-US" altLang="zh-TW" sz="1800" u="sng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TW" sz="1400" dirty="0" smtClean="0"/>
              <a:t>nil </a:t>
            </a:r>
            <a:r>
              <a:rPr lang="en-US" altLang="zh-TW" sz="1400" b="1" u="sng" dirty="0">
                <a:solidFill>
                  <a:srgbClr val="FF0000"/>
                </a:solidFill>
              </a:rPr>
              <a:t>X0:Y0</a:t>
            </a:r>
            <a:r>
              <a:rPr lang="en-US" altLang="zh-TW" sz="1400" u="sng" dirty="0"/>
              <a:t> </a:t>
            </a:r>
            <a:r>
              <a:rPr lang="en-US" altLang="zh-TW" sz="1400" b="1" u="sng" dirty="0">
                <a:solidFill>
                  <a:srgbClr val="FF0000"/>
                </a:solidFill>
              </a:rPr>
              <a:t>"R0"</a:t>
            </a:r>
            <a:r>
              <a:rPr lang="en-US" altLang="zh-TW" sz="1400" dirty="0"/>
              <a:t> 1        </a:t>
            </a:r>
          </a:p>
          <a:p>
            <a:pPr marL="800100" lvl="2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list(            </a:t>
            </a:r>
          </a:p>
          <a:p>
            <a:pPr marL="1314450" lvl="3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list("W" "float" W)            </a:t>
            </a:r>
          </a:p>
          <a:p>
            <a:pPr marL="1314450" lvl="3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list("OD" "float" OD-2*</a:t>
            </a:r>
            <a:r>
              <a:rPr lang="en-US" altLang="zh-TW" sz="1600" dirty="0" err="1">
                <a:solidFill>
                  <a:srgbClr val="FF0000"/>
                </a:solidFill>
              </a:rPr>
              <a:t>i</a:t>
            </a:r>
            <a:r>
              <a:rPr lang="en-US" altLang="zh-TW" sz="1600" dirty="0">
                <a:solidFill>
                  <a:srgbClr val="FF0000"/>
                </a:solidFill>
              </a:rPr>
              <a:t>*(W+S))            </a:t>
            </a:r>
          </a:p>
          <a:p>
            <a:pPr marL="1314450" lvl="3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list("S" "float" S)			</a:t>
            </a:r>
          </a:p>
          <a:p>
            <a:pPr marL="1314450" lvl="3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list("DIV" "float" DIV)</a:t>
            </a:r>
          </a:p>
          <a:p>
            <a:pPr marL="1314450" lvl="3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)	</a:t>
            </a:r>
          </a:p>
          <a:p>
            <a:pPr marL="857250" lvl="2" indent="0">
              <a:buNone/>
            </a:pPr>
            <a:r>
              <a:rPr lang="en-US" altLang="zh-TW" dirty="0"/>
              <a:t>)</a:t>
            </a:r>
          </a:p>
          <a:p>
            <a:pPr marL="57150" indent="0">
              <a:buNone/>
            </a:pPr>
            <a:endParaRPr lang="en-US" altLang="zh-TW" dirty="0"/>
          </a:p>
          <a:p>
            <a:pPr marL="400050"/>
            <a:r>
              <a:rPr lang="en-US" altLang="zh-TW" sz="2000" dirty="0" smtClean="0"/>
              <a:t>Do not use </a:t>
            </a:r>
            <a:r>
              <a:rPr lang="en-US" altLang="zh-TW" sz="2000" b="1" i="1" dirty="0" smtClean="0"/>
              <a:t>cons(list1 list2)!!!!!!!!!</a:t>
            </a:r>
          </a:p>
          <a:p>
            <a:pPr marL="400050"/>
            <a:r>
              <a:rPr lang="en-US" altLang="zh-TW" sz="2000" dirty="0" smtClean="0"/>
              <a:t>Note, both </a:t>
            </a:r>
            <a:r>
              <a:rPr lang="en-US" altLang="zh-TW" sz="2000" b="1" dirty="0" err="1" smtClean="0"/>
              <a:t>dbOpenCellViewByType</a:t>
            </a:r>
            <a:r>
              <a:rPr lang="en-US" altLang="zh-TW" sz="2000" dirty="0" smtClean="0"/>
              <a:t> &amp; </a:t>
            </a:r>
            <a:r>
              <a:rPr lang="en-US" altLang="zh-TW" sz="2000" dirty="0" err="1" smtClean="0"/>
              <a:t>dbCreateParamInst</a:t>
            </a:r>
            <a:r>
              <a:rPr lang="en-US" altLang="zh-TW" sz="2000" dirty="0" smtClean="0"/>
              <a:t> are required.</a:t>
            </a:r>
          </a:p>
          <a:p>
            <a:pPr marL="400050"/>
            <a:r>
              <a:rPr lang="en-US" altLang="zh-TW" sz="2000" dirty="0" smtClean="0"/>
              <a:t>In this example, the </a:t>
            </a:r>
            <a:r>
              <a:rPr lang="en-US" altLang="zh-TW" sz="2000" b="1" dirty="0" smtClean="0"/>
              <a:t>“</a:t>
            </a:r>
            <a:r>
              <a:rPr lang="en-US" altLang="zh-TW" sz="2000" b="1" dirty="0" err="1" smtClean="0"/>
              <a:t>ind_turn</a:t>
            </a:r>
            <a:r>
              <a:rPr lang="en-US" altLang="zh-TW" sz="2000" b="1" dirty="0" smtClean="0"/>
              <a:t>” </a:t>
            </a:r>
            <a:r>
              <a:rPr lang="en-US" altLang="zh-TW" sz="2000" dirty="0" smtClean="0"/>
              <a:t>will be stored in a symbol table for </a:t>
            </a:r>
            <a:r>
              <a:rPr lang="en-US" altLang="zh-TW" sz="2000" b="1" dirty="0" smtClean="0"/>
              <a:t>master</a:t>
            </a:r>
            <a:r>
              <a:rPr lang="en-US" altLang="zh-TW" sz="2000" dirty="0" smtClean="0"/>
              <a:t>.  Later, when we use </a:t>
            </a:r>
            <a:r>
              <a:rPr lang="en-US" altLang="zh-TW" sz="2000" dirty="0" err="1" smtClean="0"/>
              <a:t>dbCreateParamInst</a:t>
            </a:r>
            <a:r>
              <a:rPr lang="en-US" altLang="zh-TW" sz="2000" dirty="0" smtClean="0"/>
              <a:t>, we check master’s value (in the form of tree) and get the correct ID. </a:t>
            </a:r>
          </a:p>
          <a:p>
            <a:pPr marL="400050"/>
            <a:r>
              <a:rPr lang="en-US" altLang="zh-TW" sz="2000" dirty="0" smtClean="0"/>
              <a:t>If a parameter is not assigned, then default value will be used. </a:t>
            </a:r>
          </a:p>
          <a:p>
            <a:pPr marL="400050"/>
            <a:r>
              <a:rPr lang="en-US" altLang="zh-TW" sz="2000" dirty="0" smtClean="0"/>
              <a:t>In this example, all </a:t>
            </a:r>
            <a:r>
              <a:rPr lang="en-US" altLang="zh-TW" sz="2000" b="1" u="sng" dirty="0" smtClean="0">
                <a:solidFill>
                  <a:srgbClr val="FF0000"/>
                </a:solidFill>
              </a:rPr>
              <a:t>red part</a:t>
            </a:r>
            <a:r>
              <a:rPr lang="en-US" altLang="zh-TW" sz="2000" dirty="0" smtClean="0"/>
              <a:t> are very important.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9144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1295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98468" y="1219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Stored in Symbol Table:</a:t>
            </a:r>
          </a:p>
          <a:p>
            <a:endParaRPr lang="zh-TW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40546"/>
              </p:ext>
            </p:extLst>
          </p:nvPr>
        </p:nvGraphicFramePr>
        <p:xfrm>
          <a:off x="5713492" y="1676400"/>
          <a:ext cx="3475776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76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ID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expr</a:t>
                      </a:r>
                      <a:r>
                        <a:rPr lang="en-US" altLang="zh-TW" b="1" dirty="0" smtClean="0"/>
                        <a:t> syntax</a:t>
                      </a:r>
                      <a:r>
                        <a:rPr lang="en-US" altLang="zh-TW" b="1" baseline="0" dirty="0" smtClean="0"/>
                        <a:t> tree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master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dbOpenCellViewByType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en-US" altLang="zh-TW" sz="1200" dirty="0" err="1" smtClean="0"/>
                        <a:t>pcCellView</a:t>
                      </a:r>
                      <a:r>
                        <a:rPr lang="en-US" altLang="zh-TW" sz="1200" dirty="0" smtClean="0"/>
                        <a:t>~&gt;lib "</a:t>
                      </a:r>
                      <a:r>
                        <a:rPr lang="en-US" altLang="zh-TW" sz="1200" dirty="0" err="1" smtClean="0"/>
                        <a:t>ind_turn</a:t>
                      </a:r>
                      <a:r>
                        <a:rPr lang="en-US" altLang="zh-TW" sz="1200" dirty="0" smtClean="0"/>
                        <a:t>" "layout")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Function definition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/>
              <a:t>procedure( </a:t>
            </a:r>
            <a:r>
              <a:rPr lang="en-US" altLang="zh-TW" sz="1400" dirty="0" err="1" smtClean="0"/>
              <a:t>PinVec</a:t>
            </a:r>
            <a:r>
              <a:rPr lang="en-US" altLang="zh-TW" sz="1400" dirty="0" smtClean="0"/>
              <a:t>(arg1, arg2, arg3,….)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i="1" dirty="0"/>
              <a:t>    </a:t>
            </a:r>
            <a:r>
              <a:rPr lang="en-US" altLang="zh-TW" sz="1400" i="1" dirty="0" smtClean="0"/>
              <a:t>….codes…..</a:t>
            </a:r>
            <a:endParaRPr lang="en-US" altLang="zh-TW" sz="1400" i="1" dirty="0"/>
          </a:p>
          <a:p>
            <a:pPr marL="457200" lvl="1" indent="0">
              <a:buNone/>
            </a:pPr>
            <a:r>
              <a:rPr lang="en-US" altLang="zh-TW" sz="1400" dirty="0" err="1" smtClean="0"/>
              <a:t>returnVal</a:t>
            </a:r>
            <a:r>
              <a:rPr lang="en-US" altLang="zh-TW" sz="1400" dirty="0" smtClean="0"/>
              <a:t>       </a:t>
            </a:r>
            <a:r>
              <a:rPr lang="en-US" altLang="zh-TW" sz="1400" b="1" dirty="0">
                <a:solidFill>
                  <a:srgbClr val="FF0000"/>
                </a:solidFill>
              </a:rPr>
              <a:t>;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Note, the last line is treated as return value. 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400" dirty="0"/>
              <a:t>) ; end or </a:t>
            </a:r>
            <a:r>
              <a:rPr lang="en-US" altLang="zh-TW" sz="1400" dirty="0" smtClean="0"/>
              <a:t>procedure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procedure( </a:t>
            </a:r>
            <a:r>
              <a:rPr lang="en-US" altLang="zh-TW" sz="1400" dirty="0" err="1"/>
              <a:t>PinVec</a:t>
            </a:r>
            <a:r>
              <a:rPr lang="en-US" altLang="zh-TW" sz="1400" dirty="0"/>
              <a:t>(arg1, arg2, arg3,….)</a:t>
            </a:r>
          </a:p>
          <a:p>
            <a:pPr marL="0" indent="0">
              <a:buNone/>
            </a:pPr>
            <a:r>
              <a:rPr lang="en-US" altLang="zh-TW" sz="1400" i="1" dirty="0"/>
              <a:t>    ….codes…..</a:t>
            </a:r>
          </a:p>
          <a:p>
            <a:pPr marL="457200" lvl="1" indent="0">
              <a:buNone/>
            </a:pPr>
            <a:r>
              <a:rPr lang="en-US" altLang="zh-TW" sz="1400" dirty="0" err="1"/>
              <a:t>returnVal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; Note, the last line is treated as return value. </a:t>
            </a:r>
          </a:p>
          <a:p>
            <a:pPr marL="57150" indent="0">
              <a:buNone/>
            </a:pPr>
            <a:r>
              <a:rPr lang="en-US" altLang="zh-TW" sz="1600" dirty="0" smtClean="0"/>
              <a:t>) </a:t>
            </a:r>
            <a:r>
              <a:rPr lang="en-US" altLang="zh-TW" sz="1600" dirty="0"/>
              <a:t>; end or procedure</a:t>
            </a:r>
            <a:endParaRPr lang="zh-TW" altLang="en-US" sz="1600" dirty="0"/>
          </a:p>
          <a:p>
            <a:pPr marL="0" indent="0"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30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Metals attaching to Port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4419600" cy="42074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81600" y="1752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 is important to make sure that the metals connecting to a port is only reside in one face of the port rectangle, instead of both faces.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791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9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(Unsupported) Skip functions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US" altLang="zh-TW" sz="2400" dirty="0" smtClean="0"/>
              <a:t>If a cadence function, which is not supported, or with an unsupported syntax.  It will be ignored in the translation.</a:t>
            </a:r>
            <a:endParaRPr lang="en-US" altLang="zh-TW" sz="2400" dirty="0"/>
          </a:p>
          <a:p>
            <a:r>
              <a:rPr lang="en-US" altLang="zh-TW" sz="2400" b="1" dirty="0" smtClean="0"/>
              <a:t>For: </a:t>
            </a:r>
          </a:p>
          <a:p>
            <a:pPr lvl="1"/>
            <a:r>
              <a:rPr lang="en-US" altLang="zh-TW" sz="1600" dirty="0" err="1" smtClean="0"/>
              <a:t>dbCreateRect</a:t>
            </a:r>
            <a:r>
              <a:rPr lang="en-US" altLang="zh-TW" sz="1600" dirty="0" smtClean="0"/>
              <a:t>,  </a:t>
            </a:r>
          </a:p>
          <a:p>
            <a:pPr lvl="1"/>
            <a:r>
              <a:rPr lang="en-US" altLang="zh-TW" sz="1600" dirty="0" err="1" smtClean="0"/>
              <a:t>rodCreateRect</a:t>
            </a:r>
            <a:r>
              <a:rPr lang="en-US" altLang="zh-TW" sz="1600" dirty="0" smtClean="0"/>
              <a:t>,</a:t>
            </a:r>
          </a:p>
          <a:p>
            <a:pPr lvl="1"/>
            <a:r>
              <a:rPr lang="en-US" altLang="zh-TW" sz="1600" dirty="0" err="1" smtClean="0"/>
              <a:t>dbCreatePolygon</a:t>
            </a:r>
            <a:r>
              <a:rPr lang="en-US" altLang="zh-TW" sz="1600" dirty="0" smtClean="0"/>
              <a:t>,</a:t>
            </a:r>
          </a:p>
          <a:p>
            <a:pPr lvl="1"/>
            <a:r>
              <a:rPr lang="en-US" altLang="zh-TW" sz="1600" dirty="0" err="1" smtClean="0"/>
              <a:t>rodCreatePolygon</a:t>
            </a:r>
            <a:r>
              <a:rPr lang="en-US" altLang="zh-TW" sz="1600" dirty="0" smtClean="0"/>
              <a:t>,</a:t>
            </a:r>
          </a:p>
          <a:p>
            <a:pPr lvl="1"/>
            <a:r>
              <a:rPr lang="en-US" altLang="zh-TW" sz="1600" dirty="0" err="1" smtClean="0"/>
              <a:t>dbCreateParamInst</a:t>
            </a:r>
            <a:endParaRPr lang="en-US" altLang="zh-TW" sz="1600" dirty="0" smtClean="0"/>
          </a:p>
          <a:p>
            <a:r>
              <a:rPr lang="en-US" altLang="zh-TW" sz="2000" dirty="0" smtClean="0"/>
              <a:t>Will not be translated, if its coding pattern is not supported. 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They will, however, be saved in the symbol table, but will not be translated into target language. </a:t>
            </a:r>
          </a:p>
          <a:p>
            <a:r>
              <a:rPr lang="en-US" altLang="zh-TW" sz="2000" dirty="0" smtClean="0"/>
              <a:t>Other skip function includes:</a:t>
            </a:r>
          </a:p>
          <a:p>
            <a:pPr lvl="1"/>
            <a:r>
              <a:rPr lang="en-US" altLang="zh-TW" sz="1600" dirty="0" err="1" smtClean="0"/>
              <a:t>cdfDeleteCDF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fprintf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cdfSaveCDF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techGetTechLibName</a:t>
            </a:r>
            <a:r>
              <a:rPr lang="en-US" altLang="zh-TW" sz="1600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7822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Skill-to-EM translation?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RFVLSI lab has accumulated many layout </a:t>
            </a:r>
            <a:r>
              <a:rPr lang="en-US" altLang="zh-TW" sz="2800" dirty="0" err="1"/>
              <a:t>pcell</a:t>
            </a:r>
            <a:r>
              <a:rPr lang="en-US" altLang="zh-TW" sz="2800" dirty="0"/>
              <a:t> codes over the past two </a:t>
            </a:r>
            <a:r>
              <a:rPr lang="en-US" altLang="zh-TW" sz="2800" dirty="0" err="1"/>
              <a:t>tapeouts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During the two </a:t>
            </a:r>
            <a:r>
              <a:rPr lang="en-US" altLang="zh-TW" sz="2800" dirty="0" err="1"/>
              <a:t>tapeouts</a:t>
            </a:r>
            <a:r>
              <a:rPr lang="en-US" altLang="zh-TW" sz="2800" dirty="0"/>
              <a:t>, we find we bottlenecked at the layout-to-EM simulation step. </a:t>
            </a:r>
            <a:endParaRPr lang="en-US" altLang="zh-TW" sz="2800" dirty="0" smtClean="0"/>
          </a:p>
          <a:p>
            <a:r>
              <a:rPr lang="en-US" altLang="zh-TW" sz="2800" dirty="0" smtClean="0"/>
              <a:t>Idea, can we do this?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en-US" altLang="zh-TW" sz="2800" dirty="0" smtClean="0"/>
              <a:t>If possible, then we take advantages of our many layout codes, and </a:t>
            </a:r>
            <a:r>
              <a:rPr lang="en-US" altLang="zh-TW" sz="2800" dirty="0" err="1" smtClean="0"/>
              <a:t>seamly</a:t>
            </a:r>
            <a:r>
              <a:rPr lang="en-US" altLang="zh-TW" sz="2800" dirty="0" smtClean="0"/>
              <a:t> integrate them into many different EM simulation tools? (HFSS and Sonnet). 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err="1" smtClean="0"/>
              <a:t>PCell</a:t>
            </a:r>
            <a:r>
              <a:rPr lang="en-US" altLang="zh-TW" u="sng" dirty="0" smtClean="0"/>
              <a:t> </a:t>
            </a:r>
            <a:r>
              <a:rPr lang="en-US" altLang="zh-TW" b="1" u="sng" dirty="0"/>
              <a:t>SKILL</a:t>
            </a:r>
            <a:r>
              <a:rPr lang="en-US" altLang="zh-TW" u="sng" dirty="0"/>
              <a:t> </a:t>
            </a:r>
            <a:r>
              <a:rPr lang="en-US" altLang="zh-TW" b="1" u="sng" dirty="0" smtClean="0"/>
              <a:t>codes</a:t>
            </a:r>
            <a:endParaRPr lang="zh-TW" alt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819400" y="3429000"/>
            <a:ext cx="1447800" cy="1524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Skill-to-EM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Translator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57400" y="4054733"/>
            <a:ext cx="685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4343400" y="3581400"/>
            <a:ext cx="685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ight Arrow 7"/>
          <p:cNvSpPr/>
          <p:nvPr/>
        </p:nvSpPr>
        <p:spPr>
          <a:xfrm>
            <a:off x="4343400" y="4572000"/>
            <a:ext cx="685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4796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Sonnet Codes</a:t>
            </a:r>
            <a:endParaRPr lang="zh-TW" alt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4890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HFSS Codes</a:t>
            </a:r>
            <a:endParaRPr lang="zh-TW" alt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315200" y="4375666"/>
            <a:ext cx="1447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HFSS Simulation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20280" y="3299599"/>
            <a:ext cx="1447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Sonnet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Simulation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553200" y="4572000"/>
            <a:ext cx="685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ight Arrow 13"/>
          <p:cNvSpPr/>
          <p:nvPr/>
        </p:nvSpPr>
        <p:spPr>
          <a:xfrm>
            <a:off x="6362700" y="3588266"/>
            <a:ext cx="8763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zh-TW" b="1" dirty="0" smtClean="0"/>
              <a:t>How a language translator works?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" y="914400"/>
            <a:ext cx="9144000" cy="57150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Note, SKILL, </a:t>
            </a:r>
            <a:r>
              <a:rPr lang="en-US" altLang="zh-TW" sz="2400" dirty="0" err="1" smtClean="0"/>
              <a:t>Vbscript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matlab</a:t>
            </a:r>
            <a:r>
              <a:rPr lang="en-US" altLang="zh-TW" sz="2400" dirty="0" smtClean="0"/>
              <a:t> has different language property.  For example, the conditional operator is not supported in </a:t>
            </a:r>
            <a:r>
              <a:rPr lang="en-US" altLang="zh-TW" sz="2400" dirty="0" err="1" smtClean="0"/>
              <a:t>Vbscript</a:t>
            </a:r>
            <a:r>
              <a:rPr lang="en-US" altLang="zh-TW" sz="2400" dirty="0"/>
              <a:t>:</a:t>
            </a:r>
            <a:r>
              <a:rPr lang="en-US" altLang="zh-TW" sz="2400" dirty="0" smtClean="0"/>
              <a:t>  </a:t>
            </a:r>
            <a:r>
              <a:rPr lang="en-US" altLang="zh-TW" sz="2400" b="1" dirty="0" smtClean="0"/>
              <a:t>A?B:C, </a:t>
            </a:r>
            <a:r>
              <a:rPr lang="en-US" altLang="zh-TW" sz="2400" dirty="0" smtClean="0"/>
              <a:t>so the is no simple way to translate them. </a:t>
            </a:r>
          </a:p>
          <a:p>
            <a:r>
              <a:rPr lang="en-US" altLang="zh-TW" sz="2400" dirty="0" smtClean="0"/>
              <a:t>However, if we limit our SKILL to an sufficient language subset, then we can do the translation with too much trivial overheads.</a:t>
            </a:r>
          </a:p>
          <a:p>
            <a:r>
              <a:rPr lang="en-US" altLang="zh-TW" sz="2400" b="1" dirty="0" smtClean="0"/>
              <a:t>The translation process:</a:t>
            </a:r>
          </a:p>
          <a:p>
            <a:endParaRPr lang="en-US" altLang="zh-TW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429000"/>
            <a:ext cx="254413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" y="64008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SKILL-codes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5640" y="5846802"/>
            <a:ext cx="3032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 Abstract Tree that represent the meaning of a SKILL code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80" y="3657600"/>
            <a:ext cx="2989524" cy="191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494280" y="4703102"/>
            <a:ext cx="457200" cy="41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ight Arrow 9"/>
          <p:cNvSpPr/>
          <p:nvPr/>
        </p:nvSpPr>
        <p:spPr>
          <a:xfrm>
            <a:off x="6019800" y="4703101"/>
            <a:ext cx="457200" cy="41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81800" y="63685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HFSS or Sonnet Code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391" y="3916099"/>
            <a:ext cx="2616417" cy="169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	</a:t>
            </a:r>
            <a:r>
              <a:rPr lang="en-US" altLang="zh-TW" b="1" dirty="0" smtClean="0"/>
              <a:t>Current Architecture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1372" y="4854983"/>
            <a:ext cx="259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Input file6: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load</a:t>
            </a:r>
            <a:r>
              <a:rPr lang="en-US" altLang="zh-TW" sz="1400" dirty="0">
                <a:solidFill>
                  <a:srgbClr val="FF0000"/>
                </a:solidFill>
              </a:rPr>
              <a:t>(“pcell1.il”)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load</a:t>
            </a:r>
            <a:r>
              <a:rPr lang="en-US" altLang="zh-TW" sz="1400" dirty="0">
                <a:solidFill>
                  <a:srgbClr val="FF0000"/>
                </a:solidFill>
              </a:rPr>
              <a:t>(“pcell2.il”)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load</a:t>
            </a:r>
            <a:r>
              <a:rPr lang="en-US" altLang="zh-TW" sz="1400" dirty="0">
                <a:solidFill>
                  <a:srgbClr val="FF0000"/>
                </a:solidFill>
              </a:rPr>
              <a:t>(“pcell3.il”)</a:t>
            </a:r>
          </a:p>
          <a:p>
            <a:endParaRPr lang="zh-TW" alt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5181600" y="1905000"/>
            <a:ext cx="1586255" cy="495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err="1" smtClean="0"/>
              <a:t>skill_to_hfss</a:t>
            </a:r>
            <a:endParaRPr lang="en-US" altLang="zh-TW" b="1" dirty="0" smtClean="0"/>
          </a:p>
          <a:p>
            <a:r>
              <a:rPr lang="en-US" altLang="zh-TW" b="1" dirty="0" smtClean="0"/>
              <a:t>GUI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391372" y="581349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SKILL code files: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Pcell1.il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Pcell2.il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Pcell3.il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436745" y="2245425"/>
            <a:ext cx="990600" cy="58230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ight Arrow 13"/>
          <p:cNvSpPr/>
          <p:nvPr/>
        </p:nvSpPr>
        <p:spPr>
          <a:xfrm>
            <a:off x="4179945" y="5744831"/>
            <a:ext cx="990600" cy="58230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7245" y="2282594"/>
            <a:ext cx="21932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/>
              <a:t>Input </a:t>
            </a:r>
            <a:r>
              <a:rPr lang="en-US" altLang="zh-TW" b="1" u="sng" dirty="0" smtClean="0"/>
              <a:t>file3:</a:t>
            </a:r>
          </a:p>
          <a:p>
            <a:r>
              <a:rPr lang="en-US" altLang="zh-TW" sz="1400" dirty="0" smtClean="0"/>
              <a:t>Some process </a:t>
            </a:r>
            <a:r>
              <a:rPr lang="en-US" altLang="zh-TW" sz="1400" dirty="0" err="1" smtClean="0"/>
              <a:t>depedent</a:t>
            </a:r>
            <a:endParaRPr lang="en-US" altLang="zh-TW" sz="1400" dirty="0"/>
          </a:p>
          <a:p>
            <a:r>
              <a:rPr lang="en-US" altLang="zh-TW" sz="1400" dirty="0" smtClean="0"/>
              <a:t>Codes from N65.il (Will faded out in the future.)</a:t>
            </a:r>
            <a:endParaRPr lang="en-US" altLang="zh-TW" sz="1400" dirty="0"/>
          </a:p>
        </p:txBody>
      </p:sp>
      <p:sp>
        <p:nvSpPr>
          <p:cNvPr id="7" name="Rectangle 6"/>
          <p:cNvSpPr/>
          <p:nvPr/>
        </p:nvSpPr>
        <p:spPr>
          <a:xfrm>
            <a:off x="7551896" y="3642836"/>
            <a:ext cx="175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A </a:t>
            </a:r>
            <a:r>
              <a:rPr lang="en-US" altLang="zh-TW" dirty="0" smtClean="0"/>
              <a:t>Sim.vbs for a set of parameters ready for simulation</a:t>
            </a:r>
          </a:p>
        </p:txBody>
      </p:sp>
      <p:sp>
        <p:nvSpPr>
          <p:cNvPr id="21" name="Right Arrow 12"/>
          <p:cNvSpPr/>
          <p:nvPr/>
        </p:nvSpPr>
        <p:spPr>
          <a:xfrm>
            <a:off x="6775951" y="4202287"/>
            <a:ext cx="767849" cy="58230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TextBox 4"/>
          <p:cNvSpPr txBox="1"/>
          <p:nvPr/>
        </p:nvSpPr>
        <p:spPr>
          <a:xfrm>
            <a:off x="-45023" y="1536855"/>
            <a:ext cx="259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Input file1 &amp; 2:</a:t>
            </a:r>
          </a:p>
          <a:p>
            <a:r>
              <a:rPr lang="en-US" altLang="zh-TW" sz="1600" dirty="0" smtClean="0"/>
              <a:t>MetalStack.csv</a:t>
            </a:r>
          </a:p>
          <a:p>
            <a:r>
              <a:rPr lang="en-US" altLang="zh-TW" sz="1600" dirty="0" smtClean="0"/>
              <a:t>DielectricStack.csv</a:t>
            </a:r>
            <a:endParaRPr lang="zh-TW" altLang="en-US" sz="1600" dirty="0"/>
          </a:p>
        </p:txBody>
      </p:sp>
      <p:sp>
        <p:nvSpPr>
          <p:cNvPr id="23" name="Rectangle 7"/>
          <p:cNvSpPr/>
          <p:nvPr/>
        </p:nvSpPr>
        <p:spPr>
          <a:xfrm>
            <a:off x="2492128" y="1520547"/>
            <a:ext cx="1326900" cy="202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smtClean="0"/>
              <a:t>Process/EM String Template</a:t>
            </a:r>
          </a:p>
          <a:p>
            <a:r>
              <a:rPr lang="en-US" altLang="zh-TW" b="1" dirty="0" smtClean="0"/>
              <a:t>Generator</a:t>
            </a:r>
            <a:endParaRPr lang="zh-TW" altLang="en-US" dirty="0"/>
          </a:p>
        </p:txBody>
      </p:sp>
      <p:sp>
        <p:nvSpPr>
          <p:cNvPr id="24" name="Rectangle 16"/>
          <p:cNvSpPr/>
          <p:nvPr/>
        </p:nvSpPr>
        <p:spPr>
          <a:xfrm>
            <a:off x="3868344" y="2274441"/>
            <a:ext cx="15440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 smtClean="0"/>
              <a:t>Process.stg</a:t>
            </a:r>
            <a:endParaRPr lang="en-US" altLang="zh-TW" sz="1600" dirty="0" smtClean="0"/>
          </a:p>
          <a:p>
            <a:r>
              <a:rPr lang="en-US" altLang="zh-TW" sz="1600" dirty="0" smtClean="0"/>
              <a:t>(Internal only, and invisible to GUI users)</a:t>
            </a:r>
            <a:endParaRPr lang="en-US" altLang="zh-TW" sz="1400" dirty="0"/>
          </a:p>
        </p:txBody>
      </p:sp>
      <p:sp>
        <p:nvSpPr>
          <p:cNvPr id="25" name="TextBox 4"/>
          <p:cNvSpPr txBox="1"/>
          <p:nvPr/>
        </p:nvSpPr>
        <p:spPr>
          <a:xfrm>
            <a:off x="2198745" y="3735016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Input file5:</a:t>
            </a:r>
          </a:p>
          <a:p>
            <a:r>
              <a:rPr lang="en-US" altLang="zh-TW" sz="1400" dirty="0" err="1" smtClean="0"/>
              <a:t>HFSS.stg</a:t>
            </a:r>
            <a:endParaRPr lang="en-US" altLang="zh-TW" sz="1400" dirty="0" smtClean="0"/>
          </a:p>
          <a:p>
            <a:r>
              <a:rPr lang="en-US" altLang="zh-TW" sz="1400" b="1" u="sng" dirty="0" smtClean="0"/>
              <a:t>(HFSS process independent template)</a:t>
            </a:r>
            <a:endParaRPr lang="zh-TW" altLang="en-US" b="1" u="sng" dirty="0"/>
          </a:p>
        </p:txBody>
      </p:sp>
      <p:sp>
        <p:nvSpPr>
          <p:cNvPr id="26" name="Right Arrow 13"/>
          <p:cNvSpPr/>
          <p:nvPr/>
        </p:nvSpPr>
        <p:spPr>
          <a:xfrm>
            <a:off x="4191000" y="3960944"/>
            <a:ext cx="990600" cy="58230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 16"/>
          <p:cNvSpPr/>
          <p:nvPr/>
        </p:nvSpPr>
        <p:spPr>
          <a:xfrm>
            <a:off x="31903" y="3261733"/>
            <a:ext cx="2193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/>
              <a:t>Input </a:t>
            </a:r>
            <a:r>
              <a:rPr lang="en-US" altLang="zh-TW" b="1" u="sng" dirty="0" smtClean="0"/>
              <a:t>file4:</a:t>
            </a:r>
          </a:p>
          <a:p>
            <a:r>
              <a:rPr lang="en-US" altLang="zh-TW" sz="1400" dirty="0"/>
              <a:t>P</a:t>
            </a:r>
            <a:r>
              <a:rPr lang="en-US" altLang="zh-TW" sz="1400" dirty="0" smtClean="0"/>
              <a:t>rocess generic HFSS *.</a:t>
            </a:r>
            <a:r>
              <a:rPr lang="en-US" altLang="zh-TW" sz="1400" dirty="0" err="1" smtClean="0"/>
              <a:t>stg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4669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65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New EM Functions in </a:t>
            </a:r>
            <a:r>
              <a:rPr lang="en-US" altLang="zh-TW" dirty="0" err="1" smtClean="0"/>
              <a:t>Pcell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49658"/>
            <a:ext cx="9144000" cy="5708342"/>
          </a:xfrm>
        </p:spPr>
        <p:txBody>
          <a:bodyPr/>
          <a:lstStyle/>
          <a:p>
            <a:r>
              <a:rPr lang="en-US" altLang="zh-TW" sz="1600" dirty="0" err="1" smtClean="0"/>
              <a:t>masterv</a:t>
            </a:r>
            <a:r>
              <a:rPr lang="en-US" altLang="zh-TW" sz="1600" dirty="0" smtClean="0"/>
              <a:t>=</a:t>
            </a:r>
            <a:r>
              <a:rPr lang="en-US" altLang="zh-TW" sz="1600" dirty="0" err="1" smtClean="0"/>
              <a:t>dbOpenCellViewByType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pcCellView</a:t>
            </a:r>
            <a:r>
              <a:rPr lang="en-US" altLang="zh-TW" sz="1600" dirty="0"/>
              <a:t>~&gt;lib "</a:t>
            </a:r>
            <a:r>
              <a:rPr lang="en-US" altLang="zh-TW" sz="1600" dirty="0" err="1"/>
              <a:t>vias</a:t>
            </a:r>
            <a:r>
              <a:rPr lang="en-US" altLang="zh-TW" sz="1600" dirty="0"/>
              <a:t>" "layout</a:t>
            </a:r>
            <a:r>
              <a:rPr lang="en-US" altLang="zh-TW" sz="1600" dirty="0" smtClean="0"/>
              <a:t>")	</a:t>
            </a:r>
          </a:p>
          <a:p>
            <a:r>
              <a:rPr lang="en-US" altLang="zh-TW" sz="1600" b="1" dirty="0" err="1" smtClean="0">
                <a:solidFill>
                  <a:srgbClr val="FF0000"/>
                </a:solidFill>
              </a:rPr>
              <a:t>rfvlsiEMDummyCreateParamInst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err="1" smtClean="0"/>
              <a:t>pcCellView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masterv</a:t>
            </a:r>
            <a:r>
              <a:rPr lang="en-US" altLang="zh-TW" sz="1600" dirty="0"/>
              <a:t> nil 0:0 "R0" 1        list</a:t>
            </a:r>
            <a:r>
              <a:rPr lang="en-US" altLang="zh-TW" sz="1600" dirty="0" smtClean="0"/>
              <a:t>(</a:t>
            </a:r>
          </a:p>
          <a:p>
            <a:pPr marL="0" indent="0">
              <a:buNone/>
            </a:pPr>
            <a:r>
              <a:rPr lang="en-US" altLang="zh-TW" sz="1600" dirty="0" smtClean="0"/>
              <a:t>                 </a:t>
            </a:r>
            <a:r>
              <a:rPr lang="en-US" altLang="zh-TW" sz="1600" dirty="0"/>
              <a:t>list("Length"  "float" W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smtClean="0"/>
              <a:t>                 </a:t>
            </a:r>
            <a:r>
              <a:rPr lang="en-US" altLang="zh-TW" sz="1600" dirty="0"/>
              <a:t>list("Width"    "float" L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smtClean="0"/>
              <a:t>                 </a:t>
            </a:r>
            <a:r>
              <a:rPr lang="en-US" altLang="zh-TW" sz="1600" dirty="0"/>
              <a:t>list("TOP_ME"   "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"   TOP_ME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smtClean="0"/>
              <a:t>                 </a:t>
            </a:r>
            <a:r>
              <a:rPr lang="en-US" altLang="zh-TW" sz="1600" dirty="0"/>
              <a:t>list("BTM_ME"   "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"   BTM_ME))) ; close </a:t>
            </a:r>
            <a:r>
              <a:rPr lang="en-US" altLang="zh-TW" sz="1600" dirty="0" err="1"/>
              <a:t>dbCreateParamInst</a:t>
            </a:r>
            <a:r>
              <a:rPr lang="en-US" altLang="zh-TW" sz="1600" dirty="0"/>
              <a:t>	</a:t>
            </a:r>
            <a:endParaRPr lang="en-US" altLang="zh-TW" sz="1600" dirty="0" smtClean="0"/>
          </a:p>
          <a:p>
            <a:r>
              <a:rPr lang="en-US" altLang="zh-TW" sz="1600" dirty="0" smtClean="0"/>
              <a:t>;</a:t>
            </a:r>
            <a:r>
              <a:rPr lang="en-US" altLang="zh-TW" sz="1600" dirty="0"/>
              <a:t>defining Radiation </a:t>
            </a:r>
            <a:r>
              <a:rPr lang="en-US" altLang="zh-TW" sz="1600" dirty="0" smtClean="0"/>
              <a:t>Boundary</a:t>
            </a:r>
          </a:p>
          <a:p>
            <a:r>
              <a:rPr lang="en-US" altLang="zh-TW" sz="1600" b="1" dirty="0" err="1" smtClean="0">
                <a:solidFill>
                  <a:srgbClr val="FF0000"/>
                </a:solidFill>
              </a:rPr>
              <a:t>rfvlsiEMBoundary</a:t>
            </a:r>
            <a:r>
              <a:rPr lang="en-US" altLang="zh-TW" sz="1600" b="1" dirty="0">
                <a:solidFill>
                  <a:srgbClr val="FF0000"/>
                </a:solidFill>
              </a:rPr>
              <a:t>(</a:t>
            </a:r>
            <a:r>
              <a:rPr lang="en-US" altLang="zh-TW" sz="1600" dirty="0"/>
              <a:t>-OD,-2*OD,-300,4*OD, 4*OD,600);	</a:t>
            </a:r>
          </a:p>
          <a:p>
            <a:r>
              <a:rPr lang="en-US" altLang="zh-TW" sz="1600" b="1" dirty="0" err="1" smtClean="0">
                <a:solidFill>
                  <a:srgbClr val="FF0000"/>
                </a:solidFill>
              </a:rPr>
              <a:t>rfvlsiEMVport</a:t>
            </a:r>
            <a:r>
              <a:rPr lang="en-US" altLang="zh-TW" sz="1600" b="1" dirty="0">
                <a:solidFill>
                  <a:srgbClr val="FF0000"/>
                </a:solidFill>
              </a:rPr>
              <a:t>(</a:t>
            </a:r>
            <a:r>
              <a:rPr lang="en-US" altLang="zh-TW" sz="1600" b="1" dirty="0"/>
              <a:t>"</a:t>
            </a:r>
            <a:r>
              <a:rPr lang="en-US" altLang="zh-TW" sz="1600" dirty="0"/>
              <a:t>port1",-W,-W,W,-W,1,7);	</a:t>
            </a:r>
          </a:p>
          <a:p>
            <a:r>
              <a:rPr lang="en-US" altLang="zh-TW" sz="1600" b="1" dirty="0" err="1" smtClean="0">
                <a:solidFill>
                  <a:srgbClr val="FF0000"/>
                </a:solidFill>
              </a:rPr>
              <a:t>rfvlsiEMDie</a:t>
            </a:r>
            <a:r>
              <a:rPr lang="en-US" altLang="zh-TW" sz="1600" b="1" dirty="0">
                <a:solidFill>
                  <a:srgbClr val="FF0000"/>
                </a:solidFill>
              </a:rPr>
              <a:t>(-</a:t>
            </a:r>
            <a:r>
              <a:rPr lang="en-US" altLang="zh-TW" sz="1600" dirty="0"/>
              <a:t>OD,-2*OD,4*OD, 4*OD);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997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1.rfvlsiEMDummyCreateParamInst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zh-TW" b="1" u="sng" dirty="0" smtClean="0"/>
              <a:t>Always place EM dummy before adding port!!!</a:t>
            </a:r>
          </a:p>
          <a:p>
            <a:r>
              <a:rPr lang="en-US" altLang="zh-TW" dirty="0" smtClean="0"/>
              <a:t>Usage is the same as </a:t>
            </a:r>
            <a:r>
              <a:rPr lang="en-US" altLang="zh-TW" b="1" dirty="0" err="1" smtClean="0"/>
              <a:t>dbCreateParamInst</a:t>
            </a:r>
            <a:r>
              <a:rPr lang="en-US" altLang="zh-TW" dirty="0" smtClean="0"/>
              <a:t> for HFSS at PCELL &amp; TOPCELL</a:t>
            </a:r>
            <a:r>
              <a:rPr lang="en-US" altLang="zh-TW" b="1" dirty="0" smtClean="0"/>
              <a:t>.</a:t>
            </a:r>
          </a:p>
          <a:p>
            <a:r>
              <a:rPr lang="en-US" altLang="zh-TW" dirty="0" smtClean="0"/>
              <a:t>The purpose is to create EM Dummy Ground. </a:t>
            </a:r>
          </a:p>
          <a:p>
            <a:r>
              <a:rPr lang="en-US" altLang="zh-TW" dirty="0" smtClean="0"/>
              <a:t>However,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rfvlsiEMDummyCreateParamInst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will be ignored in PCELL during normal operation. </a:t>
            </a:r>
          </a:p>
          <a:p>
            <a:r>
              <a:rPr lang="en-US" altLang="zh-TW" dirty="0" smtClean="0"/>
              <a:t>We can show Dummy Instance by switching to </a:t>
            </a:r>
            <a:r>
              <a:rPr lang="en-US" altLang="zh-TW" dirty="0" err="1" smtClean="0"/>
              <a:t>em_debugging</a:t>
            </a:r>
            <a:r>
              <a:rPr lang="en-US" altLang="zh-TW" dirty="0" smtClean="0"/>
              <a:t> mode.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1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2.rfvlsiEMVport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rfvlsiEMVport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smtClean="0"/>
              <a:t>"</a:t>
            </a:r>
            <a:r>
              <a:rPr lang="en-US" altLang="zh-TW" dirty="0" smtClean="0"/>
              <a:t>port1",X0,Y0,X1,Y1,BottomMetal,TopMetal);	</a:t>
            </a:r>
          </a:p>
          <a:p>
            <a:r>
              <a:rPr lang="pl-PL" altLang="zh-TW" dirty="0"/>
              <a:t>rfvlsiEMVport("port1",-W,-W,W,-W,1,7</a:t>
            </a:r>
            <a:r>
              <a:rPr lang="pl-PL" altLang="zh-TW" dirty="0" smtClean="0"/>
              <a:t>);</a:t>
            </a:r>
            <a:endParaRPr lang="en-US" altLang="zh-TW" dirty="0" smtClean="0"/>
          </a:p>
          <a:p>
            <a:r>
              <a:rPr lang="en-US" altLang="zh-TW" dirty="0" smtClean="0"/>
              <a:t>Create a vertical lump located from (X0, Y0)-</a:t>
            </a:r>
            <a:r>
              <a:rPr lang="en-US" altLang="zh-TW" dirty="0"/>
              <a:t>(</a:t>
            </a:r>
            <a:r>
              <a:rPr lang="en-US" altLang="zh-TW" dirty="0" smtClean="0"/>
              <a:t>X1, Y1), and connected between:</a:t>
            </a:r>
          </a:p>
          <a:p>
            <a:pPr lvl="1"/>
            <a:r>
              <a:rPr lang="en-US" altLang="zh-TW" dirty="0" smtClean="0"/>
              <a:t>The bottom of </a:t>
            </a:r>
            <a:r>
              <a:rPr lang="en-US" altLang="zh-TW" dirty="0" err="1" smtClean="0"/>
              <a:t>BottomMetal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top of </a:t>
            </a:r>
            <a:r>
              <a:rPr lang="en-US" altLang="zh-TW" dirty="0" err="1" smtClean="0"/>
              <a:t>TopMetal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rfvlsiEMHport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 horizontal version will be implanted as </a:t>
            </a:r>
            <a:r>
              <a:rPr lang="en-US" altLang="zh-TW" dirty="0" err="1" smtClean="0"/>
              <a:t>rfvlsiEMVPort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24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1761</Words>
  <Application>Microsoft Office PowerPoint</Application>
  <PresentationFormat>如螢幕大小 (4:3)</PresentationFormat>
  <Paragraphs>309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新細明體</vt:lpstr>
      <vt:lpstr>Arial</vt:lpstr>
      <vt:lpstr>Calibri</vt:lpstr>
      <vt:lpstr>Cambria Math</vt:lpstr>
      <vt:lpstr>Times New Roman</vt:lpstr>
      <vt:lpstr>Wingdings</vt:lpstr>
      <vt:lpstr>Office Theme</vt:lpstr>
      <vt:lpstr>Layout Pcell-to-EM  Language Translator Update</vt:lpstr>
      <vt:lpstr>The Systematic RF Design Flow Overview</vt:lpstr>
      <vt:lpstr>Current Two EM Sim Approaches</vt:lpstr>
      <vt:lpstr>Skill-to-EM translation?</vt:lpstr>
      <vt:lpstr>How a language translator works?</vt:lpstr>
      <vt:lpstr> Current Architecture</vt:lpstr>
      <vt:lpstr>New EM Functions in Pcell</vt:lpstr>
      <vt:lpstr>1.rfvlsiEMDummyCreateParamInst</vt:lpstr>
      <vt:lpstr>2.rfvlsiEMVport </vt:lpstr>
      <vt:lpstr>rfvlsiEMBoundary</vt:lpstr>
      <vt:lpstr>rfvlsiEMDie</vt:lpstr>
      <vt:lpstr>The GUI (at this point)</vt:lpstr>
      <vt:lpstr>Demo</vt:lpstr>
      <vt:lpstr>Operating Java GUI for Translator</vt:lpstr>
      <vt:lpstr>Setting an Environment Variable</vt:lpstr>
      <vt:lpstr>Console View</vt:lpstr>
      <vt:lpstr>RFVLSI-Pcell Writing Principles</vt:lpstr>
      <vt:lpstr>Why following this RFVLSI PCell principles</vt:lpstr>
      <vt:lpstr>Metal Layers</vt:lpstr>
      <vt:lpstr>Lab Global Variables</vt:lpstr>
      <vt:lpstr>Supported Function Call Syntax</vt:lpstr>
      <vt:lpstr>Conditional Statement</vt:lpstr>
      <vt:lpstr>Operators</vt:lpstr>
      <vt:lpstr>Looping</vt:lpstr>
      <vt:lpstr>Support Pcell List&amp;coordinates Syntax</vt:lpstr>
      <vt:lpstr>Let Statement Syntax</vt:lpstr>
      <vt:lpstr>pcDefinePCell function</vt:lpstr>
      <vt:lpstr>dbCreateRect/rodCreateRect</vt:lpstr>
      <vt:lpstr>dbCreatePolygon/rodCreatePolygon</vt:lpstr>
      <vt:lpstr>Special Note on dbCreatePolygon</vt:lpstr>
      <vt:lpstr>dbCreateParamInst</vt:lpstr>
      <vt:lpstr>Function definition</vt:lpstr>
      <vt:lpstr>Metals attaching to Port</vt:lpstr>
      <vt:lpstr>(Unsupported) Skip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RFVLSI-Pcell Writing Principles</dc:title>
  <dc:creator>yujiuwang</dc:creator>
  <cp:lastModifiedBy>Wang Yu-Jiu</cp:lastModifiedBy>
  <cp:revision>106</cp:revision>
  <dcterms:created xsi:type="dcterms:W3CDTF">2006-08-16T00:00:00Z</dcterms:created>
  <dcterms:modified xsi:type="dcterms:W3CDTF">2014-03-17T03:22:39Z</dcterms:modified>
</cp:coreProperties>
</file>