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2" r:id="rId2"/>
    <p:sldId id="586" r:id="rId3"/>
    <p:sldId id="633" r:id="rId4"/>
    <p:sldId id="532" r:id="rId5"/>
    <p:sldId id="533" r:id="rId6"/>
    <p:sldId id="564" r:id="rId7"/>
    <p:sldId id="565" r:id="rId8"/>
    <p:sldId id="612" r:id="rId9"/>
    <p:sldId id="594" r:id="rId10"/>
    <p:sldId id="567" r:id="rId11"/>
    <p:sldId id="590" r:id="rId12"/>
    <p:sldId id="591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10" r:id="rId22"/>
    <p:sldId id="611" r:id="rId23"/>
    <p:sldId id="61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4/23/2025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200" dirty="0"/>
          </a:p>
          <a:p>
            <a:endParaRPr lang="es-AR" sz="2200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6019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(23</a:t>
            </a:r>
            <a:r>
              <a:rPr lang="es-AR" sz="2000" b="1" dirty="0"/>
              <a:t>,  “</a:t>
            </a:r>
            <a:r>
              <a:rPr lang="es-AR" sz="2000" b="1" dirty="0" err="1"/>
              <a:t>Joe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9737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(23</a:t>
            </a:r>
            <a:r>
              <a:rPr lang="es-AR" sz="2000" b="1" dirty="0"/>
              <a:t>,  “</a:t>
            </a:r>
            <a:r>
              <a:rPr lang="es-AR" sz="2000" b="1" dirty="0" err="1"/>
              <a:t>Joe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sz="2000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9737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</a:t>
            </a:r>
            <a:r>
              <a:rPr lang="es-AR" sz="2000" b="1" dirty="0"/>
              <a:t>,  “</a:t>
            </a:r>
            <a:r>
              <a:rPr lang="es-AR" sz="2000" b="1" dirty="0" err="1"/>
              <a:t>Sue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47939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</a:t>
            </a:r>
            <a:r>
              <a:rPr lang="es-AR" sz="2000" b="1" dirty="0"/>
              <a:t>,  “</a:t>
            </a:r>
            <a:r>
              <a:rPr lang="es-AR" sz="2000" b="1" dirty="0" err="1"/>
              <a:t>Sue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47939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(15</a:t>
            </a:r>
            <a:r>
              <a:rPr lang="es-AR" sz="2000" b="1" dirty="0"/>
              <a:t>,  “</a:t>
            </a:r>
            <a:r>
              <a:rPr lang="es-AR" sz="2000" b="1" dirty="0" err="1"/>
              <a:t>Meg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94147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(15</a:t>
            </a:r>
            <a:r>
              <a:rPr lang="es-AR" sz="2000" b="1" dirty="0"/>
              <a:t>,  “</a:t>
            </a:r>
            <a:r>
              <a:rPr lang="es-AR" sz="2000" b="1" dirty="0" err="1"/>
              <a:t>Meg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94147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(23</a:t>
            </a:r>
            <a:r>
              <a:rPr lang="es-AR" sz="2000" b="1" dirty="0"/>
              <a:t>); //</a:t>
            </a:r>
            <a:r>
              <a:rPr lang="es-AR" sz="2000" b="1" dirty="0" err="1"/>
              <a:t>Joe</a:t>
            </a:r>
            <a:endParaRPr lang="es-AR" sz="2000" b="1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409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(23</a:t>
            </a:r>
            <a:r>
              <a:rPr lang="es-AR" sz="2000" b="1" dirty="0"/>
              <a:t>); //</a:t>
            </a:r>
            <a:r>
              <a:rPr lang="es-AR" sz="2000" b="1" dirty="0" err="1"/>
              <a:t>Joe</a:t>
            </a:r>
            <a:endParaRPr lang="es-AR" sz="2000" b="1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409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(15</a:t>
            </a:r>
            <a:r>
              <a:rPr lang="es-AR" sz="2000" b="1" dirty="0"/>
              <a:t>); //</a:t>
            </a:r>
            <a:r>
              <a:rPr lang="es-AR" sz="2000" b="1" dirty="0" err="1"/>
              <a:t>Meg</a:t>
            </a:r>
            <a:endParaRPr lang="es-AR" sz="2000" b="1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</a:t>
            </a:r>
            <a:r>
              <a:rPr lang="es-AR" sz="3600" b="1" dirty="0" err="1"/>
              <a:t>Addressing</a:t>
            </a:r>
            <a:r>
              <a:rPr lang="es-AR" sz="3600" b="1" dirty="0"/>
              <a:t> </a:t>
            </a:r>
            <a:r>
              <a:rPr lang="es-AR" sz="3600" b="1" dirty="0" err="1"/>
              <a:t>or</a:t>
            </a:r>
            <a:r>
              <a:rPr lang="es-AR" sz="3600" b="1" dirty="0"/>
              <a:t> </a:t>
            </a:r>
            <a:r>
              <a:rPr lang="es-AR" sz="3600" b="1" dirty="0" err="1"/>
              <a:t>Closed</a:t>
            </a:r>
            <a:r>
              <a:rPr lang="es-AR" sz="3600" b="1" dirty="0"/>
              <a:t> </a:t>
            </a:r>
            <a:r>
              <a:rPr lang="es-AR" sz="3600" b="1" dirty="0" err="1"/>
              <a:t>Hashing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Linear Hashing es muy eficiente para implementar la resolución de colisiones (aprovecha la localidad de la componentes =&gt; elementos cercanos). </a:t>
            </a:r>
          </a:p>
          <a:p>
            <a:pPr marL="0" indent="0">
              <a:buNone/>
            </a:pPr>
            <a:r>
              <a:rPr lang="es-AR" dirty="0"/>
              <a:t>Si hay lugar lo encuentra seguro.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La desventaja se presenta cuando el factor de carga es alto !   Buscar qué es lo que se llama “</a:t>
            </a:r>
            <a:r>
              <a:rPr lang="es-AR" b="1" dirty="0" err="1"/>
              <a:t>Primary</a:t>
            </a:r>
            <a:r>
              <a:rPr lang="es-AR" b="1" dirty="0"/>
              <a:t> </a:t>
            </a:r>
            <a:r>
              <a:rPr lang="es-AR" b="1" dirty="0" err="1"/>
              <a:t>Clustering</a:t>
            </a:r>
            <a:r>
              <a:rPr lang="es-AR" dirty="0"/>
              <a:t>” (</a:t>
            </a:r>
            <a:r>
              <a:rPr lang="es-AR" dirty="0" err="1"/>
              <a:t>ej</a:t>
            </a:r>
            <a:r>
              <a:rPr lang="es-AR" dirty="0"/>
              <a:t>: Wikipedia)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(15</a:t>
            </a:r>
            <a:r>
              <a:rPr lang="es-AR" sz="2000" b="1" dirty="0"/>
              <a:t>); //</a:t>
            </a:r>
            <a:r>
              <a:rPr lang="es-AR" sz="2000" b="1" dirty="0" err="1"/>
              <a:t>Meg</a:t>
            </a:r>
            <a:endParaRPr lang="es-AR" sz="2000" b="1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</a:t>
            </a:r>
            <a:r>
              <a:rPr lang="es-AR" sz="2000" b="1" dirty="0"/>
              <a:t>,  “</a:t>
            </a:r>
            <a:r>
              <a:rPr lang="es-AR" sz="2000" b="1" dirty="0" err="1"/>
              <a:t>Susan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6606434" y="1757085"/>
            <a:ext cx="2315496" cy="979715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7229167" y="6097967"/>
            <a:ext cx="1692763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Susan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583680" y="5755033"/>
            <a:ext cx="645487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(43</a:t>
            </a:r>
            <a:r>
              <a:rPr lang="es-AR" sz="2000" b="1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29167" y="6097967"/>
            <a:ext cx="1718889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Susan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7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(43</a:t>
            </a:r>
            <a:r>
              <a:rPr lang="es-AR" sz="2000" b="1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29167" y="6097967"/>
            <a:ext cx="1718889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Susan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7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359795" y="2020095"/>
            <a:ext cx="1457632" cy="322181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&lt;43, “Paul”&gt;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18649" y="2349056"/>
            <a:ext cx="539632" cy="5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Colisiones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Existen 2 formas de resolver las colisiones:</a:t>
            </a:r>
          </a:p>
          <a:p>
            <a:pPr marL="0" indent="0">
              <a:buNone/>
            </a:pPr>
            <a:endParaRPr lang="es-AR" dirty="0" smtClean="0"/>
          </a:p>
          <a:p>
            <a:pPr algn="just"/>
            <a:r>
              <a:rPr lang="es-AR" b="1" dirty="0" smtClean="0"/>
              <a:t>Open </a:t>
            </a:r>
            <a:r>
              <a:rPr lang="es-AR" b="1" dirty="0" err="1" smtClean="0"/>
              <a:t>Addressing</a:t>
            </a:r>
            <a:r>
              <a:rPr lang="es-AR" b="1" dirty="0"/>
              <a:t> 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Closed</a:t>
            </a:r>
            <a:r>
              <a:rPr lang="es-AR" b="1" dirty="0" smtClean="0"/>
              <a:t> </a:t>
            </a:r>
            <a:r>
              <a:rPr lang="es-AR" b="1" dirty="0" err="1" smtClean="0"/>
              <a:t>Hashing</a:t>
            </a:r>
            <a:r>
              <a:rPr lang="es-AR" dirty="0" smtClean="0"/>
              <a:t>: dentro de la misma tabla de </a:t>
            </a:r>
            <a:r>
              <a:rPr lang="es-AR" dirty="0" err="1" smtClean="0"/>
              <a:t>hashing</a:t>
            </a:r>
            <a:r>
              <a:rPr lang="es-AR" dirty="0" smtClean="0"/>
              <a:t> se guardan los elementos que colisionaron</a:t>
            </a:r>
          </a:p>
          <a:p>
            <a:pPr marL="0" indent="0">
              <a:buNone/>
            </a:pPr>
            <a:endParaRPr lang="es-AR" dirty="0" smtClean="0"/>
          </a:p>
          <a:p>
            <a:pPr algn="just"/>
            <a:r>
              <a:rPr lang="es-AR" b="1" dirty="0" smtClean="0"/>
              <a:t>Open </a:t>
            </a:r>
            <a:r>
              <a:rPr lang="es-AR" b="1" dirty="0" err="1" smtClean="0"/>
              <a:t>Hashing</a:t>
            </a:r>
            <a:r>
              <a:rPr lang="es-AR" b="1" dirty="0" smtClean="0"/>
              <a:t> 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Closed</a:t>
            </a:r>
            <a:r>
              <a:rPr lang="es-AR" b="1" dirty="0" smtClean="0"/>
              <a:t> </a:t>
            </a:r>
            <a:r>
              <a:rPr lang="es-AR" b="1" dirty="0" err="1" smtClean="0"/>
              <a:t>Addressing</a:t>
            </a:r>
            <a:r>
              <a:rPr lang="es-AR" b="1" dirty="0" smtClean="0"/>
              <a:t> 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Chaining</a:t>
            </a:r>
            <a:r>
              <a:rPr lang="es-AR" b="1" dirty="0" smtClean="0"/>
              <a:t> </a:t>
            </a:r>
            <a:r>
              <a:rPr lang="es-AR" dirty="0" smtClean="0"/>
              <a:t>=&gt; fuera del </a:t>
            </a:r>
            <a:r>
              <a:rPr lang="es-AR" dirty="0" err="1" smtClean="0"/>
              <a:t>hashing</a:t>
            </a:r>
            <a:r>
              <a:rPr lang="es-AR" dirty="0" smtClean="0"/>
              <a:t> se almacenan los elementos que colisionaron.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95943" y="4462238"/>
            <a:ext cx="8752114" cy="1894114"/>
          </a:xfrm>
          <a:prstGeom prst="rect">
            <a:avLst/>
          </a:prstGeom>
          <a:noFill/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6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Las colisiones se resuelven en una estructura auxiliar (lista lineal, </a:t>
            </a:r>
            <a:r>
              <a:rPr lang="es-AR" dirty="0" err="1"/>
              <a:t>etc</a:t>
            </a:r>
            <a:r>
              <a:rPr lang="es-AR" dirty="0"/>
              <a:t>).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Cada ranura puede tener </a:t>
            </a:r>
            <a:r>
              <a:rPr lang="es-AR" dirty="0" err="1"/>
              <a:t>null</a:t>
            </a:r>
            <a:r>
              <a:rPr lang="es-AR" dirty="0"/>
              <a:t>, o bien una estructura auxiliar con las componentes que colisionaron en dicha </a:t>
            </a:r>
            <a:r>
              <a:rPr lang="es-AR" dirty="0" smtClean="0"/>
              <a:t>ranura (zona </a:t>
            </a:r>
            <a:r>
              <a:rPr lang="es-AR" dirty="0" err="1" smtClean="0"/>
              <a:t>overflow</a:t>
            </a:r>
            <a:r>
              <a:rPr lang="es-AR" dirty="0" smtClean="0"/>
              <a:t>). </a:t>
            </a:r>
          </a:p>
          <a:p>
            <a:pPr marL="0" indent="0" algn="just">
              <a:buNone/>
            </a:pPr>
            <a:r>
              <a:rPr lang="es-AR" dirty="0" smtClean="0"/>
              <a:t>La zona de </a:t>
            </a:r>
            <a:r>
              <a:rPr lang="es-AR" dirty="0" err="1" smtClean="0"/>
              <a:t>overflow</a:t>
            </a:r>
            <a:r>
              <a:rPr lang="es-AR" dirty="0" smtClean="0"/>
              <a:t> se administra a demanda (no a priori).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b="1" dirty="0" err="1" smtClean="0"/>
              <a:t>remove</a:t>
            </a:r>
            <a:r>
              <a:rPr lang="es-AR" dirty="0" smtClean="0"/>
              <a:t>: </a:t>
            </a:r>
            <a:r>
              <a:rPr lang="es-AR" dirty="0"/>
              <a:t>Si la ranura está en </a:t>
            </a:r>
            <a:r>
              <a:rPr lang="es-AR" dirty="0" err="1" smtClean="0"/>
              <a:t>null</a:t>
            </a:r>
            <a:r>
              <a:rPr lang="es-AR" dirty="0" smtClean="0"/>
              <a:t> (sin zona de </a:t>
            </a:r>
            <a:r>
              <a:rPr lang="es-AR" dirty="0" err="1" smtClean="0"/>
              <a:t>overflow</a:t>
            </a:r>
            <a:r>
              <a:rPr lang="es-AR" dirty="0"/>
              <a:t> </a:t>
            </a:r>
            <a:r>
              <a:rPr lang="es-AR" dirty="0" smtClean="0"/>
              <a:t>habilitada), </a:t>
            </a:r>
            <a:r>
              <a:rPr lang="es-AR" dirty="0"/>
              <a:t>el elemento no existía. </a:t>
            </a:r>
            <a:r>
              <a:rPr lang="es-AR" dirty="0" smtClean="0"/>
              <a:t>Si hay zona </a:t>
            </a:r>
            <a:r>
              <a:rPr lang="es-AR" dirty="0" err="1" smtClean="0"/>
              <a:t>overflow</a:t>
            </a:r>
            <a:r>
              <a:rPr lang="es-AR" dirty="0" smtClean="0"/>
              <a:t>, se lo navega para borrarlo (si estuviera). Si luego del borrado se obtiene una zona de </a:t>
            </a:r>
            <a:r>
              <a:rPr lang="es-AR" dirty="0" err="1" smtClean="0"/>
              <a:t>overflow</a:t>
            </a:r>
            <a:r>
              <a:rPr lang="es-AR" dirty="0" smtClean="0"/>
              <a:t> innecesaria, entonces la ranura vuelve a </a:t>
            </a:r>
            <a:r>
              <a:rPr lang="es-AR" dirty="0" err="1" smtClean="0"/>
              <a:t>null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r>
              <a:rPr lang="es-AR" dirty="0" smtClean="0"/>
              <a:t>Es una operación destructiva.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b="1" dirty="0" err="1" smtClean="0"/>
              <a:t>find</a:t>
            </a:r>
            <a:r>
              <a:rPr lang="es-AR" dirty="0" smtClean="0"/>
              <a:t>: </a:t>
            </a:r>
            <a:r>
              <a:rPr lang="es-AR" dirty="0"/>
              <a:t>Si la ranura está en </a:t>
            </a:r>
            <a:r>
              <a:rPr lang="es-AR" dirty="0" err="1"/>
              <a:t>null</a:t>
            </a:r>
            <a:r>
              <a:rPr lang="es-AR" dirty="0"/>
              <a:t>, </a:t>
            </a:r>
            <a:r>
              <a:rPr lang="es-AR" dirty="0" smtClean="0"/>
              <a:t>el elemento no </a:t>
            </a:r>
            <a:r>
              <a:rPr lang="es-AR" dirty="0"/>
              <a:t>está. Si hay zona de </a:t>
            </a:r>
            <a:r>
              <a:rPr lang="es-AR" dirty="0" err="1"/>
              <a:t>overflow</a:t>
            </a:r>
            <a:r>
              <a:rPr lang="es-AR" dirty="0"/>
              <a:t>, se lo navega allí para ver si </a:t>
            </a:r>
            <a:r>
              <a:rPr lang="es-AR" dirty="0" smtClean="0"/>
              <a:t>se lo </a:t>
            </a:r>
            <a:r>
              <a:rPr lang="es-AR" dirty="0"/>
              <a:t>encuentra</a:t>
            </a:r>
            <a:r>
              <a:rPr lang="es-AR" dirty="0" smtClean="0"/>
              <a:t>. Operación </a:t>
            </a:r>
            <a:r>
              <a:rPr lang="es-AR" dirty="0" err="1" smtClean="0"/>
              <a:t>read-only</a:t>
            </a:r>
            <a:r>
              <a:rPr lang="es-AR" dirty="0" smtClean="0"/>
              <a:t>.</a:t>
            </a:r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b="1" dirty="0" err="1" smtClean="0"/>
              <a:t>insertOrUpdate</a:t>
            </a:r>
            <a:r>
              <a:rPr lang="es-AR" b="1" dirty="0" smtClean="0"/>
              <a:t>:</a:t>
            </a:r>
            <a:r>
              <a:rPr lang="es-AR" dirty="0" smtClean="0"/>
              <a:t> </a:t>
            </a:r>
            <a:r>
              <a:rPr lang="es-AR" dirty="0"/>
              <a:t>Si se le asigna una ranura vacía, se habilita la zona de </a:t>
            </a:r>
            <a:r>
              <a:rPr lang="es-AR" dirty="0" err="1"/>
              <a:t>overflow</a:t>
            </a:r>
            <a:r>
              <a:rPr lang="es-AR" dirty="0"/>
              <a:t>. </a:t>
            </a:r>
            <a:r>
              <a:rPr lang="es-AR" dirty="0" smtClean="0"/>
              <a:t>La inserción se hace en la zona de </a:t>
            </a:r>
            <a:r>
              <a:rPr lang="es-AR" dirty="0" err="1" smtClean="0"/>
              <a:t>overflow</a:t>
            </a:r>
            <a:r>
              <a:rPr lang="es-AR" dirty="0" smtClean="0"/>
              <a:t> correspondiente, si es que el elemento no estaba, caso contrario es un </a:t>
            </a:r>
            <a:r>
              <a:rPr lang="es-AR" dirty="0" err="1" smtClean="0"/>
              <a:t>update</a:t>
            </a:r>
            <a:r>
              <a:rPr lang="es-AR" dirty="0" smtClean="0"/>
              <a:t>.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Es </a:t>
            </a:r>
            <a:r>
              <a:rPr lang="es-AR" dirty="0"/>
              <a:t>una operación destructiva.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Aclaración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En</a:t>
            </a:r>
            <a:r>
              <a:rPr lang="en-US" dirty="0"/>
              <a:t> un hashing, no hay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	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razonable</a:t>
            </a:r>
            <a:r>
              <a:rPr lang="en-US" dirty="0"/>
              <a:t> </a:t>
            </a:r>
            <a:r>
              <a:rPr lang="en-US" dirty="0" err="1"/>
              <a:t>pedir</a:t>
            </a:r>
            <a:r>
              <a:rPr lang="en-US" dirty="0"/>
              <a:t> que el “key” sea comparable para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ordenarse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No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/>
              <a:t>que </a:t>
            </a:r>
            <a:r>
              <a:rPr lang="en-US" dirty="0" err="1"/>
              <a:t>viene</a:t>
            </a:r>
            <a:r>
              <a:rPr lang="en-US" dirty="0"/>
              <a:t> con Java: </a:t>
            </a:r>
            <a:r>
              <a:rPr lang="en-US" b="1" dirty="0" err="1"/>
              <a:t>LinkedList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23297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29275</TotalTime>
  <Words>1650</Words>
  <Application>Microsoft Office PowerPoint</Application>
  <PresentationFormat>On-screen Show (4:3)</PresentationFormat>
  <Paragraphs>392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Open Addressing or Closed Hashing</vt:lpstr>
      <vt:lpstr>Colisiones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PowerPoint Presentation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772</cp:revision>
  <dcterms:created xsi:type="dcterms:W3CDTF">2019-02-21T18:33:09Z</dcterms:created>
  <dcterms:modified xsi:type="dcterms:W3CDTF">2025-04-23T09:16:18Z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