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2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63" r:id="rId20"/>
    <p:sldId id="285" r:id="rId21"/>
    <p:sldId id="284" r:id="rId22"/>
    <p:sldId id="283" r:id="rId23"/>
    <p:sldId id="282" r:id="rId24"/>
    <p:sldId id="281" r:id="rId25"/>
    <p:sldId id="280" r:id="rId26"/>
    <p:sldId id="279" r:id="rId27"/>
    <p:sldId id="264" r:id="rId28"/>
    <p:sldId id="286" r:id="rId29"/>
    <p:sldId id="259" r:id="rId30"/>
    <p:sldId id="260" r:id="rId31"/>
    <p:sldId id="261" r:id="rId32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Palatino Linotype" panose="02040502050505030304" pitchFamily="18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kPzyq9T8EDLCteZdHI0ECQo0I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63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8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8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7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7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7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7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7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7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884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0988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/>
          <p:nvPr/>
        </p:nvCxnSpPr>
        <p:spPr>
          <a:xfrm rot="5400000" flipH="1" flipV="1">
            <a:off x="4913694" y="3364324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30"/>
          <p:cNvCxnSpPr/>
          <p:nvPr/>
        </p:nvCxnSpPr>
        <p:spPr>
          <a:xfrm rot="16200000" flipH="1">
            <a:off x="5219653" y="3364774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6147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421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198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437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3222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77642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48993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8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57941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4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30814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Pre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3679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 V L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0397" y="303978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68780" y="2944131"/>
            <a:ext cx="1535834" cy="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75306" y="2371485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1253" y="3064422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>
            <a:off x="2565562" y="3678013"/>
            <a:ext cx="458729" cy="20972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27483" y="311126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43535" y="3652450"/>
            <a:ext cx="506991" cy="45609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Agregando recorridos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(delegar en Node)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49323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40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6476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1781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3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79440" y="1943953"/>
            <a:ext cx="4368841" cy="1913141"/>
            <a:chOff x="2437379" y="3036583"/>
            <a:chExt cx="4368841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7379" y="4475277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8090" y="4495825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1406" y="3889983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1141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81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17100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66424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52697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60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Post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0176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 R V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>
            <a:off x="3287159" y="2943207"/>
            <a:ext cx="1497921" cy="2996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>
            <a:endCxn id="8" idx="2"/>
          </p:cNvCxnSpPr>
          <p:nvPr/>
        </p:nvCxnSpPr>
        <p:spPr>
          <a:xfrm flipV="1">
            <a:off x="2571416" y="3607766"/>
            <a:ext cx="539682" cy="69323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30"/>
          <p:cNvCxnSpPr/>
          <p:nvPr/>
        </p:nvCxnSpPr>
        <p:spPr>
          <a:xfrm rot="16200000" flipV="1">
            <a:off x="4517649" y="2081486"/>
            <a:ext cx="505112" cy="869894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33336" y="3110342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30"/>
          <p:cNvCxnSpPr>
            <a:endCxn id="17" idx="2"/>
          </p:cNvCxnSpPr>
          <p:nvPr/>
        </p:nvCxnSpPr>
        <p:spPr>
          <a:xfrm flipV="1">
            <a:off x="5065417" y="3652450"/>
            <a:ext cx="485109" cy="53806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30"/>
          <p:cNvCxnSpPr/>
          <p:nvPr/>
        </p:nvCxnSpPr>
        <p:spPr>
          <a:xfrm rot="16200000" flipV="1">
            <a:off x="5730001" y="3067453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0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myExp.preorder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myExp.postorder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myExp.inorder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3433354" y="427873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*   +   2    3.5   -10</a:t>
            </a:r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42" name="Google Shape;142;p3"/>
          <p:cNvSpPr/>
          <p:nvPr/>
        </p:nvSpPr>
        <p:spPr>
          <a:xfrm>
            <a:off x="3433354" y="5034384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   3.5    +   -10   *</a:t>
            </a: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3433354" y="5813760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  ( 2 + 3.5  ) * -10  )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429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4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/>
              <a:t>	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 y preorder que </a:t>
            </a:r>
            <a:r>
              <a:rPr lang="en-US" dirty="0" err="1"/>
              <a:t>generen</a:t>
            </a:r>
            <a:r>
              <a:rPr lang="en-US" dirty="0"/>
              <a:t> el string con la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myExp</a:t>
            </a:r>
            <a:r>
              <a:rPr lang="en-US" dirty="0"/>
              <a:t>= </a:t>
            </a:r>
            <a:r>
              <a:rPr lang="en-US" b="1" dirty="0"/>
              <a:t>new </a:t>
            </a:r>
            <a:r>
              <a:rPr lang="en-US" b="1" dirty="0" err="1"/>
              <a:t>ExpTree</a:t>
            </a:r>
            <a:r>
              <a:rPr lang="en-US" b="1" dirty="0"/>
              <a:t>("( ( 2 + 3.5 ) * -10 )\n");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pre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b="1"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post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 b="1" dirty="0" err="1"/>
              <a:t>myExp.</a:t>
            </a:r>
            <a:r>
              <a:rPr lang="en-US" b="1" dirty="0" err="1">
                <a:solidFill>
                  <a:srgbClr val="0070C0"/>
                </a:solidFill>
              </a:rPr>
              <a:t>in</a:t>
            </a:r>
            <a:r>
              <a:rPr lang="en-US" b="1" dirty="0" err="1"/>
              <a:t>order</a:t>
            </a:r>
            <a:r>
              <a:rPr lang="en-US" b="1" dirty="0"/>
              <a:t>();</a:t>
            </a:r>
            <a:endParaRPr dirty="0"/>
          </a:p>
          <a:p>
            <a:pPr marL="0" lvl="0" indent="0" algn="just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31" name="Google Shape;131;p3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32" name="Google Shape;132;p3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endCxn id="133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38;p3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0" name="Google Shape;140;p3"/>
            <p:cNvCxnSpPr>
              <a:endCxn id="139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1" name="Google Shape;141;p3"/>
            <p:cNvCxnSpPr>
              <a:stCxn id="132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el método eval() que evalúa la expresión.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myExp= </a:t>
            </a:r>
            <a:r>
              <a:rPr lang="en-US" b="1"/>
              <a:t>new ExpTree("(  (  2 + 3.5 ) * -10 )\n");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System.out.println( myExp().eval() );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4794069" y="704088"/>
            <a:ext cx="3720136" cy="1868457"/>
            <a:chOff x="3878270" y="2901043"/>
            <a:chExt cx="4178735" cy="3160591"/>
          </a:xfrm>
        </p:grpSpPr>
        <p:sp>
          <p:nvSpPr>
            <p:cNvPr id="161" name="Google Shape;161;p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endCxn id="162" idx="0"/>
            </p:cNvCxnSpPr>
            <p:nvPr/>
          </p:nvCxnSpPr>
          <p:spPr>
            <a:xfrm flipH="1">
              <a:off x="4270155" y="5036944"/>
              <a:ext cx="514800" cy="297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7" name="Google Shape;167;p5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9" name="Google Shape;169;p5"/>
            <p:cNvCxnSpPr>
              <a:endCxn id="168" idx="1"/>
            </p:cNvCxnSpPr>
            <p:nvPr/>
          </p:nvCxnSpPr>
          <p:spPr>
            <a:xfrm>
              <a:off x="6574715" y="3839586"/>
              <a:ext cx="813300" cy="663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0" name="Google Shape;170;p5"/>
            <p:cNvCxnSpPr>
              <a:stCxn id="161" idx="3"/>
            </p:cNvCxnSpPr>
            <p:nvPr/>
          </p:nvCxnSpPr>
          <p:spPr>
            <a:xfrm flipH="1">
              <a:off x="5307557" y="3877809"/>
              <a:ext cx="5856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71" name="Google Shape;171;p5"/>
          <p:cNvSpPr/>
          <p:nvPr/>
        </p:nvSpPr>
        <p:spPr>
          <a:xfrm>
            <a:off x="3630245" y="5471502"/>
            <a:ext cx="4872446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-55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 – Ejer 5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evaluación de variables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84171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3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8396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23987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8199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880387" y="1943953"/>
            <a:ext cx="4367894" cy="1913141"/>
            <a:chOff x="2438326" y="3036583"/>
            <a:chExt cx="4367894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29903" y="326467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38326" y="4475204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669037" y="4495752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42353" y="3889910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460707" y="392361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2758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79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2333"/>
            <a:ext cx="8229600" cy="1143000"/>
          </a:xfrm>
        </p:spPr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Order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1929444" y="1943953"/>
            <a:ext cx="4318837" cy="1913141"/>
            <a:chOff x="2487383" y="3036583"/>
            <a:chExt cx="4318837" cy="1913141"/>
          </a:xfrm>
        </p:grpSpPr>
        <p:sp>
          <p:nvSpPr>
            <p:cNvPr id="6" name="Google Shape;132;p3"/>
            <p:cNvSpPr/>
            <p:nvPr/>
          </p:nvSpPr>
          <p:spPr>
            <a:xfrm>
              <a:off x="4178960" y="326160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dirty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7" name="Google Shape;133;p3"/>
            <p:cNvSpPr/>
            <p:nvPr/>
          </p:nvSpPr>
          <p:spPr>
            <a:xfrm>
              <a:off x="2487383" y="4472141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" name="Google Shape;134;p3"/>
            <p:cNvSpPr/>
            <p:nvPr/>
          </p:nvSpPr>
          <p:spPr>
            <a:xfrm>
              <a:off x="3718094" y="4492689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B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9" name="Google Shape;135;p3"/>
            <p:cNvCxnSpPr>
              <a:endCxn id="7" idx="0"/>
            </p:cNvCxnSpPr>
            <p:nvPr/>
          </p:nvCxnSpPr>
          <p:spPr>
            <a:xfrm flipH="1">
              <a:off x="2787203" y="4299271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0" name="Google Shape;136;p3"/>
            <p:cNvCxnSpPr/>
            <p:nvPr/>
          </p:nvCxnSpPr>
          <p:spPr>
            <a:xfrm>
              <a:off x="3448521" y="4269227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1" name="Google Shape;137;p3"/>
            <p:cNvCxnSpPr/>
            <p:nvPr/>
          </p:nvCxnSpPr>
          <p:spPr>
            <a:xfrm flipH="1">
              <a:off x="4526069" y="3036583"/>
              <a:ext cx="307189" cy="23025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2" name="Google Shape;138;p3"/>
            <p:cNvSpPr/>
            <p:nvPr/>
          </p:nvSpPr>
          <p:spPr>
            <a:xfrm>
              <a:off x="3091410" y="3886847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A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" name="Google Shape;139;p3"/>
            <p:cNvSpPr/>
            <p:nvPr/>
          </p:nvSpPr>
          <p:spPr>
            <a:xfrm>
              <a:off x="5505780" y="3924691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V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4" name="Google Shape;140;p3"/>
            <p:cNvCxnSpPr>
              <a:endCxn id="13" idx="1"/>
            </p:cNvCxnSpPr>
            <p:nvPr/>
          </p:nvCxnSpPr>
          <p:spPr>
            <a:xfrm>
              <a:off x="4838847" y="3591425"/>
              <a:ext cx="724044" cy="39212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5" name="Google Shape;141;p3"/>
            <p:cNvCxnSpPr>
              <a:stCxn id="6" idx="3"/>
            </p:cNvCxnSpPr>
            <p:nvPr/>
          </p:nvCxnSpPr>
          <p:spPr>
            <a:xfrm flipH="1">
              <a:off x="3710755" y="3614021"/>
              <a:ext cx="521333" cy="31444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6" name="Google Shape;133;p3"/>
            <p:cNvSpPr/>
            <p:nvPr/>
          </p:nvSpPr>
          <p:spPr>
            <a:xfrm>
              <a:off x="4877754" y="4519888"/>
              <a:ext cx="697755" cy="409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J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7" name="Google Shape;134;p3"/>
            <p:cNvSpPr/>
            <p:nvPr/>
          </p:nvSpPr>
          <p:spPr>
            <a:xfrm>
              <a:off x="6108465" y="4540436"/>
              <a:ext cx="697755" cy="409288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U</a:t>
              </a:r>
              <a:endParaRPr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8" name="Google Shape;135;p3"/>
            <p:cNvCxnSpPr>
              <a:endCxn id="16" idx="0"/>
            </p:cNvCxnSpPr>
            <p:nvPr/>
          </p:nvCxnSpPr>
          <p:spPr>
            <a:xfrm flipH="1">
              <a:off x="5226631" y="4343955"/>
              <a:ext cx="458303" cy="1759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9" name="Google Shape;136;p3"/>
            <p:cNvCxnSpPr/>
            <p:nvPr/>
          </p:nvCxnSpPr>
          <p:spPr>
            <a:xfrm>
              <a:off x="5887949" y="4313911"/>
              <a:ext cx="421449" cy="23939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04085"/>
              </p:ext>
            </p:extLst>
          </p:nvPr>
        </p:nvGraphicFramePr>
        <p:xfrm>
          <a:off x="1073724" y="4868970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26082702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172803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37527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7905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6281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513488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4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805395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7501180" y="4932033"/>
            <a:ext cx="141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L V R </a:t>
            </a:r>
            <a:endParaRPr lang="en-US" b="1" dirty="0"/>
          </a:p>
        </p:txBody>
      </p:sp>
      <p:cxnSp>
        <p:nvCxnSpPr>
          <p:cNvPr id="40" name="Conector recto de flecha 30"/>
          <p:cNvCxnSpPr/>
          <p:nvPr/>
        </p:nvCxnSpPr>
        <p:spPr>
          <a:xfrm rot="10800000" flipV="1">
            <a:off x="2026251" y="3038857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30"/>
          <p:cNvCxnSpPr/>
          <p:nvPr/>
        </p:nvCxnSpPr>
        <p:spPr>
          <a:xfrm flipV="1">
            <a:off x="3237055" y="2594453"/>
            <a:ext cx="385259" cy="336227"/>
          </a:xfrm>
          <a:prstGeom prst="curvedConnector3">
            <a:avLst>
              <a:gd name="adj1" fmla="val 10229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30"/>
          <p:cNvCxnSpPr/>
          <p:nvPr/>
        </p:nvCxnSpPr>
        <p:spPr>
          <a:xfrm rot="10800000" flipV="1">
            <a:off x="2981160" y="2370561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30"/>
          <p:cNvCxnSpPr/>
          <p:nvPr/>
        </p:nvCxnSpPr>
        <p:spPr>
          <a:xfrm rot="16200000" flipH="1">
            <a:off x="2796758" y="3360818"/>
            <a:ext cx="452464" cy="233487"/>
          </a:xfrm>
          <a:prstGeom prst="curvedConnector3">
            <a:avLst>
              <a:gd name="adj1" fmla="val 96242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30"/>
          <p:cNvCxnSpPr/>
          <p:nvPr/>
        </p:nvCxnSpPr>
        <p:spPr>
          <a:xfrm rot="16200000" flipV="1">
            <a:off x="3307106" y="3063497"/>
            <a:ext cx="329514" cy="469615"/>
          </a:xfrm>
          <a:prstGeom prst="curvedConnector2">
            <a:avLst/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30"/>
          <p:cNvCxnSpPr/>
          <p:nvPr/>
        </p:nvCxnSpPr>
        <p:spPr>
          <a:xfrm rot="5400000" flipH="1" flipV="1">
            <a:off x="2468601" y="3347082"/>
            <a:ext cx="432821" cy="227191"/>
          </a:xfrm>
          <a:prstGeom prst="curvedConnector3">
            <a:avLst>
              <a:gd name="adj1" fmla="val 19563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30"/>
          <p:cNvCxnSpPr/>
          <p:nvPr/>
        </p:nvCxnSpPr>
        <p:spPr>
          <a:xfrm>
            <a:off x="4203476" y="2537085"/>
            <a:ext cx="630434" cy="457121"/>
          </a:xfrm>
          <a:prstGeom prst="curvedConnector3">
            <a:avLst>
              <a:gd name="adj1" fmla="val 9437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30"/>
          <p:cNvCxnSpPr/>
          <p:nvPr/>
        </p:nvCxnSpPr>
        <p:spPr>
          <a:xfrm rot="10800000" flipV="1">
            <a:off x="4544561" y="3110256"/>
            <a:ext cx="403280" cy="348740"/>
          </a:xfrm>
          <a:prstGeom prst="curvedConnector3">
            <a:avLst>
              <a:gd name="adj1" fmla="val 126861"/>
            </a:avLst>
          </a:prstGeom>
          <a:ln w="1905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617</Words>
  <Application>Microsoft Office PowerPoint</Application>
  <PresentationFormat>On-screen Show (4:3)</PresentationFormat>
  <Paragraphs>389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Century Gothic</vt:lpstr>
      <vt:lpstr>Calibri</vt:lpstr>
      <vt:lpstr>Consolas</vt:lpstr>
      <vt:lpstr>Palatino Linotype</vt:lpstr>
      <vt:lpstr>Arial</vt:lpstr>
      <vt:lpstr>Roboto</vt:lpstr>
      <vt:lpstr>Noto Sans Symbols</vt:lpstr>
      <vt:lpstr>Presentation on brainstorming</vt:lpstr>
      <vt:lpstr>Estructura de Datos y Algoritmos</vt:lpstr>
      <vt:lpstr>TP 5 – Ejer 3</vt:lpstr>
      <vt:lpstr>PowerPoint Presentation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In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Pre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Post Order</vt:lpstr>
      <vt:lpstr>PowerPoint Presentation</vt:lpstr>
      <vt:lpstr>TP 5 – Ejer 4</vt:lpstr>
      <vt:lpstr>PowerPoint Presentation</vt:lpstr>
      <vt:lpstr>TP 5 –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12</cp:revision>
  <dcterms:created xsi:type="dcterms:W3CDTF">2019-02-21T18:33:09Z</dcterms:created>
  <dcterms:modified xsi:type="dcterms:W3CDTF">2025-05-06T15:52:52Z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