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72" r:id="rId2"/>
    <p:sldId id="780" r:id="rId3"/>
    <p:sldId id="781" r:id="rId4"/>
    <p:sldId id="782" r:id="rId5"/>
    <p:sldId id="783" r:id="rId6"/>
    <p:sldId id="784" r:id="rId7"/>
    <p:sldId id="785" r:id="rId8"/>
    <p:sldId id="787" r:id="rId9"/>
    <p:sldId id="786" r:id="rId10"/>
    <p:sldId id="797" r:id="rId11"/>
    <p:sldId id="798" r:id="rId12"/>
    <p:sldId id="799" r:id="rId13"/>
    <p:sldId id="800" r:id="rId14"/>
    <p:sldId id="801" r:id="rId15"/>
    <p:sldId id="802" r:id="rId16"/>
    <p:sldId id="803" r:id="rId17"/>
    <p:sldId id="804" r:id="rId18"/>
    <p:sldId id="805" r:id="rId19"/>
    <p:sldId id="806" r:id="rId20"/>
    <p:sldId id="807" r:id="rId21"/>
    <p:sldId id="808" r:id="rId22"/>
    <p:sldId id="809" r:id="rId23"/>
    <p:sldId id="810" r:id="rId24"/>
    <p:sldId id="811" r:id="rId25"/>
    <p:sldId id="812" r:id="rId26"/>
    <p:sldId id="813" r:id="rId27"/>
    <p:sldId id="814" r:id="rId28"/>
    <p:sldId id="815" r:id="rId29"/>
    <p:sldId id="816" r:id="rId30"/>
    <p:sldId id="817" r:id="rId31"/>
    <p:sldId id="818" r:id="rId32"/>
    <p:sldId id="819" r:id="rId33"/>
    <p:sldId id="820" r:id="rId34"/>
    <p:sldId id="821" r:id="rId35"/>
    <p:sldId id="822" r:id="rId36"/>
    <p:sldId id="702" r:id="rId37"/>
    <p:sldId id="703" r:id="rId38"/>
    <p:sldId id="788" r:id="rId39"/>
    <p:sldId id="78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CE9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89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Genero raíz y postergo qué hay que hacer con ella, hasta que llegue el </a:t>
            </a:r>
            <a:r>
              <a:rPr lang="es-AR" sz="2000" dirty="0" err="1" smtClean="0"/>
              <a:t>token</a:t>
            </a:r>
            <a:r>
              <a:rPr lang="es-AR" sz="2000" dirty="0" smtClean="0"/>
              <a:t>. Ni siquiera sé si tendrá cero, uno o dos hijos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512527" y="2962703"/>
            <a:ext cx="1357166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$20   consumir</a:t>
            </a:r>
          </a:p>
        </p:txBody>
      </p:sp>
      <p:sp>
        <p:nvSpPr>
          <p:cNvPr id="70" name="Elipse 69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</p:spTree>
    <p:extLst>
      <p:ext uri="{BB962C8B-B14F-4D97-AF65-F5344CB8AC3E}">
        <p14:creationId xmlns:p14="http://schemas.microsoft.com/office/powerpoint/2010/main" val="7236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leo </a:t>
            </a:r>
            <a:r>
              <a:rPr lang="es-AR" sz="2000" dirty="0" err="1" smtClean="0"/>
              <a:t>token</a:t>
            </a:r>
            <a:endParaRPr lang="es-AR" sz="20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4996991" y="3238260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470263" y="5637528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512527" y="2962703"/>
            <a:ext cx="1357166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$20   consumir</a:t>
            </a:r>
          </a:p>
        </p:txBody>
      </p:sp>
      <p:sp>
        <p:nvSpPr>
          <p:cNvPr id="20" name="Elipse 19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</p:spTree>
    <p:extLst>
      <p:ext uri="{BB962C8B-B14F-4D97-AF65-F5344CB8AC3E}">
        <p14:creationId xmlns:p14="http://schemas.microsoft.com/office/powerpoint/2010/main" val="10678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Completo dato. Como no sé si el $20 </a:t>
            </a:r>
            <a:r>
              <a:rPr lang="es-MX" sz="2000" dirty="0" smtClean="0"/>
              <a:t>tendrá cero, uno o dos hijos </a:t>
            </a:r>
            <a:r>
              <a:rPr lang="es-AR" sz="2000" dirty="0" smtClean="0"/>
              <a:t>(depende del </a:t>
            </a:r>
            <a:r>
              <a:rPr lang="es-AR" sz="2000" dirty="0" err="1" smtClean="0"/>
              <a:t>token</a:t>
            </a:r>
            <a:r>
              <a:rPr lang="es-AR" sz="2000" dirty="0" smtClean="0"/>
              <a:t>), pido que cuando llegue el momento se los procese.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470263" y="5637528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512527" y="2962703"/>
            <a:ext cx="1357166" cy="8002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$20   </a:t>
            </a:r>
            <a:r>
              <a:rPr lang="es-AR" sz="1400" dirty="0" err="1" smtClean="0"/>
              <a:t>izq</a:t>
            </a:r>
            <a:endParaRPr lang="es-AR" sz="1400" dirty="0" smtClean="0"/>
          </a:p>
          <a:p>
            <a:r>
              <a:rPr lang="es-AR" sz="1400" dirty="0" smtClean="0"/>
              <a:t>$20   der</a:t>
            </a:r>
          </a:p>
        </p:txBody>
      </p:sp>
      <p:sp>
        <p:nvSpPr>
          <p:cNvPr id="16" name="Elipse 1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</p:spTree>
    <p:extLst>
      <p:ext uri="{BB962C8B-B14F-4D97-AF65-F5344CB8AC3E}">
        <p14:creationId xmlns:p14="http://schemas.microsoft.com/office/powerpoint/2010/main" val="10171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</a:t>
            </a:r>
            <a:r>
              <a:rPr lang="es-AR" sz="2000" dirty="0"/>
              <a:t>pendiente </a:t>
            </a:r>
            <a:r>
              <a:rPr lang="es-AR" sz="2000" dirty="0" smtClean="0"/>
              <a:t>y </a:t>
            </a:r>
            <a:r>
              <a:rPr lang="es-AR" sz="2000" dirty="0"/>
              <a:t>leo </a:t>
            </a:r>
            <a:r>
              <a:rPr lang="es-AR" sz="2000" dirty="0" err="1"/>
              <a:t>token</a:t>
            </a:r>
            <a:endParaRPr lang="es-AR" sz="2000" dirty="0"/>
          </a:p>
          <a:p>
            <a:pPr marL="0" indent="0">
              <a:buNone/>
            </a:pPr>
            <a:endParaRPr lang="es-AR" sz="2000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96834" y="5637528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5040254" y="3252076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512527" y="2962703"/>
            <a:ext cx="1357166" cy="8002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$20   </a:t>
            </a:r>
            <a:r>
              <a:rPr lang="es-AR" sz="1400" dirty="0" err="1" smtClean="0"/>
              <a:t>izq</a:t>
            </a:r>
            <a:endParaRPr lang="es-AR" sz="1400" dirty="0" smtClean="0"/>
          </a:p>
          <a:p>
            <a:r>
              <a:rPr lang="es-AR" sz="1400" dirty="0" smtClean="0"/>
              <a:t>$20   der</a:t>
            </a:r>
          </a:p>
        </p:txBody>
      </p:sp>
      <p:sp>
        <p:nvSpPr>
          <p:cNvPr id="16" name="Elipse 1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</p:spTree>
    <p:extLst>
      <p:ext uri="{BB962C8B-B14F-4D97-AF65-F5344CB8AC3E}">
        <p14:creationId xmlns:p14="http://schemas.microsoft.com/office/powerpoint/2010/main" val="26258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Completo dato. Como no sé si $18 </a:t>
            </a:r>
            <a:r>
              <a:rPr lang="es-MX" sz="2000" dirty="0" smtClean="0"/>
              <a:t>tendrá cero, uno o dos hijos </a:t>
            </a:r>
            <a:r>
              <a:rPr lang="es-AR" sz="2000" dirty="0" smtClean="0"/>
              <a:t>(depende del </a:t>
            </a:r>
            <a:r>
              <a:rPr lang="es-AR" sz="2000" dirty="0" err="1" smtClean="0"/>
              <a:t>token</a:t>
            </a:r>
            <a:r>
              <a:rPr lang="es-AR" sz="2000" dirty="0" smtClean="0"/>
              <a:t>), pido que cuando llegue el momento se los procese.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96834" y="5637528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512527" y="2962703"/>
            <a:ext cx="1357166" cy="12926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$20   der</a:t>
            </a:r>
          </a:p>
          <a:p>
            <a:r>
              <a:rPr lang="es-AR" sz="1400" dirty="0" smtClean="0"/>
              <a:t>$18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$18   der</a:t>
            </a:r>
            <a:endParaRPr lang="es-AR" sz="1400" dirty="0"/>
          </a:p>
          <a:p>
            <a:endParaRPr lang="es-AR" dirty="0" smtClean="0"/>
          </a:p>
        </p:txBody>
      </p:sp>
      <p:sp>
        <p:nvSpPr>
          <p:cNvPr id="21" name="Elipse 20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23" name="Elipse 22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25" name="Conector recto de flecha 24"/>
          <p:cNvCxnSpPr>
            <a:stCxn id="21" idx="3"/>
            <a:endCxn id="23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leo </a:t>
            </a:r>
            <a:r>
              <a:rPr lang="es-AR" sz="2000" dirty="0" err="1" smtClean="0"/>
              <a:t>token</a:t>
            </a:r>
            <a:endParaRPr lang="es-AR" sz="2000" dirty="0" smtClean="0"/>
          </a:p>
          <a:p>
            <a:pPr marL="0" indent="0">
              <a:buNone/>
            </a:pPr>
            <a:endParaRPr lang="es-AR" sz="2000" dirty="0" smtClean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201783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4789715" y="3291820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12527" y="2962703"/>
            <a:ext cx="1357166" cy="12926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$20   der</a:t>
            </a:r>
          </a:p>
          <a:p>
            <a:r>
              <a:rPr lang="es-AR" sz="1400" dirty="0" smtClean="0"/>
              <a:t>$18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$18   der</a:t>
            </a:r>
            <a:endParaRPr lang="es-AR" sz="1400" dirty="0"/>
          </a:p>
          <a:p>
            <a:endParaRPr lang="es-AR" dirty="0" smtClean="0"/>
          </a:p>
        </p:txBody>
      </p:sp>
      <p:sp>
        <p:nvSpPr>
          <p:cNvPr id="19" name="Elipse 18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21" name="Elipse 20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23" name="Conector recto de flecha 22"/>
          <p:cNvCxnSpPr>
            <a:stCxn id="19" idx="3"/>
            <a:endCxn id="21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9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Completo dato. Como no sé si $35 </a:t>
            </a:r>
            <a:r>
              <a:rPr lang="es-MX" sz="2000" dirty="0" smtClean="0"/>
              <a:t>tendrá cero, uno o dos hijos </a:t>
            </a:r>
            <a:r>
              <a:rPr lang="es-AR" sz="2000" dirty="0" smtClean="0"/>
              <a:t>(depende del </a:t>
            </a:r>
            <a:r>
              <a:rPr lang="es-AR" sz="2000" dirty="0" err="1" smtClean="0"/>
              <a:t>token</a:t>
            </a:r>
            <a:r>
              <a:rPr lang="es-AR" sz="2000" dirty="0" smtClean="0"/>
              <a:t>), pido que cuando llegue el momento se los procese.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201783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5512527" y="2962703"/>
            <a:ext cx="1357166" cy="15081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$18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$18   der</a:t>
            </a:r>
            <a:endParaRPr lang="es-AR" sz="1400" dirty="0"/>
          </a:p>
          <a:p>
            <a:r>
              <a:rPr lang="es-AR" sz="1400" dirty="0" smtClean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$35   der</a:t>
            </a:r>
            <a:endParaRPr lang="es-AR" sz="1400" dirty="0"/>
          </a:p>
          <a:p>
            <a:endParaRPr lang="es-AR" dirty="0" smtClean="0"/>
          </a:p>
        </p:txBody>
      </p:sp>
      <p:sp>
        <p:nvSpPr>
          <p:cNvPr id="26" name="Elipse 2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28" name="Elipse 27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0" name="Conector recto de flecha 29"/>
          <p:cNvCxnSpPr>
            <a:stCxn id="26" idx="3"/>
            <a:endCxn id="28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2" name="Conector recto de flecha 31"/>
          <p:cNvCxnSpPr>
            <a:endCxn id="31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</p:spTree>
    <p:extLst>
      <p:ext uri="{BB962C8B-B14F-4D97-AF65-F5344CB8AC3E}">
        <p14:creationId xmlns:p14="http://schemas.microsoft.com/office/powerpoint/2010/main" val="278122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leo </a:t>
            </a:r>
            <a:r>
              <a:rPr lang="es-AR" sz="2000" dirty="0" err="1" smtClean="0"/>
              <a:t>token</a:t>
            </a:r>
            <a:endParaRPr lang="es-AR" sz="2000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545507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789715" y="3268026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512527" y="2962703"/>
            <a:ext cx="1357166" cy="15081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$18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$18   der</a:t>
            </a:r>
            <a:endParaRPr lang="es-AR" sz="1400" dirty="0"/>
          </a:p>
          <a:p>
            <a:r>
              <a:rPr lang="es-AR" sz="1400" dirty="0" smtClean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$35   der</a:t>
            </a:r>
            <a:endParaRPr lang="es-AR" sz="1400" dirty="0"/>
          </a:p>
          <a:p>
            <a:endParaRPr lang="es-AR" dirty="0" smtClean="0"/>
          </a:p>
        </p:txBody>
      </p:sp>
      <p:sp>
        <p:nvSpPr>
          <p:cNvPr id="22" name="Elipse 21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25" name="Elipse 24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27" name="Conector recto de flecha 26"/>
          <p:cNvCxnSpPr>
            <a:stCxn id="22" idx="3"/>
            <a:endCxn id="25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29" name="Conector recto de flecha 28"/>
          <p:cNvCxnSpPr>
            <a:endCxn id="28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</p:spTree>
    <p:extLst>
      <p:ext uri="{BB962C8B-B14F-4D97-AF65-F5344CB8AC3E}">
        <p14:creationId xmlns:p14="http://schemas.microsoft.com/office/powerpoint/2010/main" val="399642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Como es "</a:t>
            </a:r>
            <a:r>
              <a:rPr lang="es-AR" sz="2000" dirty="0" err="1" smtClean="0"/>
              <a:t>dummy</a:t>
            </a:r>
            <a:r>
              <a:rPr lang="es-AR" sz="2000" dirty="0" smtClean="0"/>
              <a:t>” no lo pongo en el árbol. Igual, pido pendiente para él.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545507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512527" y="2962703"/>
            <a:ext cx="1357166" cy="1446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$18   der</a:t>
            </a:r>
            <a:endParaRPr lang="es-AR" sz="1400" dirty="0"/>
          </a:p>
          <a:p>
            <a:r>
              <a:rPr lang="es-AR" sz="1400" dirty="0" smtClean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$35   der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</p:txBody>
      </p:sp>
      <p:sp>
        <p:nvSpPr>
          <p:cNvPr id="22" name="Elipse 21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25" name="Elipse 24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27" name="Conector recto de flecha 26"/>
          <p:cNvCxnSpPr>
            <a:stCxn id="22" idx="3"/>
            <a:endCxn id="25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29" name="Conector recto de flecha 28"/>
          <p:cNvCxnSpPr>
            <a:endCxn id="28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</p:spTree>
    <p:extLst>
      <p:ext uri="{BB962C8B-B14F-4D97-AF65-F5344CB8AC3E}">
        <p14:creationId xmlns:p14="http://schemas.microsoft.com/office/powerpoint/2010/main" val="220197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leo </a:t>
            </a:r>
            <a:r>
              <a:rPr lang="es-AR" sz="2000" dirty="0" err="1" smtClean="0"/>
              <a:t>token</a:t>
            </a:r>
            <a:r>
              <a:rPr lang="es-AR" sz="2000" dirty="0" smtClean="0"/>
              <a:t>.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793701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996991" y="3319541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512527" y="2962703"/>
            <a:ext cx="1357166" cy="1446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$18   der</a:t>
            </a:r>
            <a:endParaRPr lang="es-AR" sz="1400" dirty="0"/>
          </a:p>
          <a:p>
            <a:r>
              <a:rPr lang="es-AR" sz="1400" dirty="0" smtClean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$35   der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</p:txBody>
      </p:sp>
      <p:sp>
        <p:nvSpPr>
          <p:cNvPr id="22" name="Elipse 21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25" name="Elipse 24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27" name="Conector recto de flecha 26"/>
          <p:cNvCxnSpPr>
            <a:stCxn id="22" idx="3"/>
            <a:endCxn id="25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29" name="Conector recto de flecha 28"/>
          <p:cNvCxnSpPr>
            <a:endCxn id="28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</p:spTree>
    <p:extLst>
      <p:ext uri="{BB962C8B-B14F-4D97-AF65-F5344CB8AC3E}">
        <p14:creationId xmlns:p14="http://schemas.microsoft.com/office/powerpoint/2010/main" val="37812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El árbol de expresiones que vimos es especial porque todos los operadores son binarios.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Un árbol de expresiones, pero con operadores unarios/binarios tendría otra forma.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</a:t>
            </a:r>
          </a:p>
          <a:p>
            <a:pPr marL="0" indent="0" algn="just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16"/>
          <p:cNvGrpSpPr/>
          <p:nvPr/>
        </p:nvGrpSpPr>
        <p:grpSpPr>
          <a:xfrm>
            <a:off x="3315958" y="4231059"/>
            <a:ext cx="3116109" cy="1868457"/>
            <a:chOff x="4556758" y="2901043"/>
            <a:chExt cx="3500247" cy="3160591"/>
          </a:xfrm>
        </p:grpSpPr>
        <p:sp>
          <p:nvSpPr>
            <p:cNvPr id="6" name="Oval 5"/>
            <p:cNvSpPr/>
            <p:nvPr/>
          </p:nvSpPr>
          <p:spPr>
            <a:xfrm>
              <a:off x="5778376" y="3286867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260697" y="5369303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3.5</a:t>
              </a:r>
              <a:endParaRPr lang="es-AR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012997" y="4986124"/>
              <a:ext cx="473403" cy="404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556758" y="4344489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273234" y="4401497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-10</a:t>
              </a:r>
              <a:endParaRPr lang="es-AR" dirty="0"/>
            </a:p>
          </p:txBody>
        </p:sp>
        <p:cxnSp>
          <p:nvCxnSpPr>
            <p:cNvPr id="14" name="Straight Arrow Connector 13"/>
            <p:cNvCxnSpPr>
              <a:endCxn id="13" idx="1"/>
            </p:cNvCxnSpPr>
            <p:nvPr/>
          </p:nvCxnSpPr>
          <p:spPr>
            <a:xfrm>
              <a:off x="6574787" y="3839563"/>
              <a:ext cx="813228" cy="663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</p:cNvCxnSpPr>
            <p:nvPr/>
          </p:nvCxnSpPr>
          <p:spPr>
            <a:xfrm flipH="1">
              <a:off x="5307524" y="3877808"/>
              <a:ext cx="585633" cy="53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3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Coloco dato. Como no sé si $11 </a:t>
            </a:r>
            <a:r>
              <a:rPr lang="es-MX" sz="2000" dirty="0" smtClean="0"/>
              <a:t>tendrá cero, uno o dos hijos </a:t>
            </a:r>
            <a:r>
              <a:rPr lang="es-AR" sz="2000" dirty="0" smtClean="0"/>
              <a:t>(depende del </a:t>
            </a:r>
            <a:r>
              <a:rPr lang="es-AR" sz="2000" dirty="0" err="1" smtClean="0"/>
              <a:t>token</a:t>
            </a:r>
            <a:r>
              <a:rPr lang="es-AR" sz="2000" dirty="0" smtClean="0"/>
              <a:t>), pido que cuando llegue el momento se los procese.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sp>
        <p:nvSpPr>
          <p:cNvPr id="5" name="Elipse 4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793701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9" name="Conector recto de flecha 8"/>
          <p:cNvCxnSpPr>
            <a:stCxn id="5" idx="3"/>
            <a:endCxn id="15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19" name="Conector recto de flecha 18"/>
          <p:cNvCxnSpPr>
            <a:endCxn id="18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21" name="Elipse 20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22" name="CuadroTexto 21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24" name="Conector recto de flecha 23"/>
          <p:cNvCxnSpPr>
            <a:stCxn id="15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512527" y="2962703"/>
            <a:ext cx="1357166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$35   der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smtClean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90995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leo </a:t>
            </a:r>
            <a:r>
              <a:rPr lang="es-AR" sz="2000" dirty="0" err="1" smtClean="0"/>
              <a:t>token</a:t>
            </a:r>
            <a:r>
              <a:rPr lang="es-AR" sz="2000" dirty="0" smtClean="0"/>
              <a:t>.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990781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716520" y="3260350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4" name="Elipse 33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6" name="Conector recto de flecha 35"/>
          <p:cNvCxnSpPr>
            <a:stCxn id="32" idx="3"/>
            <a:endCxn id="34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8" name="Conector recto de flecha 37"/>
          <p:cNvCxnSpPr>
            <a:endCxn id="37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40" name="Elipse 39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41" name="CuadroTexto 40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43" name="Conector recto de flecha 42"/>
          <p:cNvCxnSpPr>
            <a:stCxn id="34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5512527" y="2962703"/>
            <a:ext cx="1357166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$35   der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smtClean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49769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Como </a:t>
            </a:r>
            <a:r>
              <a:rPr lang="es-AR" sz="2000" dirty="0"/>
              <a:t>es </a:t>
            </a:r>
            <a:r>
              <a:rPr lang="es-AR" sz="2000" dirty="0" smtClean="0"/>
              <a:t>"</a:t>
            </a:r>
            <a:r>
              <a:rPr lang="es-AR" sz="2000" dirty="0" err="1" smtClean="0"/>
              <a:t>dummy</a:t>
            </a:r>
            <a:r>
              <a:rPr lang="es-AR" sz="2000" dirty="0"/>
              <a:t>” no lo pongo en el árbol. Igual, pido pendiente para él.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990781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2" name="Elipse 31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4" name="Conector recto de flecha 33"/>
          <p:cNvCxnSpPr>
            <a:stCxn id="30" idx="3"/>
            <a:endCxn id="32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6" name="Conector recto de flecha 35"/>
          <p:cNvCxnSpPr>
            <a:endCxn id="35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8" name="Elipse 37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39" name="CuadroTexto 38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40" name="Conector recto de flecha 39"/>
          <p:cNvCxnSpPr>
            <a:stCxn id="32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5512527" y="2962703"/>
            <a:ext cx="1357166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$35   der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smtClean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93039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 leo </a:t>
            </a:r>
            <a:r>
              <a:rPr lang="es-AR" sz="2000" dirty="0" err="1" smtClean="0"/>
              <a:t>token</a:t>
            </a: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238976" y="5721360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957959" y="3300146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0" name="Elipse 2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2" name="Conector recto de flecha 31"/>
          <p:cNvCxnSpPr>
            <a:stCxn id="26" idx="3"/>
            <a:endCxn id="3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4" name="Conector recto de flecha 33"/>
          <p:cNvCxnSpPr>
            <a:endCxn id="33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6" name="Elipse 35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37" name="CuadroTexto 36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38" name="Conector recto de flecha 37"/>
          <p:cNvCxnSpPr>
            <a:stCxn id="3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512527" y="2962703"/>
            <a:ext cx="1357166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$35   der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smtClean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69072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Como </a:t>
            </a:r>
            <a:r>
              <a:rPr lang="es-AR" sz="2000" dirty="0"/>
              <a:t>es </a:t>
            </a:r>
            <a:r>
              <a:rPr lang="es-AR" sz="2000" dirty="0" smtClean="0"/>
              <a:t>"</a:t>
            </a:r>
            <a:r>
              <a:rPr lang="es-AR" sz="2000" dirty="0" err="1" smtClean="0"/>
              <a:t>dummy</a:t>
            </a:r>
            <a:r>
              <a:rPr lang="es-AR" sz="2000" dirty="0"/>
              <a:t>” no lo pongo en el árbol. Igual, pido pendiente para él.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225913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27" name="Elipse 26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1" name="Conector recto de flecha 30"/>
          <p:cNvCxnSpPr>
            <a:stCxn id="25" idx="3"/>
            <a:endCxn id="27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3" name="Conector recto de flecha 32"/>
          <p:cNvCxnSpPr>
            <a:endCxn id="32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5" name="Elipse 34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36" name="CuadroTexto 35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37" name="Conector recto de flecha 36"/>
          <p:cNvCxnSpPr>
            <a:stCxn id="27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512527" y="2962703"/>
            <a:ext cx="1672253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dirty="0" err="1" smtClean="0"/>
              <a:t>Null</a:t>
            </a:r>
            <a:r>
              <a:rPr lang="es-AR" dirty="0" smtClean="0"/>
              <a:t> consumir</a:t>
            </a:r>
          </a:p>
          <a:p>
            <a:r>
              <a:rPr lang="es-AR" dirty="0" err="1" smtClean="0"/>
              <a:t>Null</a:t>
            </a:r>
            <a:r>
              <a:rPr lang="es-AR" dirty="0" smtClean="0"/>
              <a:t> consumir</a:t>
            </a:r>
          </a:p>
          <a:p>
            <a:r>
              <a:rPr lang="es-AR" dirty="0" smtClean="0"/>
              <a:t>$11   </a:t>
            </a:r>
            <a:r>
              <a:rPr lang="es-AR" dirty="0" err="1"/>
              <a:t>izq</a:t>
            </a:r>
            <a:endParaRPr lang="es-AR" dirty="0"/>
          </a:p>
          <a:p>
            <a:r>
              <a:rPr lang="es-AR" dirty="0" smtClean="0"/>
              <a:t>$11   </a:t>
            </a:r>
            <a:r>
              <a:rPr lang="es-AR" dirty="0"/>
              <a:t>der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1974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leo </a:t>
            </a:r>
            <a:r>
              <a:rPr lang="es-AR" sz="2000" dirty="0" err="1" smtClean="0"/>
              <a:t>token</a:t>
            </a:r>
            <a:endParaRPr lang="es-AR" sz="20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578610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989008" y="3272174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0" name="Elipse 2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2" name="Conector recto de flecha 31"/>
          <p:cNvCxnSpPr>
            <a:stCxn id="26" idx="3"/>
            <a:endCxn id="3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4" name="Conector recto de flecha 33"/>
          <p:cNvCxnSpPr>
            <a:endCxn id="33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6" name="Elipse 35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37" name="CuadroTexto 36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38" name="Conector recto de flecha 37"/>
          <p:cNvCxnSpPr>
            <a:stCxn id="3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512527" y="2962703"/>
            <a:ext cx="1672253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dirty="0" err="1" smtClean="0"/>
              <a:t>Null</a:t>
            </a:r>
            <a:r>
              <a:rPr lang="es-AR" dirty="0" smtClean="0"/>
              <a:t> consumir</a:t>
            </a:r>
          </a:p>
          <a:p>
            <a:r>
              <a:rPr lang="es-AR" dirty="0" err="1" smtClean="0"/>
              <a:t>Null</a:t>
            </a:r>
            <a:r>
              <a:rPr lang="es-AR" dirty="0" smtClean="0"/>
              <a:t> consumir</a:t>
            </a:r>
          </a:p>
          <a:p>
            <a:r>
              <a:rPr lang="es-AR" dirty="0" smtClean="0"/>
              <a:t>$11   </a:t>
            </a:r>
            <a:r>
              <a:rPr lang="es-AR" dirty="0" err="1"/>
              <a:t>izq</a:t>
            </a:r>
            <a:endParaRPr lang="es-AR" dirty="0"/>
          </a:p>
          <a:p>
            <a:r>
              <a:rPr lang="es-AR" dirty="0" smtClean="0"/>
              <a:t>$11   </a:t>
            </a:r>
            <a:r>
              <a:rPr lang="es-AR" dirty="0"/>
              <a:t>der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91414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Como </a:t>
            </a:r>
            <a:r>
              <a:rPr lang="es-AR" sz="2000" dirty="0"/>
              <a:t>es </a:t>
            </a:r>
            <a:r>
              <a:rPr lang="es-AR" sz="2000" dirty="0" smtClean="0"/>
              <a:t>"</a:t>
            </a:r>
            <a:r>
              <a:rPr lang="es-AR" sz="2000" dirty="0" err="1" smtClean="0"/>
              <a:t>dummy</a:t>
            </a:r>
            <a:r>
              <a:rPr lang="es-AR" sz="2000" dirty="0"/>
              <a:t>” no lo pongo en el árbol. Igual, pido pendiente para él.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578610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0" name="Elipse 2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2" name="Conector recto de flecha 31"/>
          <p:cNvCxnSpPr>
            <a:stCxn id="26" idx="3"/>
            <a:endCxn id="3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4" name="Conector recto de flecha 33"/>
          <p:cNvCxnSpPr>
            <a:endCxn id="33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6" name="Elipse 35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37" name="CuadroTexto 36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38" name="Conector recto de flecha 37"/>
          <p:cNvCxnSpPr>
            <a:stCxn id="3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493059" y="2954778"/>
            <a:ext cx="1672253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dirty="0" err="1" smtClean="0"/>
              <a:t>Null</a:t>
            </a:r>
            <a:r>
              <a:rPr lang="es-AR" dirty="0" smtClean="0"/>
              <a:t> consumir</a:t>
            </a:r>
          </a:p>
          <a:p>
            <a:r>
              <a:rPr lang="es-AR" dirty="0" smtClean="0"/>
              <a:t>$11   </a:t>
            </a:r>
            <a:r>
              <a:rPr lang="es-AR" dirty="0" err="1"/>
              <a:t>izq</a:t>
            </a:r>
            <a:endParaRPr lang="es-AR" dirty="0"/>
          </a:p>
          <a:p>
            <a:r>
              <a:rPr lang="es-AR" dirty="0" smtClean="0"/>
              <a:t>$11   </a:t>
            </a:r>
            <a:r>
              <a:rPr lang="es-AR" dirty="0"/>
              <a:t>der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</a:t>
            </a:r>
            <a:r>
              <a:rPr lang="es-AR" dirty="0" smtClean="0"/>
              <a:t>consumir</a:t>
            </a:r>
          </a:p>
          <a:p>
            <a:r>
              <a:rPr lang="es-AR" dirty="0" err="1"/>
              <a:t>Null</a:t>
            </a:r>
            <a:r>
              <a:rPr lang="es-AR" dirty="0"/>
              <a:t> </a:t>
            </a:r>
            <a:r>
              <a:rPr lang="es-AR" dirty="0" smtClean="0"/>
              <a:t>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41211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leo </a:t>
            </a:r>
            <a:r>
              <a:rPr lang="es-AR" sz="2000" dirty="0" err="1" smtClean="0"/>
              <a:t>token</a:t>
            </a: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776275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924029" y="3243473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1" name="Elipse 30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3" name="Conector recto de flecha 32"/>
          <p:cNvCxnSpPr>
            <a:stCxn id="27" idx="3"/>
            <a:endCxn id="31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5" name="Conector recto de flecha 34"/>
          <p:cNvCxnSpPr>
            <a:endCxn id="34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7" name="Elipse 36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38" name="CuadroTexto 37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39" name="Conector recto de flecha 38"/>
          <p:cNvCxnSpPr>
            <a:stCxn id="31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5493059" y="2954778"/>
            <a:ext cx="1357166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consumir</a:t>
            </a:r>
          </a:p>
          <a:p>
            <a:r>
              <a:rPr lang="es-AR" sz="1400" dirty="0" smtClean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5602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Como </a:t>
            </a:r>
            <a:r>
              <a:rPr lang="es-AR" sz="2000" dirty="0"/>
              <a:t>es "</a:t>
            </a:r>
            <a:r>
              <a:rPr lang="es-AR" sz="2000" dirty="0" err="1"/>
              <a:t>dummy</a:t>
            </a:r>
            <a:r>
              <a:rPr lang="es-AR" sz="2000" dirty="0"/>
              <a:t>” no lo pongo en el árbol. Igual, pido pendiente para él.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776275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0" name="Elipse 2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2" name="Conector recto de flecha 31"/>
          <p:cNvCxnSpPr>
            <a:stCxn id="25" idx="3"/>
            <a:endCxn id="3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4" name="Conector recto de flecha 33"/>
          <p:cNvCxnSpPr>
            <a:endCxn id="33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6" name="Elipse 35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37" name="CuadroTexto 36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38" name="Conector recto de flecha 37"/>
          <p:cNvCxnSpPr>
            <a:stCxn id="3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493059" y="2954778"/>
            <a:ext cx="1357166" cy="307776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94138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</a:t>
            </a:r>
            <a:r>
              <a:rPr lang="es-AR" sz="2000" dirty="0"/>
              <a:t>pendiente de la cola y leo </a:t>
            </a:r>
            <a:r>
              <a:rPr lang="es-AR" sz="2000" dirty="0" err="1"/>
              <a:t>token</a:t>
            </a: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118316" y="5760549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954170" y="3266677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0" name="Elipse 2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2" name="Conector recto de flecha 31"/>
          <p:cNvCxnSpPr>
            <a:stCxn id="26" idx="3"/>
            <a:endCxn id="3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4" name="Conector recto de flecha 33"/>
          <p:cNvCxnSpPr>
            <a:endCxn id="33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6" name="Elipse 35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37" name="CuadroTexto 36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38" name="Conector recto de flecha 37"/>
          <p:cNvCxnSpPr>
            <a:stCxn id="3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493059" y="2954778"/>
            <a:ext cx="1357166" cy="307776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651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</a:t>
            </a:r>
          </a:p>
          <a:p>
            <a:pPr marL="0" indent="0" algn="just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upo 6"/>
          <p:cNvGrpSpPr/>
          <p:nvPr/>
        </p:nvGrpSpPr>
        <p:grpSpPr>
          <a:xfrm>
            <a:off x="2647943" y="2261583"/>
            <a:ext cx="3586614" cy="3130850"/>
            <a:chOff x="2543440" y="2261583"/>
            <a:chExt cx="3586614" cy="3130850"/>
          </a:xfrm>
        </p:grpSpPr>
        <p:grpSp>
          <p:nvGrpSpPr>
            <p:cNvPr id="5" name="Group 16"/>
            <p:cNvGrpSpPr/>
            <p:nvPr/>
          </p:nvGrpSpPr>
          <p:grpSpPr>
            <a:xfrm>
              <a:off x="3013945" y="2261583"/>
              <a:ext cx="3116109" cy="1472039"/>
              <a:chOff x="4556758" y="2901043"/>
              <a:chExt cx="3500247" cy="249003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  <a:endParaRPr lang="es-AR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6223379" y="2901043"/>
                <a:ext cx="345058" cy="389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++</a:t>
                </a:r>
                <a:endParaRPr lang="es-AR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14" name="Straight Arrow Connector 13"/>
              <p:cNvCxnSpPr>
                <a:endCxn id="13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6"/>
            <p:cNvGrpSpPr/>
            <p:nvPr/>
          </p:nvGrpSpPr>
          <p:grpSpPr>
            <a:xfrm>
              <a:off x="2543440" y="3752065"/>
              <a:ext cx="3116109" cy="1640368"/>
              <a:chOff x="4556758" y="3286867"/>
              <a:chExt cx="3500247" cy="2774767"/>
            </a:xfrm>
          </p:grpSpPr>
          <p:sp>
            <p:nvSpPr>
              <p:cNvPr id="17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/</a:t>
                </a:r>
                <a:endParaRPr lang="es-AR" dirty="0"/>
              </a:p>
            </p:txBody>
          </p:sp>
          <p:sp>
            <p:nvSpPr>
              <p:cNvPr id="18" name="Oval 7"/>
              <p:cNvSpPr/>
              <p:nvPr/>
            </p:nvSpPr>
            <p:spPr>
              <a:xfrm>
                <a:off x="5260697" y="5369303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3.5</a:t>
                </a:r>
                <a:endParaRPr lang="es-AR" dirty="0"/>
              </a:p>
            </p:txBody>
          </p:sp>
          <p:cxnSp>
            <p:nvCxnSpPr>
              <p:cNvPr id="19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++</a:t>
                </a:r>
                <a:endParaRPr lang="es-AR" dirty="0"/>
              </a:p>
            </p:txBody>
          </p:sp>
          <p:sp>
            <p:nvSpPr>
              <p:cNvPr id="22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23" name="Straight Arrow Connector 13"/>
              <p:cNvCxnSpPr>
                <a:endCxn id="22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14"/>
              <p:cNvCxnSpPr>
                <a:stCxn id="17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0391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Coloco </a:t>
            </a:r>
            <a:r>
              <a:rPr lang="es-AR" sz="2000" dirty="0"/>
              <a:t>dato. Como no </a:t>
            </a:r>
            <a:r>
              <a:rPr lang="es-AR" sz="2000" dirty="0" smtClean="0"/>
              <a:t>sé si $4 </a:t>
            </a:r>
            <a:r>
              <a:rPr lang="es-MX" sz="2000" dirty="0" smtClean="0"/>
              <a:t>tendrá cero, uno o dos hijos </a:t>
            </a:r>
            <a:r>
              <a:rPr lang="es-AR" sz="2000" dirty="0" smtClean="0"/>
              <a:t>(</a:t>
            </a:r>
            <a:r>
              <a:rPr lang="es-AR" sz="2000" dirty="0"/>
              <a:t>depende del </a:t>
            </a:r>
            <a:r>
              <a:rPr lang="es-AR" sz="2000" dirty="0" err="1"/>
              <a:t>token</a:t>
            </a:r>
            <a:r>
              <a:rPr lang="es-AR" sz="2000" dirty="0"/>
              <a:t>), pido que cuando llegue el momento se los procese.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118316" y="5760549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142984" y="5420789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073871" y="5140843"/>
            <a:ext cx="41549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$4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 flipH="1">
            <a:off x="1483397" y="5209208"/>
            <a:ext cx="311772" cy="26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3" name="Elipse 32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5" name="Conector recto de flecha 34"/>
          <p:cNvCxnSpPr>
            <a:stCxn id="31" idx="3"/>
            <a:endCxn id="33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37" name="Conector recto de flecha 36"/>
          <p:cNvCxnSpPr>
            <a:endCxn id="36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39" name="Elipse 38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40" name="CuadroTexto 39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41" name="Conector recto de flecha 40"/>
          <p:cNvCxnSpPr>
            <a:stCxn id="33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493059" y="2954778"/>
            <a:ext cx="1357166" cy="35702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  <a:endParaRPr lang="es-AR" sz="1400" dirty="0" smtClean="0"/>
          </a:p>
          <a:p>
            <a:r>
              <a:rPr lang="es-AR" sz="1400" dirty="0" smtClean="0"/>
              <a:t>$4   </a:t>
            </a:r>
            <a:r>
              <a:rPr lang="es-AR" sz="1400" dirty="0" err="1" smtClean="0"/>
              <a:t>izq</a:t>
            </a:r>
            <a:endParaRPr lang="es-AR" sz="1400" dirty="0"/>
          </a:p>
          <a:p>
            <a:r>
              <a:rPr lang="es-AR" sz="1400" dirty="0" smtClean="0"/>
              <a:t>$4   </a:t>
            </a:r>
            <a:r>
              <a:rPr lang="es-AR" sz="1400" dirty="0"/>
              <a:t>der</a:t>
            </a:r>
          </a:p>
          <a:p>
            <a:endParaRPr lang="es-AR" dirty="0"/>
          </a:p>
          <a:p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62270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 smtClean="0"/>
              <a:t>Saco pendiente y leo </a:t>
            </a:r>
            <a:r>
              <a:rPr lang="es-AR" sz="2000" dirty="0" err="1" smtClean="0"/>
              <a:t>token</a:t>
            </a: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653893" y="5729757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5014127" y="3266677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1142984" y="5420789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1073871" y="5140843"/>
            <a:ext cx="41549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$4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1483397" y="5209208"/>
            <a:ext cx="311772" cy="26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40" name="Elipse 3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43" name="Conector recto de flecha 42"/>
          <p:cNvCxnSpPr>
            <a:stCxn id="38" idx="3"/>
            <a:endCxn id="4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45" name="Conector recto de flecha 44"/>
          <p:cNvCxnSpPr>
            <a:endCxn id="44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47" name="Elipse 46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48" name="CuadroTexto 47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49" name="Conector recto de flecha 48"/>
          <p:cNvCxnSpPr>
            <a:stCxn id="4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5493059" y="2954778"/>
            <a:ext cx="1357166" cy="35702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smtClean="0"/>
              <a:t>$11   </a:t>
            </a:r>
            <a:r>
              <a:rPr lang="es-AR" sz="1400" dirty="0"/>
              <a:t>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  <a:endParaRPr lang="es-AR" sz="1400" dirty="0" smtClean="0"/>
          </a:p>
          <a:p>
            <a:r>
              <a:rPr lang="es-AR" sz="1400" dirty="0" smtClean="0"/>
              <a:t>$4   </a:t>
            </a:r>
            <a:r>
              <a:rPr lang="es-AR" sz="1400" dirty="0" err="1" smtClean="0"/>
              <a:t>izq</a:t>
            </a:r>
            <a:endParaRPr lang="es-AR" sz="1400" dirty="0"/>
          </a:p>
          <a:p>
            <a:r>
              <a:rPr lang="es-AR" sz="1400" dirty="0" smtClean="0"/>
              <a:t>$4   </a:t>
            </a:r>
            <a:r>
              <a:rPr lang="es-AR" sz="1400" dirty="0"/>
              <a:t>der</a:t>
            </a:r>
          </a:p>
          <a:p>
            <a:endParaRPr lang="es-AR" dirty="0"/>
          </a:p>
          <a:p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95363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 smtClean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Coloco dato. Como no </a:t>
            </a:r>
            <a:r>
              <a:rPr lang="es-AR" sz="2000" dirty="0" smtClean="0"/>
              <a:t>sé si $99 </a:t>
            </a:r>
            <a:r>
              <a:rPr lang="es-MX" sz="2000" dirty="0" smtClean="0"/>
              <a:t>tendrá cero, uno o dos hijos </a:t>
            </a:r>
            <a:r>
              <a:rPr lang="es-AR" sz="2000" dirty="0" smtClean="0"/>
              <a:t>(</a:t>
            </a:r>
            <a:r>
              <a:rPr lang="es-AR" sz="2000" dirty="0"/>
              <a:t>depende del </a:t>
            </a:r>
            <a:r>
              <a:rPr lang="es-AR" sz="2000" dirty="0" err="1"/>
              <a:t>token</a:t>
            </a:r>
            <a:r>
              <a:rPr lang="es-AR" sz="2000" dirty="0"/>
              <a:t>), pido que cuando llegue el momento se los procese.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653893" y="5729757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142984" y="5420789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073871" y="5140843"/>
            <a:ext cx="41549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$4</a:t>
            </a:r>
          </a:p>
        </p:txBody>
      </p:sp>
      <p:cxnSp>
        <p:nvCxnSpPr>
          <p:cNvPr id="34" name="Conector recto de flecha 33"/>
          <p:cNvCxnSpPr/>
          <p:nvPr/>
        </p:nvCxnSpPr>
        <p:spPr>
          <a:xfrm flipH="1">
            <a:off x="1483397" y="5209208"/>
            <a:ext cx="311772" cy="26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$20</a:t>
            </a:r>
          </a:p>
        </p:txBody>
      </p:sp>
      <p:sp>
        <p:nvSpPr>
          <p:cNvPr id="37" name="Elipse 36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++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$18</a:t>
            </a:r>
          </a:p>
        </p:txBody>
      </p:sp>
      <p:cxnSp>
        <p:nvCxnSpPr>
          <p:cNvPr id="39" name="Conector recto de flecha 38"/>
          <p:cNvCxnSpPr>
            <a:stCxn id="35" idx="3"/>
            <a:endCxn id="37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41" name="Conector recto de flecha 40"/>
          <p:cNvCxnSpPr>
            <a:endCxn id="40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$35</a:t>
            </a:r>
          </a:p>
        </p:txBody>
      </p:sp>
      <p:sp>
        <p:nvSpPr>
          <p:cNvPr id="44" name="Elipse 43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  <a:endParaRPr lang="es-AR" dirty="0" smtClean="0"/>
          </a:p>
        </p:txBody>
      </p:sp>
      <p:sp>
        <p:nvSpPr>
          <p:cNvPr id="45" name="CuadroTexto 44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$11</a:t>
            </a:r>
          </a:p>
        </p:txBody>
      </p:sp>
      <p:cxnSp>
        <p:nvCxnSpPr>
          <p:cNvPr id="46" name="Conector recto de flecha 45"/>
          <p:cNvCxnSpPr>
            <a:stCxn id="37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2161659" y="541275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-10</a:t>
            </a:r>
          </a:p>
        </p:txBody>
      </p:sp>
      <p:cxnSp>
        <p:nvCxnSpPr>
          <p:cNvPr id="48" name="Conector recto de flecha 47"/>
          <p:cNvCxnSpPr>
            <a:endCxn id="47" idx="0"/>
          </p:cNvCxnSpPr>
          <p:nvPr/>
        </p:nvCxnSpPr>
        <p:spPr>
          <a:xfrm>
            <a:off x="2164452" y="5176463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2553915" y="516214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$99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5493059" y="2954778"/>
            <a:ext cx="1357166" cy="36009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Pendientes:</a:t>
            </a:r>
          </a:p>
          <a:p>
            <a:r>
              <a:rPr lang="es-AR" sz="1400" dirty="0" err="1" smtClean="0"/>
              <a:t>Null</a:t>
            </a:r>
            <a:r>
              <a:rPr lang="es-AR" sz="1400" dirty="0" smtClean="0"/>
              <a:t> </a:t>
            </a:r>
            <a:r>
              <a:rPr lang="es-AR" sz="1400" dirty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</a:t>
            </a:r>
            <a:r>
              <a:rPr lang="es-AR" sz="1400" dirty="0" smtClean="0"/>
              <a:t>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  <a:endParaRPr lang="es-AR" sz="1400" dirty="0" smtClean="0"/>
          </a:p>
          <a:p>
            <a:r>
              <a:rPr lang="es-AR" sz="1400" dirty="0" smtClean="0"/>
              <a:t>$4   </a:t>
            </a:r>
            <a:r>
              <a:rPr lang="es-AR" sz="1400" dirty="0" err="1" smtClean="0"/>
              <a:t>izq</a:t>
            </a:r>
            <a:endParaRPr lang="es-AR" sz="1400" dirty="0"/>
          </a:p>
          <a:p>
            <a:r>
              <a:rPr lang="es-AR" sz="1400" dirty="0" smtClean="0"/>
              <a:t>$4   der</a:t>
            </a:r>
          </a:p>
          <a:p>
            <a:r>
              <a:rPr lang="es-AR" sz="1400" dirty="0" smtClean="0"/>
              <a:t>$99  </a:t>
            </a:r>
            <a:r>
              <a:rPr lang="es-AR" sz="1400" dirty="0" err="1" smtClean="0"/>
              <a:t>izq</a:t>
            </a:r>
            <a:endParaRPr lang="es-AR" sz="1400" dirty="0" smtClean="0"/>
          </a:p>
          <a:p>
            <a:r>
              <a:rPr lang="es-AR" sz="1400" dirty="0" smtClean="0"/>
              <a:t>$99  der</a:t>
            </a:r>
            <a:endParaRPr lang="es-AR" sz="1400" dirty="0"/>
          </a:p>
          <a:p>
            <a:endParaRPr lang="es-AR" sz="1400" dirty="0"/>
          </a:p>
          <a:p>
            <a:endParaRPr lang="es-AR" sz="1400" dirty="0"/>
          </a:p>
          <a:p>
            <a:endParaRPr lang="es-AR" sz="1400" dirty="0" smtClean="0"/>
          </a:p>
        </p:txBody>
      </p:sp>
    </p:spTree>
    <p:extLst>
      <p:ext uri="{BB962C8B-B14F-4D97-AF65-F5344CB8AC3E}">
        <p14:creationId xmlns:p14="http://schemas.microsoft.com/office/powerpoint/2010/main" val="27392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Etc</a:t>
            </a:r>
            <a:r>
              <a:rPr lang="es-AR" dirty="0" smtClean="0"/>
              <a:t> </a:t>
            </a:r>
            <a:r>
              <a:rPr lang="es-AR" dirty="0" err="1" smtClean="0"/>
              <a:t>etc</a:t>
            </a:r>
            <a:r>
              <a:rPr lang="es-AR" dirty="0" smtClean="0"/>
              <a:t> </a:t>
            </a:r>
            <a:r>
              <a:rPr lang="es-AR" dirty="0" err="1" smtClean="0"/>
              <a:t>etc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grpSp>
        <p:nvGrpSpPr>
          <p:cNvPr id="180" name="Grupo 179"/>
          <p:cNvGrpSpPr/>
          <p:nvPr/>
        </p:nvGrpSpPr>
        <p:grpSpPr>
          <a:xfrm>
            <a:off x="278371" y="1811722"/>
            <a:ext cx="6841403" cy="2318318"/>
            <a:chOff x="-323529" y="2458838"/>
            <a:chExt cx="9308583" cy="3157157"/>
          </a:xfrm>
        </p:grpSpPr>
        <p:sp>
          <p:nvSpPr>
            <p:cNvPr id="35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*</a:t>
              </a:r>
              <a:endParaRPr lang="es-AR" sz="1050" dirty="0"/>
            </a:p>
          </p:txBody>
        </p:sp>
        <p:cxnSp>
          <p:nvCxnSpPr>
            <p:cNvPr id="36" name="Straight Arrow Connector 9"/>
            <p:cNvCxnSpPr>
              <a:stCxn id="38" idx="6"/>
              <a:endCxn id="28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++</a:t>
              </a:r>
              <a:endParaRPr lang="es-AR" sz="1050" dirty="0"/>
            </a:p>
          </p:txBody>
        </p:sp>
        <p:sp>
          <p:nvSpPr>
            <p:cNvPr id="39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40" name="Straight Arrow Connector 13"/>
            <p:cNvCxnSpPr>
              <a:stCxn id="35" idx="6"/>
              <a:endCxn id="39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14"/>
            <p:cNvCxnSpPr>
              <a:stCxn id="35" idx="2"/>
              <a:endCxn id="38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/</a:t>
              </a:r>
              <a:endParaRPr lang="es-AR" sz="1050" dirty="0"/>
            </a:p>
          </p:txBody>
        </p:sp>
        <p:sp>
          <p:nvSpPr>
            <p:cNvPr id="29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3.5</a:t>
              </a:r>
              <a:endParaRPr lang="es-AR" sz="1050" dirty="0"/>
            </a:p>
          </p:txBody>
        </p:sp>
        <p:cxnSp>
          <p:nvCxnSpPr>
            <p:cNvPr id="30" name="Straight Arrow Connector 9"/>
            <p:cNvCxnSpPr>
              <a:stCxn id="31" idx="4"/>
              <a:endCxn id="29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++</a:t>
              </a:r>
              <a:endParaRPr lang="es-AR" sz="1050" dirty="0"/>
            </a:p>
          </p:txBody>
        </p:sp>
        <p:sp>
          <p:nvSpPr>
            <p:cNvPr id="32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33" name="Straight Arrow Connector 13"/>
            <p:cNvCxnSpPr>
              <a:stCxn id="28" idx="4"/>
              <a:endCxn id="32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4"/>
            <p:cNvCxnSpPr>
              <a:stCxn id="28" idx="4"/>
              <a:endCxn id="31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9"/>
            <p:cNvCxnSpPr>
              <a:stCxn id="38" idx="3"/>
              <a:endCxn id="46" idx="0"/>
            </p:cNvCxnSpPr>
            <p:nvPr/>
          </p:nvCxnSpPr>
          <p:spPr>
            <a:xfrm flipH="1">
              <a:off x="1239116" y="3642430"/>
              <a:ext cx="1058943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11"/>
            <p:cNvSpPr/>
            <p:nvPr/>
          </p:nvSpPr>
          <p:spPr>
            <a:xfrm>
              <a:off x="889717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9"/>
            <p:cNvCxnSpPr>
              <a:stCxn id="39" idx="3"/>
              <a:endCxn id="49" idx="0"/>
            </p:cNvCxnSpPr>
            <p:nvPr/>
          </p:nvCxnSpPr>
          <p:spPr>
            <a:xfrm flipH="1">
              <a:off x="6414382" y="3642430"/>
              <a:ext cx="489855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11"/>
            <p:cNvSpPr/>
            <p:nvPr/>
          </p:nvSpPr>
          <p:spPr>
            <a:xfrm>
              <a:off x="6064985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9"/>
            <p:cNvCxnSpPr>
              <a:stCxn id="39" idx="5"/>
              <a:endCxn id="51" idx="0"/>
            </p:cNvCxnSpPr>
            <p:nvPr/>
          </p:nvCxnSpPr>
          <p:spPr>
            <a:xfrm>
              <a:off x="7398362" y="3642430"/>
              <a:ext cx="718921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11"/>
            <p:cNvSpPr/>
            <p:nvPr/>
          </p:nvSpPr>
          <p:spPr>
            <a:xfrm>
              <a:off x="7767884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9"/>
            <p:cNvCxnSpPr>
              <a:stCxn id="46" idx="4"/>
              <a:endCxn id="55" idx="0"/>
            </p:cNvCxnSpPr>
            <p:nvPr/>
          </p:nvCxnSpPr>
          <p:spPr>
            <a:xfrm flipH="1">
              <a:off x="449185" y="4321646"/>
              <a:ext cx="789931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11"/>
            <p:cNvSpPr/>
            <p:nvPr/>
          </p:nvSpPr>
          <p:spPr>
            <a:xfrm>
              <a:off x="99786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9"/>
            <p:cNvCxnSpPr>
              <a:stCxn id="46" idx="4"/>
              <a:endCxn id="57" idx="0"/>
            </p:cNvCxnSpPr>
            <p:nvPr/>
          </p:nvCxnSpPr>
          <p:spPr>
            <a:xfrm>
              <a:off x="1239116" y="4321646"/>
              <a:ext cx="470350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11"/>
            <p:cNvSpPr/>
            <p:nvPr/>
          </p:nvSpPr>
          <p:spPr>
            <a:xfrm>
              <a:off x="1360067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9"/>
            <p:cNvCxnSpPr>
              <a:stCxn id="51" idx="4"/>
              <a:endCxn id="61" idx="0"/>
            </p:cNvCxnSpPr>
            <p:nvPr/>
          </p:nvCxnSpPr>
          <p:spPr>
            <a:xfrm flipH="1">
              <a:off x="7698098" y="4321646"/>
              <a:ext cx="419185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11"/>
            <p:cNvSpPr/>
            <p:nvPr/>
          </p:nvSpPr>
          <p:spPr>
            <a:xfrm>
              <a:off x="7348699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9"/>
            <p:cNvCxnSpPr>
              <a:stCxn id="51" idx="4"/>
              <a:endCxn id="63" idx="0"/>
            </p:cNvCxnSpPr>
            <p:nvPr/>
          </p:nvCxnSpPr>
          <p:spPr>
            <a:xfrm>
              <a:off x="8117283" y="4321646"/>
              <a:ext cx="518374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11"/>
            <p:cNvSpPr/>
            <p:nvPr/>
          </p:nvSpPr>
          <p:spPr>
            <a:xfrm>
              <a:off x="8286257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Arrow Connector 9"/>
            <p:cNvCxnSpPr>
              <a:stCxn id="49" idx="4"/>
              <a:endCxn id="65" idx="0"/>
            </p:cNvCxnSpPr>
            <p:nvPr/>
          </p:nvCxnSpPr>
          <p:spPr>
            <a:xfrm flipH="1">
              <a:off x="5890228" y="4321646"/>
              <a:ext cx="524156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11"/>
            <p:cNvSpPr/>
            <p:nvPr/>
          </p:nvSpPr>
          <p:spPr>
            <a:xfrm>
              <a:off x="5540829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9"/>
            <p:cNvCxnSpPr>
              <a:stCxn id="49" idx="4"/>
              <a:endCxn id="67" idx="0"/>
            </p:cNvCxnSpPr>
            <p:nvPr/>
          </p:nvCxnSpPr>
          <p:spPr>
            <a:xfrm>
              <a:off x="6414384" y="4321646"/>
              <a:ext cx="373055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11"/>
            <p:cNvSpPr/>
            <p:nvPr/>
          </p:nvSpPr>
          <p:spPr>
            <a:xfrm>
              <a:off x="6438040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Straight Arrow Connector 9"/>
            <p:cNvCxnSpPr>
              <a:stCxn id="55" idx="4"/>
              <a:endCxn id="97" idx="0"/>
            </p:cNvCxnSpPr>
            <p:nvPr/>
          </p:nvCxnSpPr>
          <p:spPr>
            <a:xfrm flipH="1">
              <a:off x="25870" y="4964528"/>
              <a:ext cx="423315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11"/>
            <p:cNvSpPr/>
            <p:nvPr/>
          </p:nvSpPr>
          <p:spPr>
            <a:xfrm>
              <a:off x="-323529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98" name="Straight Arrow Connector 9"/>
            <p:cNvCxnSpPr>
              <a:stCxn id="55" idx="4"/>
              <a:endCxn id="99" idx="0"/>
            </p:cNvCxnSpPr>
            <p:nvPr/>
          </p:nvCxnSpPr>
          <p:spPr>
            <a:xfrm>
              <a:off x="449185" y="4964528"/>
              <a:ext cx="381450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11"/>
            <p:cNvSpPr/>
            <p:nvPr/>
          </p:nvSpPr>
          <p:spPr>
            <a:xfrm>
              <a:off x="481236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103" name="Straight Arrow Connector 9"/>
            <p:cNvCxnSpPr>
              <a:stCxn id="57" idx="4"/>
              <a:endCxn id="104" idx="0"/>
            </p:cNvCxnSpPr>
            <p:nvPr/>
          </p:nvCxnSpPr>
          <p:spPr>
            <a:xfrm flipH="1">
              <a:off x="1656226" y="4964528"/>
              <a:ext cx="53240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1"/>
            <p:cNvSpPr/>
            <p:nvPr/>
          </p:nvSpPr>
          <p:spPr>
            <a:xfrm>
              <a:off x="1306827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105" name="Straight Arrow Connector 9"/>
            <p:cNvCxnSpPr>
              <a:stCxn id="57" idx="5"/>
              <a:endCxn id="106" idx="0"/>
            </p:cNvCxnSpPr>
            <p:nvPr/>
          </p:nvCxnSpPr>
          <p:spPr>
            <a:xfrm>
              <a:off x="1956528" y="4911542"/>
              <a:ext cx="504463" cy="3300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1"/>
            <p:cNvSpPr/>
            <p:nvPr/>
          </p:nvSpPr>
          <p:spPr>
            <a:xfrm>
              <a:off x="2111592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Straight Arrow Connector 9"/>
            <p:cNvCxnSpPr>
              <a:stCxn id="31" idx="4"/>
              <a:endCxn id="113" idx="0"/>
            </p:cNvCxnSpPr>
            <p:nvPr/>
          </p:nvCxnSpPr>
          <p:spPr>
            <a:xfrm flipH="1">
              <a:off x="3243919" y="4984254"/>
              <a:ext cx="346061" cy="2573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"/>
            <p:cNvSpPr/>
            <p:nvPr/>
          </p:nvSpPr>
          <p:spPr>
            <a:xfrm>
              <a:off x="2894520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4329541" y="4266935"/>
            <a:ext cx="3898926" cy="2318318"/>
            <a:chOff x="2195723" y="2458838"/>
            <a:chExt cx="5304975" cy="3157157"/>
          </a:xfrm>
        </p:grpSpPr>
        <p:sp>
          <p:nvSpPr>
            <p:cNvPr id="71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*</a:t>
              </a:r>
              <a:endParaRPr lang="es-AR" sz="1050" dirty="0"/>
            </a:p>
          </p:txBody>
        </p:sp>
        <p:cxnSp>
          <p:nvCxnSpPr>
            <p:cNvPr id="72" name="Straight Arrow Connector 9"/>
            <p:cNvCxnSpPr>
              <a:stCxn id="74" idx="6"/>
              <a:endCxn id="78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++</a:t>
              </a:r>
              <a:endParaRPr lang="es-AR" sz="1050" dirty="0"/>
            </a:p>
          </p:txBody>
        </p:sp>
        <p:sp>
          <p:nvSpPr>
            <p:cNvPr id="75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76" name="Straight Arrow Connector 13"/>
            <p:cNvCxnSpPr>
              <a:stCxn id="71" idx="6"/>
              <a:endCxn id="75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4"/>
            <p:cNvCxnSpPr>
              <a:stCxn id="71" idx="2"/>
              <a:endCxn id="74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/</a:t>
              </a:r>
              <a:endParaRPr lang="es-AR" sz="1050" dirty="0"/>
            </a:p>
          </p:txBody>
        </p:sp>
        <p:sp>
          <p:nvSpPr>
            <p:cNvPr id="79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3.5</a:t>
              </a:r>
              <a:endParaRPr lang="es-AR" sz="1050" dirty="0"/>
            </a:p>
          </p:txBody>
        </p:sp>
        <p:cxnSp>
          <p:nvCxnSpPr>
            <p:cNvPr id="80" name="Straight Arrow Connector 9"/>
            <p:cNvCxnSpPr>
              <a:stCxn id="81" idx="4"/>
              <a:endCxn id="79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++</a:t>
              </a:r>
              <a:endParaRPr lang="es-AR" sz="1050" dirty="0"/>
            </a:p>
          </p:txBody>
        </p:sp>
        <p:sp>
          <p:nvSpPr>
            <p:cNvPr id="82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83" name="Straight Arrow Connector 13"/>
            <p:cNvCxnSpPr>
              <a:stCxn id="78" idx="4"/>
              <a:endCxn id="82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14"/>
            <p:cNvCxnSpPr>
              <a:stCxn id="78" idx="4"/>
              <a:endCxn id="81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258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grpSp>
        <p:nvGrpSpPr>
          <p:cNvPr id="70" name="Grupo 69"/>
          <p:cNvGrpSpPr/>
          <p:nvPr/>
        </p:nvGrpSpPr>
        <p:grpSpPr>
          <a:xfrm>
            <a:off x="4329541" y="4266935"/>
            <a:ext cx="3898926" cy="2318318"/>
            <a:chOff x="2195723" y="2458838"/>
            <a:chExt cx="5304975" cy="3157157"/>
          </a:xfrm>
        </p:grpSpPr>
        <p:sp>
          <p:nvSpPr>
            <p:cNvPr id="71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*</a:t>
              </a:r>
              <a:endParaRPr lang="es-AR" sz="1050" dirty="0"/>
            </a:p>
          </p:txBody>
        </p:sp>
        <p:cxnSp>
          <p:nvCxnSpPr>
            <p:cNvPr id="72" name="Straight Arrow Connector 9"/>
            <p:cNvCxnSpPr>
              <a:stCxn id="74" idx="6"/>
              <a:endCxn id="78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++</a:t>
              </a:r>
              <a:endParaRPr lang="es-AR" sz="1050" dirty="0"/>
            </a:p>
          </p:txBody>
        </p:sp>
        <p:sp>
          <p:nvSpPr>
            <p:cNvPr id="75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76" name="Straight Arrow Connector 13"/>
            <p:cNvCxnSpPr>
              <a:stCxn id="71" idx="6"/>
              <a:endCxn id="75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4"/>
            <p:cNvCxnSpPr>
              <a:stCxn id="71" idx="2"/>
              <a:endCxn id="74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/</a:t>
              </a:r>
              <a:endParaRPr lang="es-AR" sz="1050" dirty="0"/>
            </a:p>
          </p:txBody>
        </p:sp>
        <p:sp>
          <p:nvSpPr>
            <p:cNvPr id="79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3.5</a:t>
              </a:r>
              <a:endParaRPr lang="es-AR" sz="1050" dirty="0"/>
            </a:p>
          </p:txBody>
        </p:sp>
        <p:cxnSp>
          <p:nvCxnSpPr>
            <p:cNvPr id="80" name="Straight Arrow Connector 9"/>
            <p:cNvCxnSpPr>
              <a:stCxn id="81" idx="4"/>
              <a:endCxn id="79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++</a:t>
              </a:r>
              <a:endParaRPr lang="es-AR" sz="1050" dirty="0"/>
            </a:p>
          </p:txBody>
        </p:sp>
        <p:sp>
          <p:nvSpPr>
            <p:cNvPr id="82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83" name="Straight Arrow Connector 13"/>
            <p:cNvCxnSpPr>
              <a:stCxn id="78" idx="4"/>
              <a:endCxn id="82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14"/>
            <p:cNvCxnSpPr>
              <a:stCxn id="78" idx="4"/>
              <a:endCxn id="81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uadroTexto 4"/>
          <p:cNvSpPr txBox="1"/>
          <p:nvPr/>
        </p:nvSpPr>
        <p:spPr>
          <a:xfrm>
            <a:off x="972766" y="2538919"/>
            <a:ext cx="186461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Este era el árbol:</a:t>
            </a:r>
          </a:p>
        </p:txBody>
      </p:sp>
    </p:spTree>
    <p:extLst>
      <p:ext uri="{BB962C8B-B14F-4D97-AF65-F5344CB8AC3E}">
        <p14:creationId xmlns:p14="http://schemas.microsoft.com/office/powerpoint/2010/main" val="5701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5B – </a:t>
            </a:r>
            <a:r>
              <a:rPr lang="es-419" dirty="0" err="1" smtClean="0"/>
              <a:t>Ejer</a:t>
            </a:r>
            <a:r>
              <a:rPr lang="es-419" dirty="0" smtClean="0"/>
              <a:t> 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Bajar</a:t>
            </a:r>
            <a:r>
              <a:rPr lang="en-US" sz="2000" dirty="0" smtClean="0">
                <a:solidFill>
                  <a:schemeClr val="tx1"/>
                </a:solidFill>
              </a:rPr>
              <a:t> de Campus </a:t>
            </a:r>
            <a:r>
              <a:rPr lang="en-US" sz="2000" dirty="0" err="1" smtClean="0">
                <a:solidFill>
                  <a:schemeClr val="tx1"/>
                </a:solidFill>
              </a:rPr>
              <a:t>BinaryTree</a:t>
            </a:r>
            <a:r>
              <a:rPr lang="en-US" sz="2000" dirty="0" smtClean="0">
                <a:solidFill>
                  <a:schemeClr val="tx1"/>
                </a:solidFill>
              </a:rPr>
              <a:t> junto con </a:t>
            </a:r>
            <a:r>
              <a:rPr lang="en-US" sz="2000" dirty="0" err="1" smtClean="0">
                <a:solidFill>
                  <a:schemeClr val="tx1"/>
                </a:solidFill>
              </a:rPr>
              <a:t>los</a:t>
            </a:r>
            <a:r>
              <a:rPr lang="en-US" sz="2000" dirty="0" smtClean="0">
                <a:solidFill>
                  <a:schemeClr val="tx1"/>
                </a:solidFill>
              </a:rPr>
              <a:t> .txt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un Proyecto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Probarlo</a:t>
            </a:r>
            <a:r>
              <a:rPr lang="en-US" sz="2000" dirty="0" smtClean="0">
                <a:solidFill>
                  <a:schemeClr val="tx1"/>
                </a:solidFill>
              </a:rPr>
              <a:t> con </a:t>
            </a:r>
            <a:r>
              <a:rPr lang="en-US" sz="2000" dirty="0" err="1" smtClean="0">
                <a:solidFill>
                  <a:schemeClr val="tx1"/>
                </a:solidFill>
              </a:rPr>
              <a:t>archivos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carpeta</a:t>
            </a:r>
            <a:r>
              <a:rPr lang="en-US" sz="2000" dirty="0" smtClean="0">
                <a:solidFill>
                  <a:schemeClr val="tx1"/>
                </a:solidFill>
              </a:rPr>
              <a:t> resources)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Datos0_1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Datos0_2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Datos0_3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36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/>
              <a:t>Caso</a:t>
            </a:r>
            <a:r>
              <a:rPr lang="en-US" b="1" dirty="0" smtClean="0"/>
              <a:t> de </a:t>
            </a:r>
            <a:r>
              <a:rPr lang="en-US" b="1" dirty="0" err="1" smtClean="0"/>
              <a:t>Uso</a:t>
            </a:r>
            <a:endParaRPr lang="en-US" b="1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Ej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s-AR" dirty="0" smtClean="0"/>
              <a:t>--   ?   ++   ?   ?   5</a:t>
            </a:r>
            <a:r>
              <a:rPr lang="en-US" dirty="0" smtClean="0"/>
              <a:t>   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dirty="0" err="1" smtClean="0"/>
              <a:t>BinaryTree</a:t>
            </a:r>
            <a:r>
              <a:rPr lang="en-US" sz="1900" dirty="0" smtClean="0"/>
              <a:t> </a:t>
            </a:r>
            <a:r>
              <a:rPr lang="en-US" sz="1900" dirty="0" err="1"/>
              <a:t>rta</a:t>
            </a:r>
            <a:r>
              <a:rPr lang="en-US" sz="1900" dirty="0"/>
              <a:t> = </a:t>
            </a:r>
            <a:r>
              <a:rPr lang="en-US" sz="1900" b="1" dirty="0"/>
              <a:t>new </a:t>
            </a:r>
            <a:r>
              <a:rPr lang="en-US" sz="1900" b="1" dirty="0" err="1"/>
              <a:t>BinaryTree</a:t>
            </a:r>
            <a:r>
              <a:rPr lang="en-US" sz="1900" b="1" dirty="0"/>
              <a:t>("data0_1");</a:t>
            </a:r>
          </a:p>
          <a:p>
            <a:pPr marL="0" indent="0">
              <a:buNone/>
            </a:pPr>
            <a:endParaRPr lang="es-AR" sz="1900" dirty="0" smtClean="0"/>
          </a:p>
          <a:p>
            <a:pPr marL="0" indent="0">
              <a:buNone/>
            </a:pPr>
            <a:r>
              <a:rPr lang="es-AR" sz="1900" dirty="0" err="1" smtClean="0"/>
              <a:t>rta.preorder</a:t>
            </a:r>
            <a:r>
              <a:rPr lang="es-AR" sz="1900" dirty="0" smtClean="0"/>
              <a:t>();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76747" y="4893774"/>
            <a:ext cx="4872446" cy="579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--   ++   5</a:t>
            </a:r>
            <a:endParaRPr lang="es-AR" dirty="0"/>
          </a:p>
        </p:txBody>
      </p:sp>
      <p:grpSp>
        <p:nvGrpSpPr>
          <p:cNvPr id="17" name="Group 16"/>
          <p:cNvGrpSpPr/>
          <p:nvPr/>
        </p:nvGrpSpPr>
        <p:grpSpPr>
          <a:xfrm flipH="1">
            <a:off x="5272950" y="1979258"/>
            <a:ext cx="1357869" cy="1905841"/>
            <a:chOff x="4270158" y="2901043"/>
            <a:chExt cx="2298279" cy="3223828"/>
          </a:xfrm>
        </p:grpSpPr>
        <p:sp>
          <p:nvSpPr>
            <p:cNvPr id="6" name="Oval 5"/>
            <p:cNvSpPr/>
            <p:nvPr/>
          </p:nvSpPr>
          <p:spPr>
            <a:xfrm>
              <a:off x="5654419" y="3286867"/>
              <a:ext cx="907730" cy="69233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--</a:t>
              </a:r>
              <a:endParaRPr lang="es-A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099834" y="5605360"/>
              <a:ext cx="1109171" cy="5195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s-AR" dirty="0"/>
            </a:p>
          </p:txBody>
        </p:sp>
        <p:cxnSp>
          <p:nvCxnSpPr>
            <p:cNvPr id="9" name="Straight Arrow Connector 8"/>
            <p:cNvCxnSpPr>
              <a:stCxn id="12" idx="4"/>
              <a:endCxn id="7" idx="0"/>
            </p:cNvCxnSpPr>
            <p:nvPr/>
          </p:nvCxnSpPr>
          <p:spPr>
            <a:xfrm>
              <a:off x="4805345" y="5036821"/>
              <a:ext cx="849074" cy="568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70158" y="4344489"/>
              <a:ext cx="1070374" cy="69233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++</a:t>
              </a:r>
              <a:endParaRPr lang="es-AR" sz="1600" dirty="0"/>
            </a:p>
          </p:txBody>
        </p:sp>
        <p:cxnSp>
          <p:nvCxnSpPr>
            <p:cNvPr id="15" name="Straight Arrow Connector 14"/>
            <p:cNvCxnSpPr>
              <a:stCxn id="6" idx="3"/>
            </p:cNvCxnSpPr>
            <p:nvPr/>
          </p:nvCxnSpPr>
          <p:spPr>
            <a:xfrm flipH="1">
              <a:off x="5307523" y="3877809"/>
              <a:ext cx="479830" cy="531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749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/>
              <a:t>Caso</a:t>
            </a:r>
            <a:r>
              <a:rPr lang="en-US" b="1" dirty="0" smtClean="0"/>
              <a:t> de </a:t>
            </a:r>
            <a:r>
              <a:rPr lang="en-US" b="1" dirty="0" err="1" smtClean="0"/>
              <a:t>Uso</a:t>
            </a:r>
            <a:endParaRPr lang="en-US" b="1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Ej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s-AR" dirty="0" smtClean="0"/>
              <a:t>?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dirty="0" err="1" smtClean="0"/>
              <a:t>BinaryTree</a:t>
            </a:r>
            <a:r>
              <a:rPr lang="en-US" sz="1900" dirty="0" smtClean="0"/>
              <a:t> </a:t>
            </a:r>
            <a:r>
              <a:rPr lang="en-US" sz="1900" dirty="0" err="1"/>
              <a:t>rta</a:t>
            </a:r>
            <a:r>
              <a:rPr lang="en-US" sz="1900" dirty="0"/>
              <a:t> = </a:t>
            </a:r>
            <a:r>
              <a:rPr lang="en-US" sz="1900" b="1" dirty="0"/>
              <a:t>new </a:t>
            </a:r>
            <a:r>
              <a:rPr lang="en-US" sz="1900" b="1" dirty="0" err="1"/>
              <a:t>BinaryTree</a:t>
            </a:r>
            <a:r>
              <a:rPr lang="en-US" sz="1900" b="1" dirty="0"/>
              <a:t>("</a:t>
            </a:r>
            <a:r>
              <a:rPr lang="en-US" sz="1900" b="1" dirty="0" smtClean="0"/>
              <a:t>data0_2");</a:t>
            </a:r>
            <a:endParaRPr lang="en-US" sz="1900" b="1" dirty="0"/>
          </a:p>
          <a:p>
            <a:pPr marL="0" indent="0">
              <a:buNone/>
            </a:pPr>
            <a:endParaRPr lang="es-AR" sz="1900" dirty="0" smtClean="0"/>
          </a:p>
          <a:p>
            <a:pPr marL="0" indent="0">
              <a:buNone/>
            </a:pPr>
            <a:r>
              <a:rPr lang="es-AR" sz="1900" dirty="0" err="1" smtClean="0"/>
              <a:t>rta.preorder</a:t>
            </a:r>
            <a:r>
              <a:rPr lang="es-AR" sz="1900" dirty="0" smtClean="0"/>
              <a:t>();  //</a:t>
            </a:r>
            <a:r>
              <a:rPr lang="es-AR" sz="1900" dirty="0" err="1" smtClean="0"/>
              <a:t>null</a:t>
            </a:r>
            <a:endParaRPr lang="es-AR" sz="1900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76747" y="4893774"/>
            <a:ext cx="4872446" cy="579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998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/>
              <a:t>Caso</a:t>
            </a:r>
            <a:r>
              <a:rPr lang="en-US" b="1" dirty="0" smtClean="0"/>
              <a:t> de </a:t>
            </a:r>
            <a:r>
              <a:rPr lang="en-US" b="1" dirty="0" err="1" smtClean="0"/>
              <a:t>Uso</a:t>
            </a:r>
            <a:endParaRPr lang="en-US" b="1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Ej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s-AR" dirty="0"/>
              <a:t>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dirty="0" err="1" smtClean="0"/>
              <a:t>BinaryTree</a:t>
            </a:r>
            <a:r>
              <a:rPr lang="en-US" sz="1900" dirty="0" smtClean="0"/>
              <a:t> </a:t>
            </a:r>
            <a:r>
              <a:rPr lang="en-US" sz="1900" dirty="0" err="1"/>
              <a:t>rta</a:t>
            </a:r>
            <a:r>
              <a:rPr lang="en-US" sz="1900" dirty="0"/>
              <a:t> = </a:t>
            </a:r>
            <a:r>
              <a:rPr lang="en-US" sz="1900" b="1" dirty="0"/>
              <a:t>new </a:t>
            </a:r>
            <a:r>
              <a:rPr lang="en-US" sz="1900" b="1" dirty="0" err="1"/>
              <a:t>BinaryTree</a:t>
            </a:r>
            <a:r>
              <a:rPr lang="en-US" sz="1900" b="1" dirty="0"/>
              <a:t>("</a:t>
            </a:r>
            <a:r>
              <a:rPr lang="en-US" sz="1900" b="1" dirty="0" smtClean="0"/>
              <a:t>data0_3");</a:t>
            </a:r>
            <a:endParaRPr lang="en-US" sz="1900" b="1" dirty="0"/>
          </a:p>
          <a:p>
            <a:pPr marL="0" indent="0">
              <a:buNone/>
            </a:pPr>
            <a:endParaRPr lang="es-AR" sz="1900" dirty="0" smtClean="0"/>
          </a:p>
          <a:p>
            <a:pPr marL="0" indent="0">
              <a:buNone/>
            </a:pPr>
            <a:r>
              <a:rPr lang="es-AR" sz="1900" dirty="0" err="1" smtClean="0"/>
              <a:t>rta.preorder</a:t>
            </a:r>
            <a:r>
              <a:rPr lang="es-AR" sz="1900" dirty="0" smtClean="0"/>
              <a:t>(); 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33305" y="5285659"/>
            <a:ext cx="4872446" cy="579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*  ++   /   ++    3.5    -10   -10  </a:t>
            </a:r>
            <a:endParaRPr lang="es-AR" dirty="0"/>
          </a:p>
        </p:txBody>
      </p:sp>
      <p:grpSp>
        <p:nvGrpSpPr>
          <p:cNvPr id="6" name="Grupo 5"/>
          <p:cNvGrpSpPr/>
          <p:nvPr/>
        </p:nvGrpSpPr>
        <p:grpSpPr>
          <a:xfrm>
            <a:off x="3827415" y="716274"/>
            <a:ext cx="4656978" cy="2523625"/>
            <a:chOff x="2195723" y="2458838"/>
            <a:chExt cx="5304975" cy="3157157"/>
          </a:xfrm>
        </p:grpSpPr>
        <p:sp>
          <p:nvSpPr>
            <p:cNvPr id="7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cxnSp>
          <p:nvCxnSpPr>
            <p:cNvPr id="8" name="Straight Arrow Connector 9"/>
            <p:cNvCxnSpPr>
              <a:stCxn id="10" idx="6"/>
              <a:endCxn id="14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11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12" name="Straight Arrow Connector 13"/>
            <p:cNvCxnSpPr>
              <a:stCxn id="7" idx="6"/>
              <a:endCxn id="11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4"/>
            <p:cNvCxnSpPr>
              <a:stCxn id="7" idx="2"/>
              <a:endCxn id="10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</a:t>
              </a:r>
              <a:endParaRPr lang="es-AR" dirty="0"/>
            </a:p>
          </p:txBody>
        </p:sp>
        <p:sp>
          <p:nvSpPr>
            <p:cNvPr id="15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3.5</a:t>
              </a:r>
              <a:endParaRPr lang="es-AR" sz="1400" dirty="0"/>
            </a:p>
          </p:txBody>
        </p:sp>
        <p:cxnSp>
          <p:nvCxnSpPr>
            <p:cNvPr id="16" name="Straight Arrow Connector 9"/>
            <p:cNvCxnSpPr>
              <a:stCxn id="17" idx="4"/>
              <a:endCxn id="15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19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20" name="Straight Arrow Connector 13"/>
            <p:cNvCxnSpPr>
              <a:stCxn id="14" idx="4"/>
              <a:endCxn id="19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4"/>
            <p:cNvCxnSpPr>
              <a:stCxn id="14" idx="4"/>
              <a:endCxn id="17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Si quisiéramos guardar sus datos en un archivo de texto, para luego (en otro momento) reconstruirlo desde el archivo de texto, algún recorrido vendría bien.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871394" y="3282142"/>
            <a:ext cx="3586614" cy="3130850"/>
            <a:chOff x="2543440" y="2261583"/>
            <a:chExt cx="3586614" cy="3130850"/>
          </a:xfrm>
        </p:grpSpPr>
        <p:grpSp>
          <p:nvGrpSpPr>
            <p:cNvPr id="6" name="Group 16"/>
            <p:cNvGrpSpPr/>
            <p:nvPr/>
          </p:nvGrpSpPr>
          <p:grpSpPr>
            <a:xfrm>
              <a:off x="3013945" y="2261583"/>
              <a:ext cx="3116109" cy="1472039"/>
              <a:chOff x="4556758" y="2901043"/>
              <a:chExt cx="3500247" cy="2490030"/>
            </a:xfrm>
          </p:grpSpPr>
          <p:sp>
            <p:nvSpPr>
              <p:cNvPr id="15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  <a:endParaRPr lang="es-AR" dirty="0"/>
              </a:p>
            </p:txBody>
          </p:sp>
          <p:cxnSp>
            <p:nvCxnSpPr>
              <p:cNvPr id="16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0"/>
              <p:cNvCxnSpPr/>
              <p:nvPr/>
            </p:nvCxnSpPr>
            <p:spPr>
              <a:xfrm flipH="1">
                <a:off x="6223379" y="2901043"/>
                <a:ext cx="345058" cy="389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++</a:t>
                </a:r>
                <a:endParaRPr lang="es-AR" dirty="0"/>
              </a:p>
            </p:txBody>
          </p:sp>
          <p:sp>
            <p:nvSpPr>
              <p:cNvPr id="19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20" name="Straight Arrow Connector 13"/>
              <p:cNvCxnSpPr>
                <a:endCxn id="19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4"/>
              <p:cNvCxnSpPr>
                <a:stCxn id="15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6"/>
            <p:cNvGrpSpPr/>
            <p:nvPr/>
          </p:nvGrpSpPr>
          <p:grpSpPr>
            <a:xfrm>
              <a:off x="2543440" y="3752065"/>
              <a:ext cx="3116109" cy="1640368"/>
              <a:chOff x="4556758" y="3286867"/>
              <a:chExt cx="3500247" cy="2774767"/>
            </a:xfrm>
          </p:grpSpPr>
          <p:sp>
            <p:nvSpPr>
              <p:cNvPr id="8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/</a:t>
                </a:r>
                <a:endParaRPr lang="es-AR" dirty="0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5260697" y="5369303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3.5</a:t>
                </a:r>
                <a:endParaRPr lang="es-AR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++</a:t>
                </a:r>
                <a:endParaRPr lang="es-AR" dirty="0"/>
              </a:p>
            </p:txBody>
          </p:sp>
          <p:sp>
            <p:nvSpPr>
              <p:cNvPr id="12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13" name="Straight Arrow Connector 13"/>
              <p:cNvCxnSpPr>
                <a:endCxn id="12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4"/>
              <p:cNvCxnSpPr>
                <a:stCxn id="8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143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AR" dirty="0" smtClean="0"/>
              <a:t>Si quisiéramos guardar sus datos en un archivo para alguno de estos propósitos:</a:t>
            </a:r>
          </a:p>
          <a:p>
            <a:pPr marL="0" indent="0" algn="just">
              <a:buNone/>
            </a:pPr>
            <a:endParaRPr lang="es-AR" dirty="0" smtClean="0"/>
          </a:p>
          <a:p>
            <a:pPr algn="just"/>
            <a:r>
              <a:rPr lang="es-AR" dirty="0" smtClean="0"/>
              <a:t>Reconstruirlo leyéndolo.</a:t>
            </a:r>
          </a:p>
          <a:p>
            <a:pPr algn="just"/>
            <a:r>
              <a:rPr lang="es-AR" dirty="0" smtClean="0"/>
              <a:t>Sin haberlo construido nunca, editar un archivo, escribir la </a:t>
            </a:r>
            <a:r>
              <a:rPr lang="es-AR" dirty="0" err="1" smtClean="0"/>
              <a:t>info</a:t>
            </a:r>
            <a:r>
              <a:rPr lang="es-AR" dirty="0" smtClean="0"/>
              <a:t> con su estructura y leerlo leyéndolo</a:t>
            </a:r>
          </a:p>
          <a:p>
            <a:pPr algn="just"/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Un archivo de texto es una buena opción. </a:t>
            </a:r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Se pueden generar convenciones para esto, pero hay una muy utilizada que consiste en guardar los datos “planos”, sin indicar a qué nodo corresponde la </a:t>
            </a:r>
            <a:r>
              <a:rPr lang="es-AR" dirty="0" err="1" smtClean="0"/>
              <a:t>info</a:t>
            </a:r>
            <a:r>
              <a:rPr lang="es-AR" dirty="0" smtClean="0"/>
              <a:t>. Claramente esa </a:t>
            </a:r>
            <a:r>
              <a:rPr lang="es-AR" dirty="0" err="1" smtClean="0"/>
              <a:t>info</a:t>
            </a:r>
            <a:r>
              <a:rPr lang="es-AR" dirty="0" smtClean="0"/>
              <a:t> está implícita en el archivo.</a:t>
            </a:r>
          </a:p>
          <a:p>
            <a:pPr marL="0" indent="0" algn="just">
              <a:buNone/>
            </a:pP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5" name="Rectángulo redondeado 4"/>
          <p:cNvSpPr/>
          <p:nvPr/>
        </p:nvSpPr>
        <p:spPr>
          <a:xfrm>
            <a:off x="274320" y="3226525"/>
            <a:ext cx="8987246" cy="79683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093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Almacenar su recorrido, podría servir.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845268" y="2785754"/>
            <a:ext cx="3586614" cy="3130850"/>
            <a:chOff x="2543440" y="2261583"/>
            <a:chExt cx="3586614" cy="3130850"/>
          </a:xfrm>
        </p:grpSpPr>
        <p:grpSp>
          <p:nvGrpSpPr>
            <p:cNvPr id="6" name="Group 16"/>
            <p:cNvGrpSpPr/>
            <p:nvPr/>
          </p:nvGrpSpPr>
          <p:grpSpPr>
            <a:xfrm>
              <a:off x="3013945" y="2261583"/>
              <a:ext cx="3116109" cy="1472039"/>
              <a:chOff x="4556758" y="2901043"/>
              <a:chExt cx="3500247" cy="2490030"/>
            </a:xfrm>
          </p:grpSpPr>
          <p:sp>
            <p:nvSpPr>
              <p:cNvPr id="15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  <a:endParaRPr lang="es-AR" dirty="0"/>
              </a:p>
            </p:txBody>
          </p:sp>
          <p:cxnSp>
            <p:nvCxnSpPr>
              <p:cNvPr id="16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0"/>
              <p:cNvCxnSpPr/>
              <p:nvPr/>
            </p:nvCxnSpPr>
            <p:spPr>
              <a:xfrm flipH="1">
                <a:off x="6223379" y="2901043"/>
                <a:ext cx="345058" cy="389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++</a:t>
                </a:r>
                <a:endParaRPr lang="es-AR" dirty="0"/>
              </a:p>
            </p:txBody>
          </p:sp>
          <p:sp>
            <p:nvSpPr>
              <p:cNvPr id="19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20" name="Straight Arrow Connector 13"/>
              <p:cNvCxnSpPr>
                <a:endCxn id="19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4"/>
              <p:cNvCxnSpPr>
                <a:stCxn id="15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6"/>
            <p:cNvGrpSpPr/>
            <p:nvPr/>
          </p:nvGrpSpPr>
          <p:grpSpPr>
            <a:xfrm>
              <a:off x="2543440" y="3752065"/>
              <a:ext cx="3116109" cy="1640368"/>
              <a:chOff x="4556758" y="3286867"/>
              <a:chExt cx="3500247" cy="2774767"/>
            </a:xfrm>
          </p:grpSpPr>
          <p:sp>
            <p:nvSpPr>
              <p:cNvPr id="8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/</a:t>
                </a:r>
                <a:endParaRPr lang="es-AR" dirty="0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5260697" y="5369303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3.5</a:t>
                </a:r>
                <a:endParaRPr lang="es-AR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++</a:t>
                </a:r>
                <a:endParaRPr lang="es-AR" dirty="0"/>
              </a:p>
            </p:txBody>
          </p:sp>
          <p:sp>
            <p:nvSpPr>
              <p:cNvPr id="12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13" name="Straight Arrow Connector 13"/>
              <p:cNvCxnSpPr>
                <a:endCxn id="12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4"/>
              <p:cNvCxnSpPr>
                <a:stCxn id="8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CuadroTexto 21"/>
          <p:cNvSpPr txBox="1"/>
          <p:nvPr/>
        </p:nvSpPr>
        <p:spPr>
          <a:xfrm>
            <a:off x="5024824" y="2398179"/>
            <a:ext cx="2595582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Preorder</a:t>
            </a:r>
            <a:r>
              <a:rPr lang="es-AR" dirty="0" smtClean="0"/>
              <a:t>:</a:t>
            </a:r>
          </a:p>
          <a:p>
            <a:r>
              <a:rPr lang="es-AR" dirty="0" smtClean="0"/>
              <a:t>*   ++   /  ++  3.5  -10  -10 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053678" y="3409555"/>
            <a:ext cx="253787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Inorder</a:t>
            </a:r>
            <a:r>
              <a:rPr lang="es-AR" dirty="0" smtClean="0"/>
              <a:t>:</a:t>
            </a:r>
          </a:p>
          <a:p>
            <a:r>
              <a:rPr lang="es-AR" dirty="0" smtClean="0"/>
              <a:t>++  ++  3.5  /   -10 *   -10 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053678" y="4386845"/>
            <a:ext cx="252184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Postorder</a:t>
            </a:r>
            <a:r>
              <a:rPr lang="es-AR" dirty="0" smtClean="0"/>
              <a:t>:</a:t>
            </a:r>
          </a:p>
          <a:p>
            <a:r>
              <a:rPr lang="es-AR" dirty="0" smtClean="0"/>
              <a:t> 3.5  ++  -10  /  ++  -10  * 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039106" y="5310762"/>
            <a:ext cx="258130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niveles:</a:t>
            </a:r>
          </a:p>
          <a:p>
            <a:r>
              <a:rPr lang="es-AR" dirty="0" smtClean="0"/>
              <a:t>                      *  </a:t>
            </a:r>
          </a:p>
          <a:p>
            <a:r>
              <a:rPr lang="es-AR" dirty="0" smtClean="0"/>
              <a:t>            ++              -10  </a:t>
            </a:r>
          </a:p>
          <a:p>
            <a:r>
              <a:rPr lang="es-AR" dirty="0" smtClean="0"/>
              <a:t>                    /   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++     -10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3.5</a:t>
            </a:r>
          </a:p>
        </p:txBody>
      </p:sp>
      <p:sp>
        <p:nvSpPr>
          <p:cNvPr id="26" name="Flecha derecha 25"/>
          <p:cNvSpPr/>
          <p:nvPr/>
        </p:nvSpPr>
        <p:spPr>
          <a:xfrm rot="20164744">
            <a:off x="2805904" y="6022522"/>
            <a:ext cx="2243580" cy="49595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Facil</a:t>
            </a:r>
            <a:r>
              <a:rPr lang="es-AR" dirty="0" smtClean="0"/>
              <a:t> de leer para personas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30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 smtClean="0"/>
              <a:t>¿Cómo armaríamos el árbol si la expresión vienen por niveles?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para no desfasarnos </a:t>
            </a:r>
          </a:p>
          <a:p>
            <a:pPr marL="0" indent="0">
              <a:buNone/>
            </a:pPr>
            <a:r>
              <a:rPr lang="es-AR" dirty="0" smtClean="0"/>
              <a:t>Tenemos que colocar</a:t>
            </a:r>
          </a:p>
          <a:p>
            <a:pPr marL="0" indent="0">
              <a:buNone/>
            </a:pPr>
            <a:r>
              <a:rPr lang="es-AR" dirty="0" smtClean="0"/>
              <a:t>“</a:t>
            </a:r>
            <a:r>
              <a:rPr lang="es-AR" dirty="0" err="1" smtClean="0"/>
              <a:t>dummy</a:t>
            </a:r>
            <a:r>
              <a:rPr lang="es-AR" dirty="0" smtClean="0"/>
              <a:t>” símbolos para </a:t>
            </a:r>
          </a:p>
          <a:p>
            <a:pPr marL="0" indent="0">
              <a:buNone/>
            </a:pPr>
            <a:r>
              <a:rPr lang="es-AR" dirty="0" smtClean="0"/>
              <a:t>Completar los espacios. Elegir </a:t>
            </a:r>
          </a:p>
          <a:p>
            <a:pPr marL="0" indent="0">
              <a:buNone/>
            </a:pPr>
            <a:r>
              <a:rPr lang="es-AR" dirty="0" err="1" smtClean="0"/>
              <a:t>Algun</a:t>
            </a:r>
            <a:r>
              <a:rPr lang="es-AR" dirty="0" smtClean="0"/>
              <a:t> símbolo “metadato” que no sea parte del lenguaje. </a:t>
            </a:r>
            <a:r>
              <a:rPr lang="es-AR" dirty="0" err="1" smtClean="0"/>
              <a:t>Ej</a:t>
            </a:r>
            <a:r>
              <a:rPr lang="es-AR" dirty="0" smtClean="0"/>
              <a:t>: “?”.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4953361" y="2390503"/>
            <a:ext cx="3591969" cy="2767662"/>
            <a:chOff x="2543440" y="2261583"/>
            <a:chExt cx="3586614" cy="3130850"/>
          </a:xfrm>
        </p:grpSpPr>
        <p:grpSp>
          <p:nvGrpSpPr>
            <p:cNvPr id="6" name="Group 16"/>
            <p:cNvGrpSpPr/>
            <p:nvPr/>
          </p:nvGrpSpPr>
          <p:grpSpPr>
            <a:xfrm>
              <a:off x="3013945" y="2261583"/>
              <a:ext cx="3116109" cy="1472039"/>
              <a:chOff x="4556758" y="2901043"/>
              <a:chExt cx="3500247" cy="2490030"/>
            </a:xfrm>
          </p:grpSpPr>
          <p:sp>
            <p:nvSpPr>
              <p:cNvPr id="15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  <a:endParaRPr lang="es-AR" dirty="0"/>
              </a:p>
            </p:txBody>
          </p:sp>
          <p:cxnSp>
            <p:nvCxnSpPr>
              <p:cNvPr id="16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0"/>
              <p:cNvCxnSpPr/>
              <p:nvPr/>
            </p:nvCxnSpPr>
            <p:spPr>
              <a:xfrm flipH="1">
                <a:off x="6223379" y="2901043"/>
                <a:ext cx="345058" cy="389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++</a:t>
                </a:r>
                <a:endParaRPr lang="es-AR" dirty="0"/>
              </a:p>
            </p:txBody>
          </p:sp>
          <p:sp>
            <p:nvSpPr>
              <p:cNvPr id="19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20" name="Straight Arrow Connector 13"/>
              <p:cNvCxnSpPr>
                <a:endCxn id="19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4"/>
              <p:cNvCxnSpPr>
                <a:stCxn id="15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6"/>
            <p:cNvGrpSpPr/>
            <p:nvPr/>
          </p:nvGrpSpPr>
          <p:grpSpPr>
            <a:xfrm>
              <a:off x="2543440" y="3752065"/>
              <a:ext cx="3116109" cy="1640368"/>
              <a:chOff x="4556758" y="3286867"/>
              <a:chExt cx="3500247" cy="2774767"/>
            </a:xfrm>
          </p:grpSpPr>
          <p:sp>
            <p:nvSpPr>
              <p:cNvPr id="8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/</a:t>
                </a:r>
                <a:endParaRPr lang="es-AR" dirty="0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5260697" y="5369303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3.5</a:t>
                </a:r>
                <a:endParaRPr lang="es-AR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++</a:t>
                </a:r>
                <a:endParaRPr lang="es-AR" dirty="0"/>
              </a:p>
            </p:txBody>
          </p:sp>
          <p:sp>
            <p:nvSpPr>
              <p:cNvPr id="12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13" name="Straight Arrow Connector 13"/>
              <p:cNvCxnSpPr>
                <a:endCxn id="12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4"/>
              <p:cNvCxnSpPr>
                <a:stCxn id="8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CuadroTexto 23"/>
          <p:cNvSpPr txBox="1"/>
          <p:nvPr/>
        </p:nvSpPr>
        <p:spPr>
          <a:xfrm>
            <a:off x="1906815" y="2267678"/>
            <a:ext cx="258130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niveles:</a:t>
            </a:r>
          </a:p>
          <a:p>
            <a:r>
              <a:rPr lang="es-AR" dirty="0" smtClean="0"/>
              <a:t>                      *  </a:t>
            </a:r>
          </a:p>
          <a:p>
            <a:r>
              <a:rPr lang="es-AR" dirty="0" smtClean="0"/>
              <a:t>            ++              -10  </a:t>
            </a:r>
          </a:p>
          <a:p>
            <a:r>
              <a:rPr lang="es-AR" dirty="0" smtClean="0"/>
              <a:t>                    /   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++     -10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3.5</a:t>
            </a:r>
          </a:p>
        </p:txBody>
      </p:sp>
    </p:spTree>
    <p:extLst>
      <p:ext uri="{BB962C8B-B14F-4D97-AF65-F5344CB8AC3E}">
        <p14:creationId xmlns:p14="http://schemas.microsoft.com/office/powerpoint/2010/main" val="340084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¿Cómo armaríamos el árbol si la expresión vienen por niveles?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 algn="ctr">
              <a:buNone/>
            </a:pPr>
            <a:endParaRPr lang="es-AR" dirty="0"/>
          </a:p>
        </p:txBody>
      </p:sp>
      <p:grpSp>
        <p:nvGrpSpPr>
          <p:cNvPr id="180" name="Grupo 179"/>
          <p:cNvGrpSpPr/>
          <p:nvPr/>
        </p:nvGrpSpPr>
        <p:grpSpPr>
          <a:xfrm>
            <a:off x="2564331" y="2458838"/>
            <a:ext cx="5031787" cy="3157157"/>
            <a:chOff x="2195723" y="2458838"/>
            <a:chExt cx="5304975" cy="3157157"/>
          </a:xfrm>
        </p:grpSpPr>
        <p:sp>
          <p:nvSpPr>
            <p:cNvPr id="35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cxnSp>
          <p:nvCxnSpPr>
            <p:cNvPr id="36" name="Straight Arrow Connector 9"/>
            <p:cNvCxnSpPr>
              <a:stCxn id="38" idx="6"/>
              <a:endCxn id="28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39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40" name="Straight Arrow Connector 13"/>
            <p:cNvCxnSpPr>
              <a:stCxn id="35" idx="6"/>
              <a:endCxn id="39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14"/>
            <p:cNvCxnSpPr>
              <a:stCxn id="35" idx="2"/>
              <a:endCxn id="38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</a:t>
              </a:r>
              <a:endParaRPr lang="es-AR" dirty="0"/>
            </a:p>
          </p:txBody>
        </p:sp>
        <p:sp>
          <p:nvSpPr>
            <p:cNvPr id="29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3.5</a:t>
              </a:r>
              <a:endParaRPr lang="es-AR" sz="1400" dirty="0"/>
            </a:p>
          </p:txBody>
        </p:sp>
        <p:cxnSp>
          <p:nvCxnSpPr>
            <p:cNvPr id="30" name="Straight Arrow Connector 9"/>
            <p:cNvCxnSpPr>
              <a:stCxn id="31" idx="4"/>
              <a:endCxn id="29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32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33" name="Straight Arrow Connector 13"/>
            <p:cNvCxnSpPr>
              <a:stCxn id="28" idx="4"/>
              <a:endCxn id="32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4"/>
            <p:cNvCxnSpPr>
              <a:stCxn id="28" idx="4"/>
              <a:endCxn id="31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cxnSp>
        <p:nvCxnSpPr>
          <p:cNvPr id="24" name="Conector recto 23"/>
          <p:cNvCxnSpPr/>
          <p:nvPr/>
        </p:nvCxnSpPr>
        <p:spPr>
          <a:xfrm>
            <a:off x="-1418121" y="1165139"/>
            <a:ext cx="1867989" cy="86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634150" y="132148"/>
            <a:ext cx="258130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niveles:</a:t>
            </a:r>
          </a:p>
          <a:p>
            <a:r>
              <a:rPr lang="es-AR" dirty="0" smtClean="0"/>
              <a:t>                      *  </a:t>
            </a:r>
          </a:p>
          <a:p>
            <a:r>
              <a:rPr lang="es-AR" dirty="0" smtClean="0"/>
              <a:t>            ++              -10  </a:t>
            </a:r>
          </a:p>
          <a:p>
            <a:r>
              <a:rPr lang="es-AR" dirty="0" smtClean="0"/>
              <a:t>                    /   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++     -10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3.5</a:t>
            </a:r>
          </a:p>
        </p:txBody>
      </p:sp>
    </p:spTree>
    <p:extLst>
      <p:ext uri="{BB962C8B-B14F-4D97-AF65-F5344CB8AC3E}">
        <p14:creationId xmlns:p14="http://schemas.microsoft.com/office/powerpoint/2010/main" val="38315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ángulo 168"/>
          <p:cNvSpPr/>
          <p:nvPr/>
        </p:nvSpPr>
        <p:spPr>
          <a:xfrm>
            <a:off x="0" y="5040273"/>
            <a:ext cx="9144000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100" dirty="0" smtClean="0"/>
              <a:t>Nivel 4</a:t>
            </a:r>
            <a:endParaRPr lang="es-AR" sz="1100" dirty="0"/>
          </a:p>
        </p:txBody>
      </p:sp>
      <p:sp>
        <p:nvSpPr>
          <p:cNvPr id="154" name="Rectángulo 153"/>
          <p:cNvSpPr/>
          <p:nvPr/>
        </p:nvSpPr>
        <p:spPr>
          <a:xfrm>
            <a:off x="0" y="4448030"/>
            <a:ext cx="9144000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134" name="Rectángulo 133"/>
          <p:cNvSpPr/>
          <p:nvPr/>
        </p:nvSpPr>
        <p:spPr>
          <a:xfrm>
            <a:off x="0" y="3786409"/>
            <a:ext cx="9144000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126" name="Rectángulo 125"/>
          <p:cNvSpPr/>
          <p:nvPr/>
        </p:nvSpPr>
        <p:spPr>
          <a:xfrm>
            <a:off x="7790" y="2566541"/>
            <a:ext cx="9144000" cy="60538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100" dirty="0" smtClean="0"/>
              <a:t>Nivel 0</a:t>
            </a:r>
            <a:endParaRPr lang="es-AR" sz="1100" dirty="0"/>
          </a:p>
        </p:txBody>
      </p:sp>
      <p:sp>
        <p:nvSpPr>
          <p:cNvPr id="128" name="Rectángulo 127"/>
          <p:cNvSpPr/>
          <p:nvPr/>
        </p:nvSpPr>
        <p:spPr>
          <a:xfrm>
            <a:off x="7790" y="3189228"/>
            <a:ext cx="914400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¿Cómo armaríamos el árbol si la expresión vienen por niveles?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cxnSp>
        <p:nvCxnSpPr>
          <p:cNvPr id="24" name="Conector recto 23"/>
          <p:cNvCxnSpPr/>
          <p:nvPr/>
        </p:nvCxnSpPr>
        <p:spPr>
          <a:xfrm>
            <a:off x="-1418121" y="1165139"/>
            <a:ext cx="1867989" cy="86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 con </a:t>
            </a:r>
            <a:r>
              <a:rPr lang="es-AR" dirty="0" err="1" smtClean="0"/>
              <a:t>placeholders</a:t>
            </a:r>
            <a:r>
              <a:rPr lang="es-AR" dirty="0" smtClean="0"/>
              <a:t>:</a:t>
            </a:r>
          </a:p>
          <a:p>
            <a:r>
              <a:rPr lang="es-AR" dirty="0" smtClean="0"/>
              <a:t> *  ++   -10  </a:t>
            </a:r>
            <a:r>
              <a:rPr lang="es-AR" dirty="0" smtClean="0">
                <a:solidFill>
                  <a:srgbClr val="FF0000"/>
                </a:solidFill>
              </a:rPr>
              <a:t>?</a:t>
            </a:r>
            <a:r>
              <a:rPr lang="es-AR" dirty="0" smtClean="0"/>
              <a:t>   /  </a:t>
            </a:r>
            <a:r>
              <a:rPr lang="es-AR" dirty="0" smtClean="0">
                <a:solidFill>
                  <a:srgbClr val="FF0000"/>
                </a:solidFill>
              </a:rPr>
              <a:t>? </a:t>
            </a:r>
            <a:r>
              <a:rPr lang="es-AR" dirty="0" smtClean="0"/>
              <a:t>  </a:t>
            </a:r>
            <a:r>
              <a:rPr lang="es-AR" dirty="0" smtClean="0">
                <a:solidFill>
                  <a:srgbClr val="FF0000"/>
                </a:solidFill>
              </a:rPr>
              <a:t>?   ?   ?</a:t>
            </a:r>
            <a:r>
              <a:rPr lang="es-AR" dirty="0" smtClean="0"/>
              <a:t>    ++   -10    </a:t>
            </a:r>
            <a:r>
              <a:rPr lang="es-AR" dirty="0" smtClean="0">
                <a:solidFill>
                  <a:srgbClr val="FF0000"/>
                </a:solidFill>
              </a:rPr>
              <a:t>?  </a:t>
            </a:r>
            <a:r>
              <a:rPr lang="es-AR" dirty="0" smtClean="0"/>
              <a:t> </a:t>
            </a:r>
            <a:r>
              <a:rPr lang="es-AR" dirty="0" smtClean="0">
                <a:solidFill>
                  <a:srgbClr val="FF0000"/>
                </a:solidFill>
              </a:rPr>
              <a:t>?   ?   ?   ?   ?   ?   ?   ?  </a:t>
            </a:r>
            <a:r>
              <a:rPr lang="es-AR" dirty="0" smtClean="0"/>
              <a:t>  3.5</a:t>
            </a:r>
          </a:p>
        </p:txBody>
      </p:sp>
      <p:grpSp>
        <p:nvGrpSpPr>
          <p:cNvPr id="180" name="Grupo 179"/>
          <p:cNvGrpSpPr/>
          <p:nvPr/>
        </p:nvGrpSpPr>
        <p:grpSpPr>
          <a:xfrm>
            <a:off x="174812" y="2458838"/>
            <a:ext cx="8829222" cy="3157157"/>
            <a:chOff x="-323529" y="2458838"/>
            <a:chExt cx="9308583" cy="3157157"/>
          </a:xfrm>
        </p:grpSpPr>
        <p:sp>
          <p:nvSpPr>
            <p:cNvPr id="35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cxnSp>
          <p:nvCxnSpPr>
            <p:cNvPr id="36" name="Straight Arrow Connector 9"/>
            <p:cNvCxnSpPr>
              <a:stCxn id="38" idx="6"/>
              <a:endCxn id="28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39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40" name="Straight Arrow Connector 13"/>
            <p:cNvCxnSpPr>
              <a:stCxn id="35" idx="6"/>
              <a:endCxn id="39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14"/>
            <p:cNvCxnSpPr>
              <a:stCxn id="35" idx="2"/>
              <a:endCxn id="38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</a:t>
              </a:r>
              <a:endParaRPr lang="es-AR" dirty="0"/>
            </a:p>
          </p:txBody>
        </p:sp>
        <p:sp>
          <p:nvSpPr>
            <p:cNvPr id="29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3.5</a:t>
              </a:r>
              <a:endParaRPr lang="es-AR" sz="1400" dirty="0"/>
            </a:p>
          </p:txBody>
        </p:sp>
        <p:cxnSp>
          <p:nvCxnSpPr>
            <p:cNvPr id="30" name="Straight Arrow Connector 9"/>
            <p:cNvCxnSpPr>
              <a:stCxn id="31" idx="4"/>
              <a:endCxn id="29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32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33" name="Straight Arrow Connector 13"/>
            <p:cNvCxnSpPr>
              <a:stCxn id="28" idx="4"/>
              <a:endCxn id="32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4"/>
            <p:cNvCxnSpPr>
              <a:stCxn id="28" idx="4"/>
              <a:endCxn id="31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9"/>
            <p:cNvCxnSpPr>
              <a:stCxn id="38" idx="3"/>
              <a:endCxn id="46" idx="0"/>
            </p:cNvCxnSpPr>
            <p:nvPr/>
          </p:nvCxnSpPr>
          <p:spPr>
            <a:xfrm flipH="1">
              <a:off x="1239116" y="3642430"/>
              <a:ext cx="1058943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11"/>
            <p:cNvSpPr/>
            <p:nvPr/>
          </p:nvSpPr>
          <p:spPr>
            <a:xfrm>
              <a:off x="889717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9"/>
            <p:cNvCxnSpPr>
              <a:stCxn id="39" idx="3"/>
              <a:endCxn id="49" idx="0"/>
            </p:cNvCxnSpPr>
            <p:nvPr/>
          </p:nvCxnSpPr>
          <p:spPr>
            <a:xfrm flipH="1">
              <a:off x="6414382" y="3642430"/>
              <a:ext cx="489855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11"/>
            <p:cNvSpPr/>
            <p:nvPr/>
          </p:nvSpPr>
          <p:spPr>
            <a:xfrm>
              <a:off x="6064985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9"/>
            <p:cNvCxnSpPr>
              <a:stCxn id="39" idx="5"/>
              <a:endCxn id="51" idx="0"/>
            </p:cNvCxnSpPr>
            <p:nvPr/>
          </p:nvCxnSpPr>
          <p:spPr>
            <a:xfrm>
              <a:off x="7398362" y="3642430"/>
              <a:ext cx="718921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11"/>
            <p:cNvSpPr/>
            <p:nvPr/>
          </p:nvSpPr>
          <p:spPr>
            <a:xfrm>
              <a:off x="7767884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9"/>
            <p:cNvCxnSpPr>
              <a:stCxn id="46" idx="4"/>
              <a:endCxn id="55" idx="0"/>
            </p:cNvCxnSpPr>
            <p:nvPr/>
          </p:nvCxnSpPr>
          <p:spPr>
            <a:xfrm flipH="1">
              <a:off x="449185" y="4321646"/>
              <a:ext cx="789931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11"/>
            <p:cNvSpPr/>
            <p:nvPr/>
          </p:nvSpPr>
          <p:spPr>
            <a:xfrm>
              <a:off x="99786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9"/>
            <p:cNvCxnSpPr>
              <a:stCxn id="46" idx="4"/>
              <a:endCxn id="57" idx="0"/>
            </p:cNvCxnSpPr>
            <p:nvPr/>
          </p:nvCxnSpPr>
          <p:spPr>
            <a:xfrm>
              <a:off x="1239116" y="4321646"/>
              <a:ext cx="470350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11"/>
            <p:cNvSpPr/>
            <p:nvPr/>
          </p:nvSpPr>
          <p:spPr>
            <a:xfrm>
              <a:off x="1360067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9"/>
            <p:cNvCxnSpPr>
              <a:stCxn id="51" idx="4"/>
              <a:endCxn id="61" idx="0"/>
            </p:cNvCxnSpPr>
            <p:nvPr/>
          </p:nvCxnSpPr>
          <p:spPr>
            <a:xfrm flipH="1">
              <a:off x="7698098" y="4321646"/>
              <a:ext cx="419185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11"/>
            <p:cNvSpPr/>
            <p:nvPr/>
          </p:nvSpPr>
          <p:spPr>
            <a:xfrm>
              <a:off x="7348699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9"/>
            <p:cNvCxnSpPr>
              <a:stCxn id="51" idx="4"/>
              <a:endCxn id="63" idx="0"/>
            </p:cNvCxnSpPr>
            <p:nvPr/>
          </p:nvCxnSpPr>
          <p:spPr>
            <a:xfrm>
              <a:off x="8117283" y="4321646"/>
              <a:ext cx="518374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11"/>
            <p:cNvSpPr/>
            <p:nvPr/>
          </p:nvSpPr>
          <p:spPr>
            <a:xfrm>
              <a:off x="8286257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Arrow Connector 9"/>
            <p:cNvCxnSpPr>
              <a:stCxn id="49" idx="4"/>
              <a:endCxn id="65" idx="0"/>
            </p:cNvCxnSpPr>
            <p:nvPr/>
          </p:nvCxnSpPr>
          <p:spPr>
            <a:xfrm flipH="1">
              <a:off x="5890228" y="4321646"/>
              <a:ext cx="524156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11"/>
            <p:cNvSpPr/>
            <p:nvPr/>
          </p:nvSpPr>
          <p:spPr>
            <a:xfrm>
              <a:off x="5540829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9"/>
            <p:cNvCxnSpPr>
              <a:stCxn id="49" idx="4"/>
              <a:endCxn id="67" idx="0"/>
            </p:cNvCxnSpPr>
            <p:nvPr/>
          </p:nvCxnSpPr>
          <p:spPr>
            <a:xfrm>
              <a:off x="6414384" y="4321646"/>
              <a:ext cx="373055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11"/>
            <p:cNvSpPr/>
            <p:nvPr/>
          </p:nvSpPr>
          <p:spPr>
            <a:xfrm>
              <a:off x="6438040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Straight Arrow Connector 9"/>
            <p:cNvCxnSpPr>
              <a:stCxn id="55" idx="4"/>
              <a:endCxn id="97" idx="0"/>
            </p:cNvCxnSpPr>
            <p:nvPr/>
          </p:nvCxnSpPr>
          <p:spPr>
            <a:xfrm flipH="1">
              <a:off x="25870" y="4964528"/>
              <a:ext cx="423315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11"/>
            <p:cNvSpPr/>
            <p:nvPr/>
          </p:nvSpPr>
          <p:spPr>
            <a:xfrm>
              <a:off x="-323529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98" name="Straight Arrow Connector 9"/>
            <p:cNvCxnSpPr>
              <a:stCxn id="55" idx="4"/>
              <a:endCxn id="99" idx="0"/>
            </p:cNvCxnSpPr>
            <p:nvPr/>
          </p:nvCxnSpPr>
          <p:spPr>
            <a:xfrm>
              <a:off x="449185" y="4964528"/>
              <a:ext cx="381450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11"/>
            <p:cNvSpPr/>
            <p:nvPr/>
          </p:nvSpPr>
          <p:spPr>
            <a:xfrm>
              <a:off x="481236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103" name="Straight Arrow Connector 9"/>
            <p:cNvCxnSpPr>
              <a:stCxn id="57" idx="4"/>
              <a:endCxn id="104" idx="0"/>
            </p:cNvCxnSpPr>
            <p:nvPr/>
          </p:nvCxnSpPr>
          <p:spPr>
            <a:xfrm flipH="1">
              <a:off x="1656226" y="4964528"/>
              <a:ext cx="53240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1"/>
            <p:cNvSpPr/>
            <p:nvPr/>
          </p:nvSpPr>
          <p:spPr>
            <a:xfrm>
              <a:off x="1306827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105" name="Straight Arrow Connector 9"/>
            <p:cNvCxnSpPr>
              <a:stCxn id="57" idx="5"/>
              <a:endCxn id="106" idx="0"/>
            </p:cNvCxnSpPr>
            <p:nvPr/>
          </p:nvCxnSpPr>
          <p:spPr>
            <a:xfrm>
              <a:off x="1956528" y="4911542"/>
              <a:ext cx="504463" cy="3300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1"/>
            <p:cNvSpPr/>
            <p:nvPr/>
          </p:nvSpPr>
          <p:spPr>
            <a:xfrm>
              <a:off x="2111592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Straight Arrow Connector 9"/>
            <p:cNvCxnSpPr>
              <a:stCxn id="31" idx="4"/>
              <a:endCxn id="113" idx="0"/>
            </p:cNvCxnSpPr>
            <p:nvPr/>
          </p:nvCxnSpPr>
          <p:spPr>
            <a:xfrm flipH="1">
              <a:off x="3243919" y="4984254"/>
              <a:ext cx="346061" cy="2573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"/>
            <p:cNvSpPr/>
            <p:nvPr/>
          </p:nvSpPr>
          <p:spPr>
            <a:xfrm>
              <a:off x="2894520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 smtClean="0"/>
          </a:p>
          <a:p>
            <a:r>
              <a:rPr lang="es-AR" sz="1100" dirty="0" smtClean="0"/>
              <a:t>Nivel 1</a:t>
            </a:r>
            <a:endParaRPr lang="es-AR" sz="1100" dirty="0"/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2</a:t>
            </a:r>
            <a:endParaRPr lang="es-AR" sz="1100" dirty="0"/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3</a:t>
            </a:r>
            <a:endParaRPr lang="es-AR" sz="1100" dirty="0"/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 smtClean="0"/>
          </a:p>
          <a:p>
            <a:endParaRPr lang="es-AR" sz="1100" dirty="0"/>
          </a:p>
          <a:p>
            <a:r>
              <a:rPr lang="es-AR" sz="1100" dirty="0" smtClean="0"/>
              <a:t>Nivel 4  (posiblemente incompleto)</a:t>
            </a:r>
            <a:endParaRPr lang="es-AR" sz="11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6558894" y="60740"/>
            <a:ext cx="258130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Por niveles:</a:t>
            </a:r>
          </a:p>
          <a:p>
            <a:r>
              <a:rPr lang="es-AR" dirty="0" smtClean="0"/>
              <a:t>                      *  </a:t>
            </a:r>
          </a:p>
          <a:p>
            <a:r>
              <a:rPr lang="es-AR" dirty="0" smtClean="0"/>
              <a:t>            ++              -10  </a:t>
            </a:r>
          </a:p>
          <a:p>
            <a:r>
              <a:rPr lang="es-AR" dirty="0" smtClean="0"/>
              <a:t>                    /   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++     -10  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3.5</a:t>
            </a:r>
          </a:p>
        </p:txBody>
      </p:sp>
    </p:spTree>
    <p:extLst>
      <p:ext uri="{BB962C8B-B14F-4D97-AF65-F5344CB8AC3E}">
        <p14:creationId xmlns:p14="http://schemas.microsoft.com/office/powerpoint/2010/main" val="249413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31864</TotalTime>
  <Words>2908</Words>
  <Application>Microsoft Office PowerPoint</Application>
  <PresentationFormat>On-screen Show (4:3)</PresentationFormat>
  <Paragraphs>985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5B – Ejer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919</cp:revision>
  <dcterms:created xsi:type="dcterms:W3CDTF">2019-02-21T18:33:09Z</dcterms:created>
  <dcterms:modified xsi:type="dcterms:W3CDTF">2025-05-08T13:42:01Z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