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Palatino Linotype" panose="02040502050505030304" pitchFamily="18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PkpQWrhvwh4jcA/a0LOdKEBAb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customschemas.google.com/relationships/presentationmetadata" Target="metadata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9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9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9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9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9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8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8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8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8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8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8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8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8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8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8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8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 dirty="0">
                <a:solidFill>
                  <a:schemeClr val="dk2"/>
                </a:solidFill>
              </a:rPr>
              <a:t>ITBA     </a:t>
            </a:r>
            <a:r>
              <a:rPr lang="en-US" sz="3600" dirty="0" smtClean="0">
                <a:solidFill>
                  <a:schemeClr val="dk2"/>
                </a:solidFill>
              </a:rPr>
              <a:t>2025-Q1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5B – Ejer 2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Agregar la impresion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printHierarchy() </a:t>
            </a:r>
            <a:endParaRPr/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</a:t>
            </a: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Ej:   --   ?   ++   ?   ?   5   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lang="en-US" sz="1900"/>
              <a:t>BinaryTree rta = </a:t>
            </a:r>
            <a:r>
              <a:rPr lang="en-US" sz="1900" b="1"/>
              <a:t>new BinaryTree("data0_1");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endParaRPr sz="1900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lang="en-US" sz="1900"/>
              <a:t>rta.printHierarchy();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endParaRPr sz="1900"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129" name="Google Shape;129;p3"/>
          <p:cNvGrpSpPr/>
          <p:nvPr/>
        </p:nvGrpSpPr>
        <p:grpSpPr>
          <a:xfrm flipH="1">
            <a:off x="5272950" y="1979258"/>
            <a:ext cx="1357869" cy="1905841"/>
            <a:chOff x="4270158" y="2901043"/>
            <a:chExt cx="2298279" cy="3223828"/>
          </a:xfrm>
        </p:grpSpPr>
        <p:sp>
          <p:nvSpPr>
            <p:cNvPr id="130" name="Google Shape;130;p3"/>
            <p:cNvSpPr/>
            <p:nvPr/>
          </p:nvSpPr>
          <p:spPr>
            <a:xfrm>
              <a:off x="5654419" y="3286867"/>
              <a:ext cx="907730" cy="69233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--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099834" y="5605360"/>
              <a:ext cx="1109171" cy="519511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32" name="Google Shape;132;p3"/>
            <p:cNvCxnSpPr>
              <a:stCxn id="133" idx="4"/>
              <a:endCxn id="131" idx="0"/>
            </p:cNvCxnSpPr>
            <p:nvPr/>
          </p:nvCxnSpPr>
          <p:spPr>
            <a:xfrm>
              <a:off x="4805345" y="5036821"/>
              <a:ext cx="849000" cy="568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4" name="Google Shape;134;p3"/>
            <p:cNvCxnSpPr/>
            <p:nvPr/>
          </p:nvCxnSpPr>
          <p:spPr>
            <a:xfrm flipH="1">
              <a:off x="6223379" y="2901043"/>
              <a:ext cx="345058" cy="389491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33" name="Google Shape;133;p3"/>
            <p:cNvSpPr/>
            <p:nvPr/>
          </p:nvSpPr>
          <p:spPr>
            <a:xfrm>
              <a:off x="4270158" y="4344489"/>
              <a:ext cx="1070374" cy="69233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++</a:t>
              </a:r>
              <a:endParaRPr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35" name="Google Shape;135;p3"/>
            <p:cNvCxnSpPr>
              <a:stCxn id="130" idx="3"/>
            </p:cNvCxnSpPr>
            <p:nvPr/>
          </p:nvCxnSpPr>
          <p:spPr>
            <a:xfrm flipH="1">
              <a:off x="5307653" y="3877810"/>
              <a:ext cx="479700" cy="53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36" name="Google Shape;136;p3"/>
          <p:cNvSpPr/>
          <p:nvPr/>
        </p:nvSpPr>
        <p:spPr>
          <a:xfrm>
            <a:off x="5232906" y="4648390"/>
            <a:ext cx="3433028" cy="143792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└── --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└── null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└── ++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└── 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└── null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                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</a:t>
            </a: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Ej:   ?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lang="en-US" sz="1900"/>
              <a:t>BinaryTree rta = </a:t>
            </a:r>
            <a:r>
              <a:rPr lang="en-US" sz="1900" b="1"/>
              <a:t>new BinaryTree("data0_2");</a:t>
            </a:r>
            <a:endParaRPr sz="1900" b="1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endParaRPr sz="1900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lang="en-US" sz="1900"/>
              <a:t>rta.printHierarchy();  //null</a:t>
            </a:r>
            <a:endParaRPr sz="1900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endParaRPr sz="1900"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5029199" y="4893774"/>
            <a:ext cx="3219993" cy="57931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└── null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Caso de Uso</a:t>
            </a: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Ej:   *  ++   -10  </a:t>
            </a:r>
            <a:r>
              <a:rPr lang="en-US">
                <a:solidFill>
                  <a:srgbClr val="FF0000"/>
                </a:solidFill>
              </a:rPr>
              <a:t>?</a:t>
            </a:r>
            <a:r>
              <a:rPr lang="en-US"/>
              <a:t>   /  </a:t>
            </a:r>
            <a:r>
              <a:rPr lang="en-US">
                <a:solidFill>
                  <a:srgbClr val="FF0000"/>
                </a:solidFill>
              </a:rPr>
              <a:t>? </a:t>
            </a:r>
            <a:r>
              <a:rPr lang="en-US"/>
              <a:t>  </a:t>
            </a:r>
            <a:r>
              <a:rPr lang="en-US">
                <a:solidFill>
                  <a:srgbClr val="FF0000"/>
                </a:solidFill>
              </a:rPr>
              <a:t>?   ?   ?</a:t>
            </a:r>
            <a:r>
              <a:rPr lang="en-US"/>
              <a:t>    ++   -10    </a:t>
            </a:r>
            <a:r>
              <a:rPr lang="en-US">
                <a:solidFill>
                  <a:srgbClr val="FF0000"/>
                </a:solidFill>
              </a:rPr>
              <a:t>?  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?   ?   ?   ?   ?   ?   ?   ?  </a:t>
            </a:r>
            <a:r>
              <a:rPr lang="en-US"/>
              <a:t>  3.5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lang="en-US" sz="1900"/>
              <a:t>BinaryTree rta = </a:t>
            </a:r>
            <a:r>
              <a:rPr lang="en-US" sz="1900" b="1"/>
              <a:t>new BinaryTree("data0_3");</a:t>
            </a:r>
            <a:endParaRPr sz="1900" b="1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endParaRPr sz="1900"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lang="en-US" sz="1900"/>
              <a:t>rta.printHierarchy(); </a:t>
            </a:r>
            <a:endParaRPr/>
          </a:p>
          <a:p>
            <a:pPr marL="0" lvl="0" indent="0" algn="l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endParaRPr sz="1900" b="1"/>
          </a:p>
          <a:p>
            <a:pPr marL="0" lvl="0" indent="0" algn="just" rtl="0">
              <a:spcBef>
                <a:spcPts val="380"/>
              </a:spcBef>
              <a:spcAft>
                <a:spcPts val="0"/>
              </a:spcAft>
              <a:buSzPts val="1805"/>
              <a:buNone/>
            </a:pPr>
            <a:r>
              <a:rPr lang="en-US" sz="1900"/>
              <a:t>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5421800" y="3721900"/>
            <a:ext cx="3588000" cy="2999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└── *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└── ++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└── null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└── /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       └── ++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                └── null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                └── 3.5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               └── -10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 └── -10</a:t>
            </a:r>
            <a:endParaRPr/>
          </a:p>
        </p:txBody>
      </p:sp>
      <p:grpSp>
        <p:nvGrpSpPr>
          <p:cNvPr id="151" name="Google Shape;151;p5"/>
          <p:cNvGrpSpPr/>
          <p:nvPr/>
        </p:nvGrpSpPr>
        <p:grpSpPr>
          <a:xfrm>
            <a:off x="3814352" y="663712"/>
            <a:ext cx="4656978" cy="2523625"/>
            <a:chOff x="2195723" y="2458838"/>
            <a:chExt cx="5304975" cy="3157157"/>
          </a:xfrm>
        </p:grpSpPr>
        <p:sp>
          <p:nvSpPr>
            <p:cNvPr id="152" name="Google Shape;152;p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rgbClr val="92CF7C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*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53" name="Google Shape;153;p5"/>
            <p:cNvCxnSpPr>
              <a:stCxn id="154" idx="6"/>
              <a:endCxn id="155" idx="0"/>
            </p:cNvCxnSpPr>
            <p:nvPr/>
          </p:nvCxnSpPr>
          <p:spPr>
            <a:xfrm>
              <a:off x="2894520" y="3514512"/>
              <a:ext cx="1352400" cy="4155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6" name="Google Shape;156;p5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4" name="Google Shape;154;p5"/>
            <p:cNvSpPr/>
            <p:nvPr/>
          </p:nvSpPr>
          <p:spPr>
            <a:xfrm>
              <a:off x="2195723" y="3333607"/>
              <a:ext cx="698797" cy="361809"/>
            </a:xfrm>
            <a:prstGeom prst="ellipse">
              <a:avLst/>
            </a:prstGeom>
            <a:solidFill>
              <a:srgbClr val="92CF7C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++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rgbClr val="92CF7C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-10</a:t>
              </a:r>
              <a:endParaRPr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58" name="Google Shape;158;p5"/>
            <p:cNvCxnSpPr>
              <a:stCxn id="152" idx="6"/>
              <a:endCxn id="157" idx="1"/>
            </p:cNvCxnSpPr>
            <p:nvPr/>
          </p:nvCxnSpPr>
          <p:spPr>
            <a:xfrm>
              <a:off x="5477323" y="2864889"/>
              <a:ext cx="142680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9" name="Google Shape;159;p5"/>
            <p:cNvCxnSpPr>
              <a:stCxn id="152" idx="2"/>
              <a:endCxn id="154" idx="7"/>
            </p:cNvCxnSpPr>
            <p:nvPr/>
          </p:nvCxnSpPr>
          <p:spPr>
            <a:xfrm flipH="1">
              <a:off x="2792226" y="2864889"/>
              <a:ext cx="1986300" cy="521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5" name="Google Shape;155;p5"/>
            <p:cNvSpPr/>
            <p:nvPr/>
          </p:nvSpPr>
          <p:spPr>
            <a:xfrm>
              <a:off x="3897625" y="3929953"/>
              <a:ext cx="698797" cy="361809"/>
            </a:xfrm>
            <a:prstGeom prst="ellipse">
              <a:avLst/>
            </a:prstGeom>
            <a:solidFill>
              <a:srgbClr val="92CF7C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/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3649533" y="5241605"/>
              <a:ext cx="754628" cy="374390"/>
            </a:xfrm>
            <a:prstGeom prst="ellipse">
              <a:avLst/>
            </a:prstGeom>
            <a:solidFill>
              <a:srgbClr val="92CF7C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3.5</a:t>
              </a:r>
              <a:endParaRPr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61" name="Google Shape;161;p5"/>
            <p:cNvCxnSpPr>
              <a:stCxn id="162" idx="4"/>
              <a:endCxn id="160" idx="0"/>
            </p:cNvCxnSpPr>
            <p:nvPr/>
          </p:nvCxnSpPr>
          <p:spPr>
            <a:xfrm>
              <a:off x="3589980" y="4984254"/>
              <a:ext cx="436800" cy="257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62" name="Google Shape;162;p5"/>
            <p:cNvSpPr/>
            <p:nvPr/>
          </p:nvSpPr>
          <p:spPr>
            <a:xfrm>
              <a:off x="3212666" y="4572835"/>
              <a:ext cx="754628" cy="411419"/>
            </a:xfrm>
            <a:prstGeom prst="ellipse">
              <a:avLst/>
            </a:prstGeom>
            <a:solidFill>
              <a:srgbClr val="92CF7C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++</a:t>
              </a: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4528778" y="4572835"/>
              <a:ext cx="698797" cy="361809"/>
            </a:xfrm>
            <a:prstGeom prst="ellipse">
              <a:avLst/>
            </a:prstGeom>
            <a:solidFill>
              <a:srgbClr val="92CF7C"/>
            </a:soli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-10</a:t>
              </a:r>
              <a:endParaRPr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164" name="Google Shape;164;p5"/>
            <p:cNvCxnSpPr>
              <a:stCxn id="155" idx="4"/>
              <a:endCxn id="163" idx="0"/>
            </p:cNvCxnSpPr>
            <p:nvPr/>
          </p:nvCxnSpPr>
          <p:spPr>
            <a:xfrm>
              <a:off x="4247023" y="4291762"/>
              <a:ext cx="631200" cy="281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5" name="Google Shape;165;p5"/>
            <p:cNvCxnSpPr>
              <a:stCxn id="155" idx="4"/>
              <a:endCxn id="162" idx="0"/>
            </p:cNvCxnSpPr>
            <p:nvPr/>
          </p:nvCxnSpPr>
          <p:spPr>
            <a:xfrm flipH="1">
              <a:off x="3590023" y="4291762"/>
              <a:ext cx="657000" cy="2811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5B – Ejer 3</a:t>
            </a:r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El comportamiento debe ser el mismo anterior.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Con debugger verificar que el métodos se ejecuta lazy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 err="1">
                <a:solidFill>
                  <a:schemeClr val="dk1"/>
                </a:solidFill>
              </a:rPr>
              <a:t>Cambiar</a:t>
            </a:r>
            <a:r>
              <a:rPr lang="en-US" sz="2000" dirty="0">
                <a:solidFill>
                  <a:schemeClr val="dk1"/>
                </a:solidFill>
              </a:rPr>
              <a:t> la </a:t>
            </a:r>
            <a:r>
              <a:rPr lang="en-US" sz="2000" dirty="0" err="1">
                <a:solidFill>
                  <a:schemeClr val="dk1"/>
                </a:solidFill>
              </a:rPr>
              <a:t>implementación</a:t>
            </a:r>
            <a:r>
              <a:rPr lang="en-US" sz="2000" dirty="0">
                <a:solidFill>
                  <a:schemeClr val="dk1"/>
                </a:solidFill>
              </a:rPr>
              <a:t> de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 err="1">
                <a:solidFill>
                  <a:schemeClr val="dk1"/>
                </a:solidFill>
              </a:rPr>
              <a:t>BinaryTree</a:t>
            </a:r>
            <a:r>
              <a:rPr lang="en-US" sz="2000" dirty="0">
                <a:solidFill>
                  <a:schemeClr val="dk1"/>
                </a:solidFill>
              </a:rPr>
              <a:t> para que no </a:t>
            </a:r>
            <a:r>
              <a:rPr lang="en-US" sz="2000" dirty="0" err="1">
                <a:solidFill>
                  <a:schemeClr val="dk1"/>
                </a:solidFill>
              </a:rPr>
              <a:t>reciba</a:t>
            </a:r>
            <a:r>
              <a:rPr lang="en-US" sz="2000" dirty="0">
                <a:solidFill>
                  <a:schemeClr val="dk1"/>
                </a:solidFill>
              </a:rPr>
              <a:t> un </a:t>
            </a:r>
            <a:r>
              <a:rPr lang="en-US" sz="2000" dirty="0" err="1">
                <a:solidFill>
                  <a:schemeClr val="dk1"/>
                </a:solidFill>
              </a:rPr>
              <a:t>enum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como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parámetro</a:t>
            </a:r>
            <a:r>
              <a:rPr lang="en-US" sz="2000" dirty="0">
                <a:solidFill>
                  <a:schemeClr val="dk1"/>
                </a:solidFill>
              </a:rPr>
              <a:t>, </a:t>
            </a:r>
            <a:r>
              <a:rPr lang="en-US" sz="2000" dirty="0" err="1">
                <a:solidFill>
                  <a:schemeClr val="dk1"/>
                </a:solidFill>
              </a:rPr>
              <a:t>sino</a:t>
            </a:r>
            <a:r>
              <a:rPr lang="en-US" sz="2000" dirty="0">
                <a:solidFill>
                  <a:schemeClr val="dk1"/>
                </a:solidFill>
              </a:rPr>
              <a:t> un </a:t>
            </a:r>
            <a:r>
              <a:rPr lang="en-US" sz="2000" dirty="0" err="1">
                <a:solidFill>
                  <a:schemeClr val="dk1"/>
                </a:solidFill>
              </a:rPr>
              <a:t>método</a:t>
            </a:r>
            <a:r>
              <a:rPr lang="en-US" sz="2000" dirty="0">
                <a:solidFill>
                  <a:schemeClr val="dk1"/>
                </a:solidFill>
              </a:rPr>
              <a:t> que se </a:t>
            </a:r>
            <a:r>
              <a:rPr lang="en-US" sz="2000" dirty="0" err="1">
                <a:solidFill>
                  <a:schemeClr val="dk1"/>
                </a:solidFill>
              </a:rPr>
              <a:t>evaluará</a:t>
            </a:r>
            <a:r>
              <a:rPr lang="en-US" sz="2000" dirty="0">
                <a:solidFill>
                  <a:schemeClr val="dk1"/>
                </a:solidFill>
              </a:rPr>
              <a:t> lazy (</a:t>
            </a:r>
            <a:r>
              <a:rPr lang="en-US" sz="2000" dirty="0" err="1">
                <a:solidFill>
                  <a:schemeClr val="dk1"/>
                </a:solidFill>
              </a:rPr>
              <a:t>cuando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llegue</a:t>
            </a:r>
            <a:r>
              <a:rPr lang="en-US" sz="2000" dirty="0">
                <a:solidFill>
                  <a:schemeClr val="dk1"/>
                </a:solidFill>
              </a:rPr>
              <a:t> el </a:t>
            </a:r>
            <a:r>
              <a:rPr lang="en-US" sz="2000" dirty="0" err="1">
                <a:solidFill>
                  <a:schemeClr val="dk1"/>
                </a:solidFill>
              </a:rPr>
              <a:t>momento</a:t>
            </a:r>
            <a:r>
              <a:rPr lang="en-US" sz="2000" dirty="0">
                <a:solidFill>
                  <a:schemeClr val="dk1"/>
                </a:solidFill>
              </a:rPr>
              <a:t> de saber </a:t>
            </a:r>
            <a:r>
              <a:rPr lang="en-US" sz="2000" dirty="0" err="1">
                <a:solidFill>
                  <a:schemeClr val="dk1"/>
                </a:solidFill>
              </a:rPr>
              <a:t>si</a:t>
            </a:r>
            <a:r>
              <a:rPr lang="en-US" sz="2000" dirty="0">
                <a:solidFill>
                  <a:schemeClr val="dk1"/>
                </a:solidFill>
              </a:rPr>
              <a:t> el </a:t>
            </a:r>
            <a:r>
              <a:rPr lang="en-US" sz="2000" dirty="0" err="1">
                <a:solidFill>
                  <a:schemeClr val="dk1"/>
                </a:solidFill>
              </a:rPr>
              <a:t>nodo</a:t>
            </a:r>
            <a:r>
              <a:rPr lang="en-US" sz="2000" dirty="0">
                <a:solidFill>
                  <a:schemeClr val="dk1"/>
                </a:solidFill>
              </a:rPr>
              <a:t> se </a:t>
            </a:r>
            <a:r>
              <a:rPr lang="en-US" sz="2000" dirty="0" err="1">
                <a:solidFill>
                  <a:schemeClr val="dk1"/>
                </a:solidFill>
              </a:rPr>
              <a:t>debe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generar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como</a:t>
            </a:r>
            <a:r>
              <a:rPr lang="en-US" sz="2000" dirty="0">
                <a:solidFill>
                  <a:schemeClr val="dk1"/>
                </a:solidFill>
              </a:rPr>
              <a:t> null o no</a:t>
            </a:r>
            <a:r>
              <a:rPr lang="en-US" sz="2000" dirty="0" smtClean="0">
                <a:solidFill>
                  <a:schemeClr val="dk1"/>
                </a:solidFill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 dirty="0">
              <a:solidFill>
                <a:schemeClr val="dk1"/>
              </a:solidFill>
            </a:endParaRPr>
          </a:p>
          <a:p>
            <a:pPr marL="114300" indent="0">
              <a:buNone/>
            </a:pPr>
            <a:r>
              <a:rPr lang="it-IT" sz="2000" dirty="0">
                <a:solidFill>
                  <a:schemeClr val="tx1"/>
                </a:solidFill>
              </a:rPr>
              <a:t>Testearlo con </a:t>
            </a:r>
          </a:p>
          <a:p>
            <a:r>
              <a:rPr lang="it-IT" sz="2000" dirty="0">
                <a:solidFill>
                  <a:schemeClr val="tx1"/>
                </a:solidFill>
              </a:rPr>
              <a:t>data_empty</a:t>
            </a:r>
          </a:p>
          <a:p>
            <a:r>
              <a:rPr lang="it-IT" sz="2000" dirty="0">
                <a:solidFill>
                  <a:schemeClr val="tx1"/>
                </a:solidFill>
              </a:rPr>
              <a:t>data0_1</a:t>
            </a:r>
          </a:p>
          <a:p>
            <a:r>
              <a:rPr lang="it-IT" sz="2000" dirty="0">
                <a:solidFill>
                  <a:schemeClr val="tx1"/>
                </a:solidFill>
              </a:rPr>
              <a:t>data_1</a:t>
            </a:r>
          </a:p>
          <a:p>
            <a:endParaRPr dirty="0"/>
          </a:p>
        </p:txBody>
      </p:sp>
      <p:sp>
        <p:nvSpPr>
          <p:cNvPr id="173" name="Google Shape;173;p6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4" name="Google Shape;174;p6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226</Words>
  <Application>Microsoft Office PowerPoint</Application>
  <PresentationFormat>On-screen Show (4:3)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Century Gothic</vt:lpstr>
      <vt:lpstr>Calibri</vt:lpstr>
      <vt:lpstr>Consolas</vt:lpstr>
      <vt:lpstr>Palatino Linotype</vt:lpstr>
      <vt:lpstr>Arial</vt:lpstr>
      <vt:lpstr>Roboto</vt:lpstr>
      <vt:lpstr>Noto Sans Symbols</vt:lpstr>
      <vt:lpstr>Presentation on brainstorming</vt:lpstr>
      <vt:lpstr>Estructura de Datos y Algoritmos</vt:lpstr>
      <vt:lpstr>TP 5B – Ejer 2</vt:lpstr>
      <vt:lpstr>PowerPoint Presentation</vt:lpstr>
      <vt:lpstr>PowerPoint Presentation</vt:lpstr>
      <vt:lpstr>PowerPoint Presentation</vt:lpstr>
      <vt:lpstr>TP 5B – Ejer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Leticia Irene Gómez</cp:lastModifiedBy>
  <cp:revision>5</cp:revision>
  <dcterms:created xsi:type="dcterms:W3CDTF">2019-02-21T18:33:09Z</dcterms:created>
  <dcterms:modified xsi:type="dcterms:W3CDTF">2025-05-08T13:42:27Z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