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4"/>
  </p:notesMasterIdLst>
  <p:sldIdLst>
    <p:sldId id="272" r:id="rId2"/>
    <p:sldId id="790" r:id="rId3"/>
    <p:sldId id="797" r:id="rId4"/>
    <p:sldId id="798" r:id="rId5"/>
    <p:sldId id="799" r:id="rId6"/>
    <p:sldId id="777" r:id="rId7"/>
    <p:sldId id="800" r:id="rId8"/>
    <p:sldId id="802" r:id="rId9"/>
    <p:sldId id="803" r:id="rId10"/>
    <p:sldId id="804" r:id="rId11"/>
    <p:sldId id="801" r:id="rId12"/>
    <p:sldId id="80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1" clrIdx="0">
    <p:extLst>
      <p:ext uri="{19B8F6BF-5375-455C-9EA6-DF929625EA0E}">
        <p15:presenceInfo xmlns:p15="http://schemas.microsoft.com/office/powerpoint/2012/main" userId="Windows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E9E0"/>
    <a:srgbClr val="FFFF99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30" autoAdjust="0"/>
    <p:restoredTop sz="94660"/>
  </p:normalViewPr>
  <p:slideViewPr>
    <p:cSldViewPr snapToGrid="0">
      <p:cViewPr varScale="1">
        <p:scale>
          <a:sx n="73" d="100"/>
          <a:sy n="73" d="100"/>
        </p:scale>
        <p:origin x="13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4573-58E7-4156-A133-2731F5F8D1A6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0002fe2c0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0002fe2c0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5391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0002fe2c0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0002fe2c0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8071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0002fe2c0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0002fe2c0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63748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0002fe2c0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0002fe2c0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6178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6208894"/>
            <a:ext cx="9144000" cy="649106"/>
            <a:chOff x="0" y="6208894"/>
            <a:chExt cx="12192000" cy="649106"/>
          </a:xfrm>
        </p:grpSpPr>
        <p:sp>
          <p:nvSpPr>
            <p:cNvPr id="2" name="Rectangle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/>
          <p:cNvCxnSpPr/>
          <p:nvPr userDrawn="1"/>
        </p:nvCxnSpPr>
        <p:spPr>
          <a:xfrm flipV="1">
            <a:off x="2286" y="5937956"/>
            <a:ext cx="618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2286" y="5937956"/>
            <a:ext cx="618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250E0-0183-4A43-B30F-191EAF882E72}" type="datetime1">
              <a:rPr lang="en-US" smtClean="0"/>
              <a:t>5/8/2025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2434-7F20-4B60-B96A-E1D7DEF2E488}" type="datetime1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2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2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0A639-1C2B-4790-8325-E24190B00FA2}" type="datetime1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3692002"/>
            <a:ext cx="4045200" cy="1692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" name="Slide Number Placeholder 17">
            <a:extLst>
              <a:ext uri="{FF2B5EF4-FFF2-40B4-BE49-F238E27FC236}">
                <a16:creationId xmlns:a16="http://schemas.microsoft.com/office/drawing/2014/main" id="{7877BA72-2970-2B45-B829-495A96FF9FBC}"/>
              </a:ext>
            </a:extLst>
          </p:cNvPr>
          <p:cNvSpPr txBox="1">
            <a:spLocks/>
          </p:cNvSpPr>
          <p:nvPr userDrawn="1"/>
        </p:nvSpPr>
        <p:spPr>
          <a:xfrm>
            <a:off x="7924800" y="6356352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r" defTabSz="914400" rtl="0" eaLnBrk="1" latinLnBrk="0" hangingPunct="1">
              <a:defRPr kumimoji="0"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26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7B2C-0F50-4628-A04C-A7E93ED5BBD2}" type="datetime1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941C6-C9BB-406F-8C4D-1F0AACCFB235}" type="datetime1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3D6A6-3579-421E-B989-831875D1C281}" type="datetime1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1859759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CAF0A-25B3-40BB-8894-04D54A01A46F}" type="datetime1">
              <a:rPr lang="en-US" smtClean="0"/>
              <a:t>5/8/2025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4DF0A-A700-4CC9-9AF1-9170DFEDEE54}" type="datetime1">
              <a:rPr lang="en-US" smtClean="0"/>
              <a:t>5/8/2025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2BB12-4EAE-483D-801F-00AB37965B56}" type="datetime1">
              <a:rPr lang="en-US" smtClean="0"/>
              <a:t>5/8/2025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B9995-96A4-4841-89CD-C4B4BDA6548A}" type="datetime1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8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30472-5641-42B3-84CB-F7EFC1149CC4}" type="datetime1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2"/>
            <a:ext cx="6096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7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21771" y="-7144"/>
            <a:ext cx="9180548" cy="6879658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</p:grpSp>
        </p:grpSp>
      </p:grp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A38378BB-B8FB-411A-A427-1389FDA6DBD3}" type="datetime1">
              <a:rPr lang="en-US" smtClean="0"/>
              <a:t>5/8/2025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Estructura de Datos y Algoritmos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AR" sz="3600">
                <a:solidFill>
                  <a:schemeClr val="tx2"/>
                </a:solidFill>
              </a:rPr>
              <a:t>ITBA     </a:t>
            </a:r>
            <a:r>
              <a:rPr lang="es-AR" sz="3600" smtClean="0">
                <a:solidFill>
                  <a:schemeClr val="tx2"/>
                </a:solidFill>
              </a:rPr>
              <a:t>2025-Q1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¿</a:t>
            </a:r>
            <a:r>
              <a:rPr lang="en-US" dirty="0" err="1"/>
              <a:t>Cuál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la </a:t>
            </a:r>
            <a:r>
              <a:rPr lang="en-US" dirty="0" err="1"/>
              <a:t>altura</a:t>
            </a:r>
            <a:r>
              <a:rPr lang="en-US" dirty="0"/>
              <a:t> de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árbol</a:t>
            </a:r>
            <a:r>
              <a:rPr lang="en-US" dirty="0"/>
              <a:t>?</a:t>
            </a:r>
            <a:endParaRPr lang="es-AR" dirty="0"/>
          </a:p>
          <a:p>
            <a:pPr marL="0" indent="0">
              <a:buNone/>
            </a:pPr>
            <a:r>
              <a:rPr lang="en-US" dirty="0" err="1"/>
              <a:t>Rta</a:t>
            </a:r>
            <a:r>
              <a:rPr lang="en-US" dirty="0"/>
              <a:t> 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¿</a:t>
            </a:r>
            <a:r>
              <a:rPr lang="en-US" dirty="0" err="1"/>
              <a:t>Cuál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la </a:t>
            </a:r>
            <a:r>
              <a:rPr lang="en-US" dirty="0" err="1"/>
              <a:t>altura</a:t>
            </a:r>
            <a:r>
              <a:rPr lang="en-US" dirty="0"/>
              <a:t> de un </a:t>
            </a:r>
            <a:r>
              <a:rPr lang="en-US" dirty="0" err="1"/>
              <a:t>árbol</a:t>
            </a:r>
            <a:r>
              <a:rPr lang="en-US" dirty="0"/>
              <a:t> </a:t>
            </a:r>
            <a:r>
              <a:rPr lang="en-US" dirty="0" err="1"/>
              <a:t>vacío</a:t>
            </a:r>
            <a:r>
              <a:rPr lang="en-US" dirty="0"/>
              <a:t>? </a:t>
            </a:r>
            <a:r>
              <a:rPr lang="en-US" dirty="0" err="1" smtClean="0"/>
              <a:t>Poner</a:t>
            </a:r>
            <a:r>
              <a:rPr lang="en-US" smtClean="0"/>
              <a:t> -1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10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826034" y="2390503"/>
            <a:ext cx="548640" cy="4049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600" dirty="0"/>
          </a:p>
        </p:txBody>
      </p:sp>
      <p:sp>
        <p:nvSpPr>
          <p:cNvPr id="6" name="Oval 5"/>
          <p:cNvSpPr/>
          <p:nvPr/>
        </p:nvSpPr>
        <p:spPr>
          <a:xfrm>
            <a:off x="6707777" y="2895600"/>
            <a:ext cx="548640" cy="4049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600" dirty="0"/>
          </a:p>
        </p:txBody>
      </p:sp>
      <p:sp>
        <p:nvSpPr>
          <p:cNvPr id="7" name="Oval 6"/>
          <p:cNvSpPr/>
          <p:nvPr/>
        </p:nvSpPr>
        <p:spPr>
          <a:xfrm>
            <a:off x="7493725" y="3617642"/>
            <a:ext cx="548640" cy="4049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600" dirty="0"/>
          </a:p>
        </p:txBody>
      </p:sp>
      <p:sp>
        <p:nvSpPr>
          <p:cNvPr id="8" name="Oval 7"/>
          <p:cNvSpPr/>
          <p:nvPr/>
        </p:nvSpPr>
        <p:spPr>
          <a:xfrm>
            <a:off x="4922519" y="2825931"/>
            <a:ext cx="548640" cy="4049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600" dirty="0"/>
          </a:p>
        </p:txBody>
      </p:sp>
      <p:cxnSp>
        <p:nvCxnSpPr>
          <p:cNvPr id="14" name="Straight Arrow Connector 13"/>
          <p:cNvCxnSpPr>
            <a:stCxn id="5" idx="3"/>
            <a:endCxn id="8" idx="7"/>
          </p:cNvCxnSpPr>
          <p:nvPr/>
        </p:nvCxnSpPr>
        <p:spPr>
          <a:xfrm flipH="1">
            <a:off x="5390813" y="2736148"/>
            <a:ext cx="515567" cy="149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5"/>
            <a:endCxn id="6" idx="1"/>
          </p:cNvCxnSpPr>
          <p:nvPr/>
        </p:nvCxnSpPr>
        <p:spPr>
          <a:xfrm>
            <a:off x="6294328" y="2736148"/>
            <a:ext cx="493795" cy="218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5"/>
          </p:cNvCxnSpPr>
          <p:nvPr/>
        </p:nvCxnSpPr>
        <p:spPr>
          <a:xfrm>
            <a:off x="7176071" y="3241245"/>
            <a:ext cx="493795" cy="534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6961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 smtClean="0"/>
              <a:t>TP 5B – </a:t>
            </a:r>
            <a:r>
              <a:rPr lang="es-419" dirty="0" err="1" smtClean="0"/>
              <a:t>Ejer</a:t>
            </a:r>
            <a:r>
              <a:rPr lang="es-419" dirty="0" smtClean="0"/>
              <a:t> 6</a:t>
            </a:r>
            <a:endParaRPr dirty="0"/>
          </a:p>
        </p:txBody>
      </p:sp>
      <p:sp>
        <p:nvSpPr>
          <p:cNvPr id="98" name="Google Shape;98;p1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n-US" sz="2000" dirty="0" err="1" smtClean="0">
                <a:solidFill>
                  <a:schemeClr val="tx1"/>
                </a:solidFill>
              </a:rPr>
              <a:t>Escribir</a:t>
            </a:r>
            <a:r>
              <a:rPr lang="en-US" sz="2000" dirty="0" smtClean="0">
                <a:solidFill>
                  <a:schemeClr val="tx1"/>
                </a:solidFill>
              </a:rPr>
              <a:t> el </a:t>
            </a:r>
            <a:r>
              <a:rPr lang="en-US" sz="2000" dirty="0" err="1" smtClean="0">
                <a:solidFill>
                  <a:schemeClr val="tx1"/>
                </a:solidFill>
              </a:rPr>
              <a:t>método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tx1"/>
                </a:solidFill>
              </a:rPr>
              <a:t>int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getHeight</a:t>
            </a:r>
            <a:r>
              <a:rPr lang="en-US" sz="2000" dirty="0" smtClean="0">
                <a:solidFill>
                  <a:schemeClr val="tx1"/>
                </a:solidFill>
              </a:rPr>
              <a:t>() </a:t>
            </a: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8460431" y="6201587"/>
            <a:ext cx="548700" cy="52470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s-419" sz="10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Roboto"/>
                <a:sym typeface="Robo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11</a:t>
            </a:fld>
            <a:endParaRPr kumimoji="0" lang="es-419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Roboto"/>
              <a:sym typeface="Roboto"/>
            </a:endParaRPr>
          </a:p>
        </p:txBody>
      </p:sp>
      <p:pic>
        <p:nvPicPr>
          <p:cNvPr id="6" name="Picture 9" descr="File:Notepad icon.sv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914" y="5393028"/>
            <a:ext cx="1145886" cy="114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02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 smtClean="0"/>
              <a:t>TP 5B – </a:t>
            </a:r>
            <a:r>
              <a:rPr lang="es-419" dirty="0" err="1" smtClean="0"/>
              <a:t>Ejer</a:t>
            </a:r>
            <a:r>
              <a:rPr lang="es-419" dirty="0" smtClean="0"/>
              <a:t> 7</a:t>
            </a:r>
            <a:endParaRPr dirty="0"/>
          </a:p>
        </p:txBody>
      </p:sp>
      <p:sp>
        <p:nvSpPr>
          <p:cNvPr id="98" name="Google Shape;98;p1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n-US" sz="2000" dirty="0" err="1" smtClean="0">
                <a:solidFill>
                  <a:schemeClr val="tx1"/>
                </a:solidFill>
              </a:rPr>
              <a:t>Escribir</a:t>
            </a:r>
            <a:r>
              <a:rPr lang="en-US" sz="2000" dirty="0" smtClean="0">
                <a:solidFill>
                  <a:schemeClr val="tx1"/>
                </a:solidFill>
              </a:rPr>
              <a:t> la </a:t>
            </a:r>
            <a:r>
              <a:rPr lang="en-US" sz="2000" dirty="0" err="1" smtClean="0">
                <a:solidFill>
                  <a:schemeClr val="tx1"/>
                </a:solidFill>
              </a:rPr>
              <a:t>clase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tx1"/>
                </a:solidFill>
              </a:rPr>
              <a:t>ParametrizedBinaryTree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Que parametrize el </a:t>
            </a:r>
            <a:r>
              <a:rPr lang="en-US" sz="2000" dirty="0" err="1" smtClean="0">
                <a:solidFill>
                  <a:schemeClr val="tx1"/>
                </a:solidFill>
              </a:rPr>
              <a:t>tipo</a:t>
            </a:r>
            <a:r>
              <a:rPr lang="en-US" sz="2000" dirty="0" smtClean="0">
                <a:solidFill>
                  <a:schemeClr val="tx1"/>
                </a:solidFill>
              </a:rPr>
              <a:t> de </a:t>
            </a:r>
            <a:r>
              <a:rPr lang="en-US" sz="2000" dirty="0" err="1" smtClean="0">
                <a:solidFill>
                  <a:schemeClr val="tx1"/>
                </a:solidFill>
              </a:rPr>
              <a:t>dato</a:t>
            </a:r>
            <a:r>
              <a:rPr lang="en-US" sz="2000" dirty="0" smtClean="0">
                <a:solidFill>
                  <a:schemeClr val="tx1"/>
                </a:solidFill>
              </a:rPr>
              <a:t> de </a:t>
            </a:r>
            <a:r>
              <a:rPr lang="en-US" sz="2000" dirty="0" err="1" smtClean="0">
                <a:solidFill>
                  <a:schemeClr val="tx1"/>
                </a:solidFill>
              </a:rPr>
              <a:t>cada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Nodo</a:t>
            </a:r>
            <a:r>
              <a:rPr lang="en-US" sz="2000" dirty="0" smtClean="0">
                <a:solidFill>
                  <a:schemeClr val="tx1"/>
                </a:solidFill>
              </a:rPr>
              <a:t> (String, Integer, o </a:t>
            </a:r>
            <a:r>
              <a:rPr lang="en-US" sz="2000" dirty="0" err="1" smtClean="0">
                <a:solidFill>
                  <a:schemeClr val="tx1"/>
                </a:solidFill>
              </a:rPr>
              <a:t>tipo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opaco</a:t>
            </a:r>
            <a:r>
              <a:rPr lang="en-US" sz="2000" dirty="0" smtClean="0">
                <a:solidFill>
                  <a:schemeClr val="tx1"/>
                </a:solidFill>
              </a:rPr>
              <a:t>)</a:t>
            </a: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8460431" y="6201587"/>
            <a:ext cx="548700" cy="52470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s-419" sz="10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Roboto"/>
                <a:sym typeface="Robo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12</a:t>
            </a:fld>
            <a:endParaRPr kumimoji="0" lang="es-419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Roboto"/>
              <a:sym typeface="Roboto"/>
            </a:endParaRPr>
          </a:p>
        </p:txBody>
      </p:sp>
      <p:pic>
        <p:nvPicPr>
          <p:cNvPr id="6" name="Picture 9" descr="File:Notepad icon.sv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914" y="5393028"/>
            <a:ext cx="1145886" cy="114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822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AR" dirty="0" smtClean="0"/>
              <a:t>Definición</a:t>
            </a:r>
          </a:p>
          <a:p>
            <a:pPr marL="0" indent="0" algn="just">
              <a:buNone/>
            </a:pPr>
            <a:r>
              <a:rPr lang="es-AR" dirty="0" smtClean="0"/>
              <a:t>	</a:t>
            </a:r>
            <a:r>
              <a:rPr lang="es-AR" dirty="0" smtClean="0">
                <a:solidFill>
                  <a:srgbClr val="00B050"/>
                </a:solidFill>
              </a:rPr>
              <a:t>Un árbol binario es completo (complete)</a:t>
            </a:r>
            <a:r>
              <a:rPr lang="es-AR" dirty="0" smtClean="0"/>
              <a:t> si todos los niveles, excepto posiblemente el último, tiene todos los nodos posibles y  el último nivel tiene los nodos lo más a la izquierda posible.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r>
              <a:rPr lang="es-AR" dirty="0"/>
              <a:t>Definición</a:t>
            </a:r>
          </a:p>
          <a:p>
            <a:pPr marL="0" indent="0" algn="just">
              <a:buNone/>
            </a:pPr>
            <a:r>
              <a:rPr lang="es-AR" dirty="0"/>
              <a:t>	</a:t>
            </a:r>
            <a:r>
              <a:rPr lang="es-AR" dirty="0">
                <a:solidFill>
                  <a:srgbClr val="00B050"/>
                </a:solidFill>
              </a:rPr>
              <a:t>Un árbol binario </a:t>
            </a:r>
            <a:r>
              <a:rPr lang="es-AR" dirty="0" smtClean="0">
                <a:solidFill>
                  <a:srgbClr val="00B050"/>
                </a:solidFill>
              </a:rPr>
              <a:t>está lleno (full) </a:t>
            </a:r>
            <a:r>
              <a:rPr lang="es-AR" dirty="0" smtClean="0"/>
              <a:t>si </a:t>
            </a:r>
            <a:r>
              <a:rPr lang="es-AR" dirty="0"/>
              <a:t>todos los niveles, </a:t>
            </a:r>
            <a:r>
              <a:rPr lang="es-AR" dirty="0" smtClean="0"/>
              <a:t>tiene </a:t>
            </a:r>
            <a:r>
              <a:rPr lang="es-AR" dirty="0"/>
              <a:t>todos los nodos  </a:t>
            </a:r>
            <a:r>
              <a:rPr lang="es-AR" dirty="0" smtClean="0"/>
              <a:t>posibles.</a:t>
            </a:r>
            <a:endParaRPr lang="es-AR" dirty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08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 smtClean="0"/>
              <a:t>Este </a:t>
            </a:r>
            <a:r>
              <a:rPr lang="en-US" b="1" dirty="0" err="1" smtClean="0"/>
              <a:t>árbol</a:t>
            </a:r>
            <a:r>
              <a:rPr lang="en-US" b="1" dirty="0" smtClean="0"/>
              <a:t> </a:t>
            </a:r>
            <a:r>
              <a:rPr lang="en-US" b="1" dirty="0" err="1" smtClean="0"/>
              <a:t>está</a:t>
            </a:r>
            <a:r>
              <a:rPr lang="en-US" b="1" dirty="0" smtClean="0"/>
              <a:t> </a:t>
            </a:r>
            <a:r>
              <a:rPr lang="en-US" b="1" dirty="0" err="1" smtClean="0"/>
              <a:t>completo</a:t>
            </a:r>
            <a:r>
              <a:rPr lang="en-US" b="1" dirty="0" smtClean="0"/>
              <a:t>?</a:t>
            </a:r>
          </a:p>
          <a:p>
            <a:pPr marL="0" indent="0" algn="just">
              <a:buNone/>
            </a:pPr>
            <a:r>
              <a:rPr lang="en-US" b="1" dirty="0" err="1" smtClean="0"/>
              <a:t>Está</a:t>
            </a:r>
            <a:r>
              <a:rPr lang="en-US" b="1" dirty="0" smtClean="0"/>
              <a:t> </a:t>
            </a:r>
            <a:r>
              <a:rPr lang="en-US" b="1" dirty="0" err="1" smtClean="0"/>
              <a:t>lleno</a:t>
            </a:r>
            <a:r>
              <a:rPr lang="en-US" b="1" dirty="0" smtClean="0"/>
              <a:t>?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>
              <a:buNone/>
            </a:pPr>
            <a:endParaRPr lang="en-US" sz="1900" b="1" dirty="0"/>
          </a:p>
          <a:p>
            <a:pPr marL="0" indent="0" algn="just">
              <a:buNone/>
            </a:pPr>
            <a:r>
              <a:rPr lang="en-US" sz="1900" dirty="0" smtClean="0"/>
              <a:t> </a:t>
            </a:r>
          </a:p>
          <a:p>
            <a:pPr marL="0" indent="0" algn="just">
              <a:buNone/>
            </a:pPr>
            <a:endParaRPr lang="en-US" b="1" dirty="0"/>
          </a:p>
          <a:p>
            <a:pPr marL="0" indent="0" algn="just">
              <a:buNone/>
            </a:pP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</a:t>
            </a:fld>
            <a:endParaRPr lang="en-US"/>
          </a:p>
        </p:txBody>
      </p:sp>
      <p:grpSp>
        <p:nvGrpSpPr>
          <p:cNvPr id="6" name="Grupo 5"/>
          <p:cNvGrpSpPr/>
          <p:nvPr/>
        </p:nvGrpSpPr>
        <p:grpSpPr>
          <a:xfrm>
            <a:off x="3827415" y="1967837"/>
            <a:ext cx="4656978" cy="2523625"/>
            <a:chOff x="2195723" y="2458838"/>
            <a:chExt cx="5304975" cy="3157157"/>
          </a:xfrm>
        </p:grpSpPr>
        <p:sp>
          <p:nvSpPr>
            <p:cNvPr id="7" name="Oval 5"/>
            <p:cNvSpPr/>
            <p:nvPr/>
          </p:nvSpPr>
          <p:spPr>
            <a:xfrm>
              <a:off x="4778526" y="2683985"/>
              <a:ext cx="698797" cy="36180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*</a:t>
              </a:r>
              <a:endParaRPr lang="es-AR" dirty="0"/>
            </a:p>
          </p:txBody>
        </p:sp>
        <p:cxnSp>
          <p:nvCxnSpPr>
            <p:cNvPr id="8" name="Straight Arrow Connector 9"/>
            <p:cNvCxnSpPr>
              <a:stCxn id="10" idx="6"/>
              <a:endCxn id="14" idx="0"/>
            </p:cNvCxnSpPr>
            <p:nvPr/>
          </p:nvCxnSpPr>
          <p:spPr>
            <a:xfrm>
              <a:off x="2894520" y="3514512"/>
              <a:ext cx="1352504" cy="4154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10"/>
            <p:cNvCxnSpPr/>
            <p:nvPr/>
          </p:nvCxnSpPr>
          <p:spPr>
            <a:xfrm flipH="1">
              <a:off x="5188593" y="2458838"/>
              <a:ext cx="307648" cy="2035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11"/>
            <p:cNvSpPr/>
            <p:nvPr/>
          </p:nvSpPr>
          <p:spPr>
            <a:xfrm>
              <a:off x="2195723" y="3333607"/>
              <a:ext cx="698797" cy="36180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++</a:t>
              </a:r>
              <a:endParaRPr lang="es-AR" dirty="0"/>
            </a:p>
          </p:txBody>
        </p:sp>
        <p:sp>
          <p:nvSpPr>
            <p:cNvPr id="11" name="Oval 12"/>
            <p:cNvSpPr/>
            <p:nvPr/>
          </p:nvSpPr>
          <p:spPr>
            <a:xfrm>
              <a:off x="6801901" y="3333607"/>
              <a:ext cx="698797" cy="36180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-10</a:t>
              </a:r>
              <a:endParaRPr lang="es-AR" sz="1400" dirty="0"/>
            </a:p>
          </p:txBody>
        </p:sp>
        <p:cxnSp>
          <p:nvCxnSpPr>
            <p:cNvPr id="12" name="Straight Arrow Connector 13"/>
            <p:cNvCxnSpPr>
              <a:stCxn id="7" idx="6"/>
              <a:endCxn id="11" idx="1"/>
            </p:cNvCxnSpPr>
            <p:nvPr/>
          </p:nvCxnSpPr>
          <p:spPr>
            <a:xfrm>
              <a:off x="5477323" y="2864890"/>
              <a:ext cx="1426914" cy="5217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4"/>
            <p:cNvCxnSpPr>
              <a:stCxn id="7" idx="2"/>
              <a:endCxn id="10" idx="7"/>
            </p:cNvCxnSpPr>
            <p:nvPr/>
          </p:nvCxnSpPr>
          <p:spPr>
            <a:xfrm flipH="1">
              <a:off x="2792184" y="2864890"/>
              <a:ext cx="1986342" cy="5217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5"/>
            <p:cNvSpPr/>
            <p:nvPr/>
          </p:nvSpPr>
          <p:spPr>
            <a:xfrm>
              <a:off x="3897625" y="3929953"/>
              <a:ext cx="698797" cy="36180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/</a:t>
              </a:r>
              <a:endParaRPr lang="es-AR" dirty="0"/>
            </a:p>
          </p:txBody>
        </p:sp>
        <p:sp>
          <p:nvSpPr>
            <p:cNvPr id="15" name="Oval 7"/>
            <p:cNvSpPr/>
            <p:nvPr/>
          </p:nvSpPr>
          <p:spPr>
            <a:xfrm>
              <a:off x="3649533" y="5241605"/>
              <a:ext cx="754628" cy="37439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3.5</a:t>
              </a:r>
              <a:endParaRPr lang="es-AR" sz="1400" dirty="0"/>
            </a:p>
          </p:txBody>
        </p:sp>
        <p:cxnSp>
          <p:nvCxnSpPr>
            <p:cNvPr id="16" name="Straight Arrow Connector 9"/>
            <p:cNvCxnSpPr>
              <a:stCxn id="17" idx="4"/>
              <a:endCxn id="15" idx="0"/>
            </p:cNvCxnSpPr>
            <p:nvPr/>
          </p:nvCxnSpPr>
          <p:spPr>
            <a:xfrm>
              <a:off x="3589980" y="4984254"/>
              <a:ext cx="436867" cy="2573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1"/>
            <p:cNvSpPr/>
            <p:nvPr/>
          </p:nvSpPr>
          <p:spPr>
            <a:xfrm>
              <a:off x="3212666" y="4572835"/>
              <a:ext cx="754628" cy="41141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++</a:t>
              </a:r>
              <a:endParaRPr lang="es-AR" dirty="0"/>
            </a:p>
          </p:txBody>
        </p:sp>
        <p:sp>
          <p:nvSpPr>
            <p:cNvPr id="19" name="Oval 12"/>
            <p:cNvSpPr/>
            <p:nvPr/>
          </p:nvSpPr>
          <p:spPr>
            <a:xfrm>
              <a:off x="4528778" y="4572835"/>
              <a:ext cx="698797" cy="36180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-10</a:t>
              </a:r>
              <a:endParaRPr lang="es-AR" sz="1400" dirty="0"/>
            </a:p>
          </p:txBody>
        </p:sp>
        <p:cxnSp>
          <p:nvCxnSpPr>
            <p:cNvPr id="20" name="Straight Arrow Connector 13"/>
            <p:cNvCxnSpPr>
              <a:stCxn id="14" idx="4"/>
              <a:endCxn id="19" idx="0"/>
            </p:cNvCxnSpPr>
            <p:nvPr/>
          </p:nvCxnSpPr>
          <p:spPr>
            <a:xfrm>
              <a:off x="4247024" y="4291762"/>
              <a:ext cx="631153" cy="2810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14"/>
            <p:cNvCxnSpPr>
              <a:stCxn id="14" idx="4"/>
              <a:endCxn id="17" idx="0"/>
            </p:cNvCxnSpPr>
            <p:nvPr/>
          </p:nvCxnSpPr>
          <p:spPr>
            <a:xfrm flipH="1">
              <a:off x="3589980" y="4291762"/>
              <a:ext cx="657044" cy="2810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23120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en-US" b="1" dirty="0" smtClean="0"/>
              <a:t>Este </a:t>
            </a:r>
            <a:r>
              <a:rPr lang="en-US" b="1" dirty="0" err="1" smtClean="0"/>
              <a:t>árbol</a:t>
            </a:r>
            <a:r>
              <a:rPr lang="en-US" b="1" dirty="0" smtClean="0"/>
              <a:t> </a:t>
            </a:r>
            <a:r>
              <a:rPr lang="en-US" b="1" dirty="0" err="1" smtClean="0"/>
              <a:t>está</a:t>
            </a:r>
            <a:r>
              <a:rPr lang="en-US" b="1" dirty="0" smtClean="0"/>
              <a:t> </a:t>
            </a:r>
            <a:r>
              <a:rPr lang="en-US" b="1" dirty="0" err="1" smtClean="0"/>
              <a:t>completo</a:t>
            </a:r>
            <a:r>
              <a:rPr lang="en-US" b="1" dirty="0" smtClean="0"/>
              <a:t>?</a:t>
            </a:r>
          </a:p>
          <a:p>
            <a:pPr marL="0" indent="0" algn="just">
              <a:buNone/>
            </a:pPr>
            <a:r>
              <a:rPr lang="en-US" b="1" dirty="0" err="1" smtClean="0"/>
              <a:t>Está</a:t>
            </a:r>
            <a:r>
              <a:rPr lang="en-US" b="1" dirty="0" smtClean="0"/>
              <a:t> </a:t>
            </a:r>
            <a:r>
              <a:rPr lang="en-US" b="1" dirty="0" err="1" smtClean="0"/>
              <a:t>lleno</a:t>
            </a:r>
            <a:r>
              <a:rPr lang="en-US" b="1" dirty="0" smtClean="0"/>
              <a:t>?</a:t>
            </a:r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b="1" dirty="0" smtClean="0"/>
              <a:t>Este </a:t>
            </a:r>
            <a:r>
              <a:rPr lang="en-US" b="1" dirty="0" err="1"/>
              <a:t>árbol</a:t>
            </a:r>
            <a:r>
              <a:rPr lang="en-US" b="1" dirty="0"/>
              <a:t> </a:t>
            </a:r>
            <a:r>
              <a:rPr lang="en-US" b="1" dirty="0" err="1"/>
              <a:t>está</a:t>
            </a:r>
            <a:r>
              <a:rPr lang="en-US" b="1" dirty="0"/>
              <a:t> </a:t>
            </a:r>
            <a:r>
              <a:rPr lang="en-US" b="1" dirty="0" err="1"/>
              <a:t>completo</a:t>
            </a:r>
            <a:r>
              <a:rPr lang="en-US" b="1" dirty="0"/>
              <a:t>?</a:t>
            </a:r>
          </a:p>
          <a:p>
            <a:pPr marL="0" indent="0" algn="just">
              <a:buNone/>
            </a:pPr>
            <a:r>
              <a:rPr lang="en-US" b="1" dirty="0" err="1"/>
              <a:t>Está</a:t>
            </a:r>
            <a:r>
              <a:rPr lang="en-US" b="1" dirty="0"/>
              <a:t> </a:t>
            </a:r>
            <a:r>
              <a:rPr lang="en-US" b="1" dirty="0" err="1"/>
              <a:t>lleno</a:t>
            </a:r>
            <a:r>
              <a:rPr lang="en-US" b="1" dirty="0"/>
              <a:t>?</a:t>
            </a:r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b="1" dirty="0"/>
              <a:t>Este </a:t>
            </a:r>
            <a:r>
              <a:rPr lang="en-US" b="1" dirty="0" err="1"/>
              <a:t>árbol</a:t>
            </a:r>
            <a:r>
              <a:rPr lang="en-US" b="1" dirty="0"/>
              <a:t> </a:t>
            </a:r>
            <a:r>
              <a:rPr lang="en-US" b="1" dirty="0" err="1"/>
              <a:t>está</a:t>
            </a:r>
            <a:r>
              <a:rPr lang="en-US" b="1" dirty="0"/>
              <a:t> </a:t>
            </a:r>
            <a:r>
              <a:rPr lang="en-US" b="1" dirty="0" err="1"/>
              <a:t>completo</a:t>
            </a:r>
            <a:r>
              <a:rPr lang="en-US" b="1" dirty="0"/>
              <a:t>?</a:t>
            </a:r>
          </a:p>
          <a:p>
            <a:pPr marL="0" indent="0" algn="just">
              <a:buNone/>
            </a:pPr>
            <a:r>
              <a:rPr lang="en-US" b="1" dirty="0" err="1"/>
              <a:t>Está</a:t>
            </a:r>
            <a:r>
              <a:rPr lang="en-US" b="1" dirty="0"/>
              <a:t> </a:t>
            </a:r>
            <a:r>
              <a:rPr lang="en-US" b="1" dirty="0" err="1"/>
              <a:t>lleno</a:t>
            </a:r>
            <a:r>
              <a:rPr lang="en-US" b="1" dirty="0"/>
              <a:t>?</a:t>
            </a:r>
          </a:p>
          <a:p>
            <a:pPr marL="0" indent="0">
              <a:buNone/>
            </a:pPr>
            <a:endParaRPr lang="en-US" b="1" dirty="0"/>
          </a:p>
          <a:p>
            <a:pPr marL="0" indent="0" algn="just">
              <a:buNone/>
            </a:pPr>
            <a:r>
              <a:rPr lang="en-US" dirty="0" smtClean="0"/>
              <a:t> </a:t>
            </a:r>
          </a:p>
          <a:p>
            <a:pPr marL="0" indent="0" algn="just">
              <a:buNone/>
            </a:pPr>
            <a:endParaRPr lang="en-US" b="1" dirty="0"/>
          </a:p>
          <a:p>
            <a:pPr marL="0" indent="0" algn="just">
              <a:buNone/>
            </a:pP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</a:t>
            </a:fld>
            <a:endParaRPr lang="en-US"/>
          </a:p>
        </p:txBody>
      </p:sp>
      <p:grpSp>
        <p:nvGrpSpPr>
          <p:cNvPr id="6" name="Grupo 5"/>
          <p:cNvGrpSpPr/>
          <p:nvPr/>
        </p:nvGrpSpPr>
        <p:grpSpPr>
          <a:xfrm>
            <a:off x="3766242" y="1629294"/>
            <a:ext cx="4718152" cy="988441"/>
            <a:chOff x="2195723" y="2458838"/>
            <a:chExt cx="5304975" cy="1236579"/>
          </a:xfrm>
        </p:grpSpPr>
        <p:sp>
          <p:nvSpPr>
            <p:cNvPr id="7" name="Oval 5"/>
            <p:cNvSpPr/>
            <p:nvPr/>
          </p:nvSpPr>
          <p:spPr>
            <a:xfrm>
              <a:off x="4778526" y="2683985"/>
              <a:ext cx="698797" cy="36180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*</a:t>
              </a:r>
              <a:endParaRPr lang="es-AR" dirty="0"/>
            </a:p>
          </p:txBody>
        </p:sp>
        <p:cxnSp>
          <p:nvCxnSpPr>
            <p:cNvPr id="9" name="Straight Arrow Connector 10"/>
            <p:cNvCxnSpPr/>
            <p:nvPr/>
          </p:nvCxnSpPr>
          <p:spPr>
            <a:xfrm flipH="1">
              <a:off x="5188593" y="2458838"/>
              <a:ext cx="307648" cy="2035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11"/>
            <p:cNvSpPr/>
            <p:nvPr/>
          </p:nvSpPr>
          <p:spPr>
            <a:xfrm>
              <a:off x="2195723" y="3333607"/>
              <a:ext cx="698797" cy="36181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s-AR" dirty="0"/>
            </a:p>
          </p:txBody>
        </p:sp>
        <p:sp>
          <p:nvSpPr>
            <p:cNvPr id="11" name="Oval 12"/>
            <p:cNvSpPr/>
            <p:nvPr/>
          </p:nvSpPr>
          <p:spPr>
            <a:xfrm>
              <a:off x="6801901" y="3333607"/>
              <a:ext cx="698797" cy="36180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-10</a:t>
              </a:r>
              <a:endParaRPr lang="es-AR" sz="1400" dirty="0"/>
            </a:p>
          </p:txBody>
        </p:sp>
        <p:cxnSp>
          <p:nvCxnSpPr>
            <p:cNvPr id="12" name="Straight Arrow Connector 13"/>
            <p:cNvCxnSpPr>
              <a:stCxn id="7" idx="6"/>
              <a:endCxn id="11" idx="1"/>
            </p:cNvCxnSpPr>
            <p:nvPr/>
          </p:nvCxnSpPr>
          <p:spPr>
            <a:xfrm>
              <a:off x="5477323" y="2864890"/>
              <a:ext cx="1426914" cy="5217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4"/>
            <p:cNvCxnSpPr>
              <a:stCxn id="7" idx="2"/>
              <a:endCxn id="10" idx="7"/>
            </p:cNvCxnSpPr>
            <p:nvPr/>
          </p:nvCxnSpPr>
          <p:spPr>
            <a:xfrm flipH="1">
              <a:off x="2792184" y="2864890"/>
              <a:ext cx="1986342" cy="5217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upo 21"/>
          <p:cNvGrpSpPr/>
          <p:nvPr/>
        </p:nvGrpSpPr>
        <p:grpSpPr>
          <a:xfrm>
            <a:off x="4929714" y="3223094"/>
            <a:ext cx="2389662" cy="988440"/>
            <a:chOff x="4778526" y="2458838"/>
            <a:chExt cx="2722172" cy="1236578"/>
          </a:xfrm>
        </p:grpSpPr>
        <p:sp>
          <p:nvSpPr>
            <p:cNvPr id="23" name="Oval 5"/>
            <p:cNvSpPr/>
            <p:nvPr/>
          </p:nvSpPr>
          <p:spPr>
            <a:xfrm>
              <a:off x="4778526" y="2683985"/>
              <a:ext cx="698797" cy="36180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++</a:t>
              </a:r>
              <a:endParaRPr lang="es-AR" dirty="0"/>
            </a:p>
          </p:txBody>
        </p:sp>
        <p:cxnSp>
          <p:nvCxnSpPr>
            <p:cNvPr id="24" name="Straight Arrow Connector 10"/>
            <p:cNvCxnSpPr/>
            <p:nvPr/>
          </p:nvCxnSpPr>
          <p:spPr>
            <a:xfrm flipH="1">
              <a:off x="5188593" y="2458838"/>
              <a:ext cx="307648" cy="2035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12"/>
            <p:cNvSpPr/>
            <p:nvPr/>
          </p:nvSpPr>
          <p:spPr>
            <a:xfrm>
              <a:off x="6801901" y="3333607"/>
              <a:ext cx="698797" cy="36180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-10</a:t>
              </a:r>
              <a:endParaRPr lang="es-AR" sz="1400" dirty="0"/>
            </a:p>
          </p:txBody>
        </p:sp>
        <p:cxnSp>
          <p:nvCxnSpPr>
            <p:cNvPr id="27" name="Straight Arrow Connector 13"/>
            <p:cNvCxnSpPr>
              <a:stCxn id="23" idx="6"/>
              <a:endCxn id="26" idx="1"/>
            </p:cNvCxnSpPr>
            <p:nvPr/>
          </p:nvCxnSpPr>
          <p:spPr>
            <a:xfrm>
              <a:off x="5477323" y="2864890"/>
              <a:ext cx="1426914" cy="5217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upo 28"/>
          <p:cNvGrpSpPr/>
          <p:nvPr/>
        </p:nvGrpSpPr>
        <p:grpSpPr>
          <a:xfrm>
            <a:off x="2848042" y="4701075"/>
            <a:ext cx="2897363" cy="988441"/>
            <a:chOff x="2195723" y="2458838"/>
            <a:chExt cx="3300518" cy="1236579"/>
          </a:xfrm>
        </p:grpSpPr>
        <p:sp>
          <p:nvSpPr>
            <p:cNvPr id="30" name="Oval 5"/>
            <p:cNvSpPr/>
            <p:nvPr/>
          </p:nvSpPr>
          <p:spPr>
            <a:xfrm>
              <a:off x="4778526" y="2683985"/>
              <a:ext cx="698797" cy="361809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++</a:t>
              </a:r>
              <a:endParaRPr lang="es-AR" dirty="0"/>
            </a:p>
          </p:txBody>
        </p:sp>
        <p:cxnSp>
          <p:nvCxnSpPr>
            <p:cNvPr id="31" name="Straight Arrow Connector 10"/>
            <p:cNvCxnSpPr/>
            <p:nvPr/>
          </p:nvCxnSpPr>
          <p:spPr>
            <a:xfrm flipH="1">
              <a:off x="5188593" y="2458838"/>
              <a:ext cx="307648" cy="2035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11"/>
            <p:cNvSpPr/>
            <p:nvPr/>
          </p:nvSpPr>
          <p:spPr>
            <a:xfrm>
              <a:off x="2195723" y="3333607"/>
              <a:ext cx="698797" cy="36181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s-AR" dirty="0"/>
            </a:p>
          </p:txBody>
        </p:sp>
        <p:cxnSp>
          <p:nvCxnSpPr>
            <p:cNvPr id="35" name="Straight Arrow Connector 14"/>
            <p:cNvCxnSpPr>
              <a:stCxn id="30" idx="2"/>
              <a:endCxn id="32" idx="7"/>
            </p:cNvCxnSpPr>
            <p:nvPr/>
          </p:nvCxnSpPr>
          <p:spPr>
            <a:xfrm flipH="1">
              <a:off x="2792184" y="2864890"/>
              <a:ext cx="1986342" cy="5217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8831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dirty="0" smtClean="0"/>
              <a:t>La estrategia de serializar a disco generó un árbol de qué tipo respecto al concepto de completitud/lleno?</a:t>
            </a:r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538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 smtClean="0"/>
              <a:t>TP 5B – </a:t>
            </a:r>
            <a:r>
              <a:rPr lang="es-419" dirty="0" err="1" smtClean="0"/>
              <a:t>Ejer</a:t>
            </a:r>
            <a:r>
              <a:rPr lang="es-419" dirty="0" smtClean="0"/>
              <a:t> 4</a:t>
            </a:r>
            <a:endParaRPr dirty="0"/>
          </a:p>
        </p:txBody>
      </p:sp>
      <p:sp>
        <p:nvSpPr>
          <p:cNvPr id="98" name="Google Shape;98;p1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n-US" sz="2000" dirty="0" err="1" smtClean="0">
                <a:solidFill>
                  <a:schemeClr val="tx1"/>
                </a:solidFill>
              </a:rPr>
              <a:t>Agregar</a:t>
            </a:r>
            <a:r>
              <a:rPr lang="en-US" sz="2000" dirty="0" smtClean="0">
                <a:solidFill>
                  <a:schemeClr val="tx1"/>
                </a:solidFill>
              </a:rPr>
              <a:t> el </a:t>
            </a:r>
            <a:r>
              <a:rPr lang="en-US" sz="2000" dirty="0" err="1" smtClean="0">
                <a:solidFill>
                  <a:schemeClr val="tx1"/>
                </a:solidFill>
              </a:rPr>
              <a:t>método</a:t>
            </a:r>
            <a:endParaRPr lang="en-US" sz="20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tx1"/>
                </a:solidFill>
              </a:rPr>
              <a:t>toFile</a:t>
            </a:r>
            <a:r>
              <a:rPr lang="en-US" sz="2000" dirty="0" smtClean="0">
                <a:solidFill>
                  <a:schemeClr val="tx1"/>
                </a:solidFill>
              </a:rPr>
              <a:t>(“filename”)</a:t>
            </a: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Que </a:t>
            </a:r>
            <a:r>
              <a:rPr lang="en-US" sz="2000" dirty="0" err="1" smtClean="0">
                <a:solidFill>
                  <a:schemeClr val="tx1"/>
                </a:solidFill>
              </a:rPr>
              <a:t>toma</a:t>
            </a:r>
            <a:r>
              <a:rPr lang="en-US" sz="2000" dirty="0" smtClean="0">
                <a:solidFill>
                  <a:schemeClr val="tx1"/>
                </a:solidFill>
              </a:rPr>
              <a:t> un </a:t>
            </a:r>
            <a:r>
              <a:rPr lang="en-US" sz="2000" dirty="0" err="1" smtClean="0">
                <a:solidFill>
                  <a:schemeClr val="tx1"/>
                </a:solidFill>
              </a:rPr>
              <a:t>árbol</a:t>
            </a:r>
            <a:r>
              <a:rPr lang="en-US" sz="2000" dirty="0" smtClean="0">
                <a:solidFill>
                  <a:schemeClr val="tx1"/>
                </a:solidFill>
              </a:rPr>
              <a:t> y lo </a:t>
            </a:r>
            <a:r>
              <a:rPr lang="en-US" sz="2000" dirty="0" err="1" smtClean="0">
                <a:solidFill>
                  <a:schemeClr val="tx1"/>
                </a:solidFill>
              </a:rPr>
              <a:t>almacena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en</a:t>
            </a:r>
            <a:r>
              <a:rPr lang="en-US" sz="2000" dirty="0" smtClean="0">
                <a:solidFill>
                  <a:schemeClr val="tx1"/>
                </a:solidFill>
              </a:rPr>
              <a:t> un </a:t>
            </a:r>
            <a:r>
              <a:rPr lang="en-US" sz="2000" dirty="0" err="1" smtClean="0">
                <a:solidFill>
                  <a:schemeClr val="tx1"/>
                </a:solidFill>
              </a:rPr>
              <a:t>archivo</a:t>
            </a:r>
            <a:r>
              <a:rPr lang="en-US" sz="2000" dirty="0" smtClean="0">
                <a:solidFill>
                  <a:schemeClr val="tx1"/>
                </a:solidFill>
              </a:rPr>
              <a:t> con la </a:t>
            </a:r>
            <a:r>
              <a:rPr lang="en-US" sz="2000" dirty="0" err="1" smtClean="0">
                <a:solidFill>
                  <a:schemeClr val="tx1"/>
                </a:solidFill>
              </a:rPr>
              <a:t>estrategia</a:t>
            </a:r>
            <a:r>
              <a:rPr lang="en-US" sz="2000" dirty="0" smtClean="0">
                <a:solidFill>
                  <a:schemeClr val="tx1"/>
                </a:solidFill>
              </a:rPr>
              <a:t> anterior. </a:t>
            </a:r>
            <a:endParaRPr 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000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tx1"/>
                </a:solidFill>
              </a:rPr>
              <a:t>Probarlo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leyendo</a:t>
            </a:r>
            <a:r>
              <a:rPr lang="en-US" sz="2000" dirty="0" smtClean="0">
                <a:solidFill>
                  <a:schemeClr val="tx1"/>
                </a:solidFill>
              </a:rPr>
              <a:t> el </a:t>
            </a:r>
            <a:r>
              <a:rPr lang="en-US" sz="2000" dirty="0" err="1" smtClean="0">
                <a:solidFill>
                  <a:schemeClr val="tx1"/>
                </a:solidFill>
              </a:rPr>
              <a:t>árbol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desde</a:t>
            </a:r>
            <a:r>
              <a:rPr lang="en-US" sz="2000" dirty="0" smtClean="0">
                <a:solidFill>
                  <a:schemeClr val="tx1"/>
                </a:solidFill>
              </a:rPr>
              <a:t> data1 y </a:t>
            </a:r>
            <a:r>
              <a:rPr lang="en-US" sz="2000" dirty="0" err="1" smtClean="0">
                <a:solidFill>
                  <a:schemeClr val="tx1"/>
                </a:solidFill>
              </a:rPr>
              <a:t>generar</a:t>
            </a:r>
            <a:r>
              <a:rPr lang="en-US" sz="2000" dirty="0" smtClean="0">
                <a:solidFill>
                  <a:schemeClr val="tx1"/>
                </a:solidFill>
              </a:rPr>
              <a:t> un </a:t>
            </a:r>
            <a:r>
              <a:rPr lang="en-US" sz="2000" dirty="0" err="1" smtClean="0">
                <a:solidFill>
                  <a:schemeClr val="tx1"/>
                </a:solidFill>
              </a:rPr>
              <a:t>archivo</a:t>
            </a:r>
            <a:r>
              <a:rPr lang="en-US" sz="2000" dirty="0" smtClean="0">
                <a:solidFill>
                  <a:schemeClr val="tx1"/>
                </a:solidFill>
              </a:rPr>
              <a:t>. </a:t>
            </a:r>
            <a:r>
              <a:rPr lang="en-US" sz="2000" dirty="0" err="1" smtClean="0">
                <a:solidFill>
                  <a:schemeClr val="tx1"/>
                </a:solidFill>
              </a:rPr>
              <a:t>Verificar</a:t>
            </a:r>
            <a:r>
              <a:rPr lang="en-US" sz="2000" dirty="0" smtClean="0">
                <a:solidFill>
                  <a:schemeClr val="tx1"/>
                </a:solidFill>
              </a:rPr>
              <a:t> que las </a:t>
            </a:r>
            <a:r>
              <a:rPr lang="en-US" sz="2000" dirty="0" err="1" smtClean="0">
                <a:solidFill>
                  <a:schemeClr val="tx1"/>
                </a:solidFill>
              </a:rPr>
              <a:t>salidas</a:t>
            </a:r>
            <a:r>
              <a:rPr lang="en-US" sz="2000" dirty="0" smtClean="0">
                <a:solidFill>
                  <a:schemeClr val="tx1"/>
                </a:solidFill>
              </a:rPr>
              <a:t> son las </a:t>
            </a:r>
            <a:r>
              <a:rPr lang="en-US" sz="2000" dirty="0" err="1" smtClean="0">
                <a:solidFill>
                  <a:schemeClr val="tx1"/>
                </a:solidFill>
              </a:rPr>
              <a:t>mismas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excepto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quizas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espacios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en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blanco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Como lo </a:t>
            </a:r>
            <a:r>
              <a:rPr lang="en-US" sz="2000" dirty="0" err="1" smtClean="0">
                <a:solidFill>
                  <a:schemeClr val="tx1"/>
                </a:solidFill>
              </a:rPr>
              <a:t>podemos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verificar</a:t>
            </a:r>
            <a:r>
              <a:rPr lang="en-US" sz="2000" dirty="0">
                <a:solidFill>
                  <a:schemeClr val="tx1"/>
                </a:solidFill>
              </a:rPr>
              <a:t>?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8460431" y="6201587"/>
            <a:ext cx="548700" cy="52470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s-419" sz="10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Roboto"/>
                <a:sym typeface="Robo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6</a:t>
            </a:fld>
            <a:endParaRPr kumimoji="0" lang="es-419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Roboto"/>
              <a:sym typeface="Roboto"/>
            </a:endParaRPr>
          </a:p>
        </p:txBody>
      </p:sp>
      <p:pic>
        <p:nvPicPr>
          <p:cNvPr id="6" name="Picture 9" descr="File:Notepad icon.sv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914" y="5393028"/>
            <a:ext cx="1145886" cy="114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785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 smtClean="0"/>
              <a:t>TP 5B – </a:t>
            </a:r>
            <a:r>
              <a:rPr lang="es-419" dirty="0" err="1" smtClean="0"/>
              <a:t>Ejer</a:t>
            </a:r>
            <a:r>
              <a:rPr lang="es-419" dirty="0" smtClean="0"/>
              <a:t> 5</a:t>
            </a:r>
            <a:endParaRPr dirty="0"/>
          </a:p>
        </p:txBody>
      </p:sp>
      <p:sp>
        <p:nvSpPr>
          <p:cNvPr id="98" name="Google Shape;98;p15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>
              <a:buNone/>
            </a:pPr>
            <a:r>
              <a:rPr lang="en-US" sz="2000" dirty="0" err="1" smtClean="0">
                <a:solidFill>
                  <a:schemeClr val="tx1"/>
                </a:solidFill>
              </a:rPr>
              <a:t>Escribir</a:t>
            </a:r>
            <a:r>
              <a:rPr lang="en-US" sz="2000" dirty="0" smtClean="0">
                <a:solidFill>
                  <a:schemeClr val="tx1"/>
                </a:solidFill>
              </a:rPr>
              <a:t> el </a:t>
            </a:r>
            <a:r>
              <a:rPr lang="en-US" sz="2000" dirty="0" err="1" smtClean="0">
                <a:solidFill>
                  <a:schemeClr val="tx1"/>
                </a:solidFill>
              </a:rPr>
              <a:t>método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tx1"/>
                </a:solidFill>
              </a:rPr>
              <a:t>boolean</a:t>
            </a:r>
            <a:r>
              <a:rPr lang="en-US" sz="2000" dirty="0" smtClean="0">
                <a:solidFill>
                  <a:schemeClr val="tx1"/>
                </a:solidFill>
              </a:rPr>
              <a:t> equals </a:t>
            </a:r>
            <a:r>
              <a:rPr lang="en-US" sz="2000" dirty="0" err="1" smtClean="0">
                <a:solidFill>
                  <a:schemeClr val="tx1"/>
                </a:solidFill>
              </a:rPr>
              <a:t>BinaryTree</a:t>
            </a:r>
            <a:r>
              <a:rPr lang="en-US" sz="2000" dirty="0" smtClean="0">
                <a:solidFill>
                  <a:schemeClr val="tx1"/>
                </a:solidFill>
              </a:rPr>
              <a:t>(</a:t>
            </a:r>
            <a:r>
              <a:rPr lang="en-US" sz="2000" dirty="0" err="1" smtClean="0">
                <a:solidFill>
                  <a:schemeClr val="tx1"/>
                </a:solidFill>
              </a:rPr>
              <a:t>BinaryTree</a:t>
            </a:r>
            <a:r>
              <a:rPr lang="en-US" sz="2000" dirty="0" smtClean="0">
                <a:solidFill>
                  <a:schemeClr val="tx1"/>
                </a:solidFill>
              </a:rPr>
              <a:t> other) </a:t>
            </a: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que </a:t>
            </a:r>
            <a:r>
              <a:rPr lang="en-US" sz="2000" dirty="0" err="1" smtClean="0">
                <a:solidFill>
                  <a:schemeClr val="tx1"/>
                </a:solidFill>
              </a:rPr>
              <a:t>detecte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equivalencia</a:t>
            </a:r>
            <a:r>
              <a:rPr lang="en-US" sz="2000" dirty="0" smtClean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tx1"/>
                </a:solidFill>
              </a:rPr>
              <a:t>Usarlo</a:t>
            </a:r>
            <a:r>
              <a:rPr lang="en-US" sz="2000" dirty="0" smtClean="0">
                <a:solidFill>
                  <a:schemeClr val="tx1"/>
                </a:solidFill>
              </a:rPr>
              <a:t> para </a:t>
            </a:r>
            <a:r>
              <a:rPr lang="en-US" sz="2000" dirty="0" err="1" smtClean="0">
                <a:solidFill>
                  <a:schemeClr val="tx1"/>
                </a:solidFill>
              </a:rPr>
              <a:t>ver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</a:rPr>
              <a:t>si</a:t>
            </a:r>
            <a:r>
              <a:rPr lang="en-US" sz="2000" dirty="0" smtClean="0">
                <a:solidFill>
                  <a:schemeClr val="tx1"/>
                </a:solidFill>
              </a:rPr>
              <a:t> el </a:t>
            </a:r>
            <a:r>
              <a:rPr lang="en-US" sz="2000" smtClean="0">
                <a:solidFill>
                  <a:schemeClr val="tx1"/>
                </a:solidFill>
              </a:rPr>
              <a:t>toFile() </a:t>
            </a:r>
            <a:r>
              <a:rPr lang="en-US" sz="2000" dirty="0" err="1" smtClean="0">
                <a:solidFill>
                  <a:schemeClr val="tx1"/>
                </a:solidFill>
              </a:rPr>
              <a:t>estaba</a:t>
            </a:r>
            <a:r>
              <a:rPr lang="en-US" sz="2000" dirty="0" smtClean="0">
                <a:solidFill>
                  <a:schemeClr val="tx1"/>
                </a:solidFill>
              </a:rPr>
              <a:t> OK.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8460431" y="6201587"/>
            <a:ext cx="548700" cy="52470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s-419" sz="10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Roboto"/>
                <a:sym typeface="Robo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7</a:t>
            </a:fld>
            <a:endParaRPr kumimoji="0" lang="es-419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Roboto"/>
              <a:sym typeface="Roboto"/>
            </a:endParaRPr>
          </a:p>
        </p:txBody>
      </p:sp>
      <p:pic>
        <p:nvPicPr>
          <p:cNvPr id="6" name="Picture 9" descr="File:Notepad icon.sv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914" y="5393028"/>
            <a:ext cx="1145886" cy="114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27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BinaryTree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/>
              <a:t>Altura</a:t>
            </a:r>
            <a:r>
              <a:rPr lang="es-AR" dirty="0"/>
              <a:t> (definición)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err="1" smtClean="0"/>
              <a:t>Longitud</a:t>
            </a:r>
            <a:r>
              <a:rPr lang="en-US" dirty="0" smtClean="0"/>
              <a:t> (</a:t>
            </a:r>
            <a:r>
              <a:rPr lang="en-US" dirty="0" err="1" smtClean="0"/>
              <a:t>cantidad</a:t>
            </a:r>
            <a:r>
              <a:rPr lang="en-US" dirty="0" smtClean="0"/>
              <a:t> de </a:t>
            </a:r>
            <a:r>
              <a:rPr lang="en-US" dirty="0" err="1" smtClean="0"/>
              <a:t>ejes</a:t>
            </a:r>
            <a:r>
              <a:rPr lang="en-US" dirty="0" smtClean="0"/>
              <a:t>) del </a:t>
            </a:r>
            <a:r>
              <a:rPr lang="en-US" dirty="0" err="1"/>
              <a:t>camino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largo </a:t>
            </a:r>
            <a:r>
              <a:rPr lang="en-US" dirty="0" err="1"/>
              <a:t>desde</a:t>
            </a:r>
            <a:r>
              <a:rPr lang="en-US" dirty="0"/>
              <a:t> la </a:t>
            </a:r>
            <a:r>
              <a:rPr lang="en-US" dirty="0" err="1"/>
              <a:t>raíz</a:t>
            </a:r>
            <a:r>
              <a:rPr lang="en-US" dirty="0"/>
              <a:t> </a:t>
            </a:r>
            <a:r>
              <a:rPr lang="en-US" dirty="0" err="1"/>
              <a:t>hacia</a:t>
            </a:r>
            <a:r>
              <a:rPr lang="en-US" dirty="0"/>
              <a:t> las </a:t>
            </a:r>
            <a:r>
              <a:rPr lang="en-US" dirty="0" err="1" smtClean="0"/>
              <a:t>hojas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Aclaración</a:t>
            </a:r>
            <a:r>
              <a:rPr lang="en-US" dirty="0"/>
              <a:t>: un </a:t>
            </a:r>
            <a:r>
              <a:rPr lang="en-US" dirty="0" err="1"/>
              <a:t>nodo</a:t>
            </a:r>
            <a:r>
              <a:rPr lang="en-US" dirty="0"/>
              <a:t> </a:t>
            </a:r>
            <a:r>
              <a:rPr lang="en-US" dirty="0" err="1"/>
              <a:t>formado</a:t>
            </a:r>
            <a:r>
              <a:rPr lang="en-US" dirty="0"/>
              <a:t> solo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raíz</a:t>
            </a:r>
            <a:r>
              <a:rPr lang="en-US" dirty="0"/>
              <a:t> </a:t>
            </a:r>
            <a:r>
              <a:rPr lang="en-US" dirty="0" err="1"/>
              <a:t>tiene</a:t>
            </a:r>
            <a:r>
              <a:rPr lang="en-US" dirty="0"/>
              <a:t> </a:t>
            </a:r>
            <a:r>
              <a:rPr lang="en-US" dirty="0" err="1"/>
              <a:t>altura</a:t>
            </a:r>
            <a:r>
              <a:rPr lang="en-US" dirty="0"/>
              <a:t> 0.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461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BinaryTree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¿</a:t>
            </a:r>
            <a:r>
              <a:rPr lang="en-US" dirty="0" err="1"/>
              <a:t>Cuál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la </a:t>
            </a:r>
            <a:r>
              <a:rPr lang="en-US" dirty="0" err="1"/>
              <a:t>altura</a:t>
            </a:r>
            <a:r>
              <a:rPr lang="en-US" dirty="0"/>
              <a:t> de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árbol</a:t>
            </a:r>
            <a:r>
              <a:rPr lang="en-US" dirty="0"/>
              <a:t>?</a:t>
            </a:r>
            <a:endParaRPr lang="es-AR" dirty="0"/>
          </a:p>
          <a:p>
            <a:pPr marL="0" indent="0">
              <a:buNone/>
            </a:pPr>
            <a:r>
              <a:rPr lang="en-US" dirty="0" err="1"/>
              <a:t>Rta</a:t>
            </a:r>
            <a:r>
              <a:rPr lang="en-US" dirty="0"/>
              <a:t> 3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9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826034" y="2390503"/>
            <a:ext cx="548640" cy="4049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600" dirty="0"/>
          </a:p>
        </p:txBody>
      </p:sp>
      <p:sp>
        <p:nvSpPr>
          <p:cNvPr id="6" name="Oval 5"/>
          <p:cNvSpPr/>
          <p:nvPr/>
        </p:nvSpPr>
        <p:spPr>
          <a:xfrm>
            <a:off x="6707777" y="2895600"/>
            <a:ext cx="548640" cy="4049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600" dirty="0"/>
          </a:p>
        </p:txBody>
      </p:sp>
      <p:sp>
        <p:nvSpPr>
          <p:cNvPr id="7" name="Oval 6"/>
          <p:cNvSpPr/>
          <p:nvPr/>
        </p:nvSpPr>
        <p:spPr>
          <a:xfrm>
            <a:off x="7493725" y="3617642"/>
            <a:ext cx="548640" cy="4049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600" dirty="0"/>
          </a:p>
        </p:txBody>
      </p:sp>
      <p:sp>
        <p:nvSpPr>
          <p:cNvPr id="8" name="Oval 7"/>
          <p:cNvSpPr/>
          <p:nvPr/>
        </p:nvSpPr>
        <p:spPr>
          <a:xfrm>
            <a:off x="4922519" y="2825931"/>
            <a:ext cx="548640" cy="4049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600" dirty="0"/>
          </a:p>
        </p:txBody>
      </p:sp>
      <p:sp>
        <p:nvSpPr>
          <p:cNvPr id="9" name="Oval 8"/>
          <p:cNvSpPr/>
          <p:nvPr/>
        </p:nvSpPr>
        <p:spPr>
          <a:xfrm>
            <a:off x="6982097" y="4338275"/>
            <a:ext cx="548640" cy="4049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600" dirty="0"/>
          </a:p>
        </p:txBody>
      </p:sp>
      <p:sp>
        <p:nvSpPr>
          <p:cNvPr id="10" name="Oval 9"/>
          <p:cNvSpPr/>
          <p:nvPr/>
        </p:nvSpPr>
        <p:spPr>
          <a:xfrm>
            <a:off x="5399313" y="3685902"/>
            <a:ext cx="548640" cy="4049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600" dirty="0"/>
          </a:p>
        </p:txBody>
      </p:sp>
      <p:sp>
        <p:nvSpPr>
          <p:cNvPr id="11" name="Oval 10"/>
          <p:cNvSpPr/>
          <p:nvPr/>
        </p:nvSpPr>
        <p:spPr>
          <a:xfrm>
            <a:off x="5913117" y="4352746"/>
            <a:ext cx="548640" cy="4049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600" dirty="0"/>
          </a:p>
        </p:txBody>
      </p:sp>
      <p:sp>
        <p:nvSpPr>
          <p:cNvPr id="12" name="Oval 11"/>
          <p:cNvSpPr/>
          <p:nvPr/>
        </p:nvSpPr>
        <p:spPr>
          <a:xfrm>
            <a:off x="4352107" y="3639413"/>
            <a:ext cx="548640" cy="4049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600" dirty="0"/>
          </a:p>
        </p:txBody>
      </p:sp>
      <p:sp>
        <p:nvSpPr>
          <p:cNvPr id="13" name="Oval 12"/>
          <p:cNvSpPr/>
          <p:nvPr/>
        </p:nvSpPr>
        <p:spPr>
          <a:xfrm>
            <a:off x="4900747" y="4337403"/>
            <a:ext cx="548640" cy="404948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 sz="1600" dirty="0"/>
          </a:p>
        </p:txBody>
      </p:sp>
      <p:cxnSp>
        <p:nvCxnSpPr>
          <p:cNvPr id="14" name="Straight Arrow Connector 13"/>
          <p:cNvCxnSpPr>
            <a:stCxn id="5" idx="3"/>
            <a:endCxn id="8" idx="7"/>
          </p:cNvCxnSpPr>
          <p:nvPr/>
        </p:nvCxnSpPr>
        <p:spPr>
          <a:xfrm flipH="1">
            <a:off x="5390813" y="2736148"/>
            <a:ext cx="515567" cy="149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5"/>
            <a:endCxn id="6" idx="1"/>
          </p:cNvCxnSpPr>
          <p:nvPr/>
        </p:nvCxnSpPr>
        <p:spPr>
          <a:xfrm>
            <a:off x="6294328" y="2736148"/>
            <a:ext cx="493795" cy="218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8" idx="4"/>
            <a:endCxn id="12" idx="0"/>
          </p:cNvCxnSpPr>
          <p:nvPr/>
        </p:nvCxnSpPr>
        <p:spPr>
          <a:xfrm flipH="1">
            <a:off x="4626427" y="3230879"/>
            <a:ext cx="570412" cy="408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4"/>
            <a:endCxn id="10" idx="0"/>
          </p:cNvCxnSpPr>
          <p:nvPr/>
        </p:nvCxnSpPr>
        <p:spPr>
          <a:xfrm>
            <a:off x="5196839" y="3230879"/>
            <a:ext cx="476794" cy="455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6" idx="5"/>
          </p:cNvCxnSpPr>
          <p:nvPr/>
        </p:nvCxnSpPr>
        <p:spPr>
          <a:xfrm>
            <a:off x="7176071" y="3241245"/>
            <a:ext cx="493795" cy="534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4"/>
            <a:endCxn id="9" idx="7"/>
          </p:cNvCxnSpPr>
          <p:nvPr/>
        </p:nvCxnSpPr>
        <p:spPr>
          <a:xfrm flipH="1">
            <a:off x="7450391" y="4022590"/>
            <a:ext cx="317654" cy="374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0" idx="4"/>
            <a:endCxn id="13" idx="7"/>
          </p:cNvCxnSpPr>
          <p:nvPr/>
        </p:nvCxnSpPr>
        <p:spPr>
          <a:xfrm flipH="1">
            <a:off x="5369041" y="4090850"/>
            <a:ext cx="304592" cy="3058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" idx="4"/>
          </p:cNvCxnSpPr>
          <p:nvPr/>
        </p:nvCxnSpPr>
        <p:spPr>
          <a:xfrm>
            <a:off x="5673633" y="4090850"/>
            <a:ext cx="232747" cy="261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6042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brainstorming presentation.potx" id="{DE77CA07-3D7A-4CF2-AF02-587F794CB3CB}" vid="{13C2A94F-C0A1-4622-B71C-29A3B00D5E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brainstorming presentation</Template>
  <TotalTime>31615</TotalTime>
  <Words>343</Words>
  <Application>Microsoft Office PowerPoint</Application>
  <PresentationFormat>On-screen Show (4:3)</PresentationFormat>
  <Paragraphs>94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Century Gothic</vt:lpstr>
      <vt:lpstr>Consolas</vt:lpstr>
      <vt:lpstr>Palatino Linotype</vt:lpstr>
      <vt:lpstr>Roboto</vt:lpstr>
      <vt:lpstr>Wingdings 2</vt:lpstr>
      <vt:lpstr>Presentation on brainstorming</vt:lpstr>
      <vt:lpstr>Estructura de Datos y Algoritmos</vt:lpstr>
      <vt:lpstr>PowerPoint Presentation</vt:lpstr>
      <vt:lpstr>PowerPoint Presentation</vt:lpstr>
      <vt:lpstr>PowerPoint Presentation</vt:lpstr>
      <vt:lpstr>PowerPoint Presentation</vt:lpstr>
      <vt:lpstr>TP 5B – Ejer 4</vt:lpstr>
      <vt:lpstr>TP 5B – Ejer 5</vt:lpstr>
      <vt:lpstr>BinaryTree</vt:lpstr>
      <vt:lpstr>BinaryTree</vt:lpstr>
      <vt:lpstr>PowerPoint Presentation</vt:lpstr>
      <vt:lpstr>TP 5B – Ejer 6</vt:lpstr>
      <vt:lpstr>TP 5B – Ejer 7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Creativity Session</dc:title>
  <dc:creator>bigdata2</dc:creator>
  <cp:lastModifiedBy>Leticia Irene Gómez</cp:lastModifiedBy>
  <cp:revision>888</cp:revision>
  <dcterms:created xsi:type="dcterms:W3CDTF">2019-02-21T18:33:09Z</dcterms:created>
  <dcterms:modified xsi:type="dcterms:W3CDTF">2025-05-08T13:42:51Z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