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Palatino Linotype" panose="02040502050505030304" pitchFamily="18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Roboto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1" roundtripDataSignature="AMtx7mi5pd7oYusIGAccdEThlwre5KMX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" name="Google Shape;37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0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30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30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30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30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30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39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39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9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9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39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39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1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2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5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5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29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29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29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29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29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29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29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60" name="Google Shape;260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8</a:t>
            </a:r>
            <a:endParaRPr/>
          </a:p>
        </p:txBody>
      </p:sp>
      <p:sp>
        <p:nvSpPr>
          <p:cNvPr id="261" name="Google Shape;261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62" name="Google Shape;262;p10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3" name="Google Shape;263;p10"/>
          <p:cNvSpPr/>
          <p:nvPr/>
        </p:nvSpPr>
        <p:spPr>
          <a:xfrm>
            <a:off x="2304893" y="30151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3231336" y="356944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1401378" y="345060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6" name="Google Shape;266;p10"/>
          <p:cNvSpPr/>
          <p:nvPr/>
        </p:nvSpPr>
        <p:spPr>
          <a:xfrm>
            <a:off x="2719708" y="42900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7" name="Google Shape;267;p10"/>
          <p:cNvSpPr/>
          <p:nvPr/>
        </p:nvSpPr>
        <p:spPr>
          <a:xfrm>
            <a:off x="1878172" y="43105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830966" y="42640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2322588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0" name="Google Shape;270;p10"/>
          <p:cNvCxnSpPr>
            <a:stCxn id="263" idx="3"/>
            <a:endCxn id="265" idx="7"/>
          </p:cNvCxnSpPr>
          <p:nvPr/>
        </p:nvCxnSpPr>
        <p:spPr>
          <a:xfrm flipH="1">
            <a:off x="1869539" y="336082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1" name="Google Shape;271;p10"/>
          <p:cNvCxnSpPr>
            <a:stCxn id="263" idx="5"/>
          </p:cNvCxnSpPr>
          <p:nvPr/>
        </p:nvCxnSpPr>
        <p:spPr>
          <a:xfrm>
            <a:off x="2773187" y="336082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2" name="Google Shape;272;p10"/>
          <p:cNvCxnSpPr>
            <a:stCxn id="265" idx="4"/>
            <a:endCxn id="268" idx="0"/>
          </p:cNvCxnSpPr>
          <p:nvPr/>
        </p:nvCxnSpPr>
        <p:spPr>
          <a:xfrm flipH="1">
            <a:off x="1105398" y="385555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3" name="Google Shape;273;p10"/>
          <p:cNvCxnSpPr>
            <a:stCxn id="265" idx="4"/>
            <a:endCxn id="267" idx="0"/>
          </p:cNvCxnSpPr>
          <p:nvPr/>
        </p:nvCxnSpPr>
        <p:spPr>
          <a:xfrm>
            <a:off x="1675698" y="385555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4" name="Google Shape;274;p10"/>
          <p:cNvCxnSpPr>
            <a:stCxn id="264" idx="4"/>
            <a:endCxn id="266" idx="7"/>
          </p:cNvCxnSpPr>
          <p:nvPr/>
        </p:nvCxnSpPr>
        <p:spPr>
          <a:xfrm flipH="1">
            <a:off x="3187956" y="397439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5" name="Google Shape;275;p10"/>
          <p:cNvCxnSpPr/>
          <p:nvPr/>
        </p:nvCxnSpPr>
        <p:spPr>
          <a:xfrm>
            <a:off x="2297518" y="471552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6" name="Google Shape;276;p10"/>
          <p:cNvSpPr/>
          <p:nvPr/>
        </p:nvSpPr>
        <p:spPr>
          <a:xfrm>
            <a:off x="182880" y="496207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7" name="Google Shape;277;p10"/>
          <p:cNvCxnSpPr/>
          <p:nvPr/>
        </p:nvCxnSpPr>
        <p:spPr>
          <a:xfrm flipH="1">
            <a:off x="422751" y="464220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8" name="Google Shape;278;p10"/>
          <p:cNvSpPr/>
          <p:nvPr/>
        </p:nvSpPr>
        <p:spPr>
          <a:xfrm>
            <a:off x="7163819" y="29623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8090262" y="3516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260304" y="339778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7578634" y="423725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6737098" y="42577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689892" y="42112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7181514" y="490925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85" name="Google Shape;285;p10"/>
          <p:cNvCxnSpPr>
            <a:stCxn id="278" idx="3"/>
            <a:endCxn id="280" idx="7"/>
          </p:cNvCxnSpPr>
          <p:nvPr/>
        </p:nvCxnSpPr>
        <p:spPr>
          <a:xfrm flipH="1">
            <a:off x="6728465" y="3307999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0"/>
          <p:cNvCxnSpPr>
            <a:stCxn id="278" idx="5"/>
          </p:cNvCxnSpPr>
          <p:nvPr/>
        </p:nvCxnSpPr>
        <p:spPr>
          <a:xfrm>
            <a:off x="7632112" y="3307999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0"/>
          <p:cNvCxnSpPr>
            <a:stCxn id="280" idx="4"/>
            <a:endCxn id="283" idx="0"/>
          </p:cNvCxnSpPr>
          <p:nvPr/>
        </p:nvCxnSpPr>
        <p:spPr>
          <a:xfrm flipH="1">
            <a:off x="5964324" y="3802730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10"/>
          <p:cNvCxnSpPr>
            <a:stCxn id="280" idx="4"/>
            <a:endCxn id="282" idx="0"/>
          </p:cNvCxnSpPr>
          <p:nvPr/>
        </p:nvCxnSpPr>
        <p:spPr>
          <a:xfrm>
            <a:off x="6534624" y="3802730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9" name="Google Shape;289;p10"/>
          <p:cNvCxnSpPr>
            <a:stCxn id="279" idx="4"/>
            <a:endCxn id="281" idx="7"/>
          </p:cNvCxnSpPr>
          <p:nvPr/>
        </p:nvCxnSpPr>
        <p:spPr>
          <a:xfrm flipH="1">
            <a:off x="8046882" y="3921573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0" name="Google Shape;290;p10"/>
          <p:cNvCxnSpPr/>
          <p:nvPr/>
        </p:nvCxnSpPr>
        <p:spPr>
          <a:xfrm>
            <a:off x="7156444" y="4662701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6.2</a:t>
            </a:r>
            <a:endParaRPr/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borrado según lo explicado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98" name="Google Shape;298;p1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9" name="Google Shape;299;p1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05" name="Google Shape;305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Ejercicio 8.2</a:t>
            </a:r>
            <a:endParaRPr b="1" i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	</a:t>
            </a:r>
            <a:r>
              <a:rPr lang="en-US"/>
              <a:t>El borrado puede implementarse en forma recursiva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 i="1"/>
          </a:p>
        </p:txBody>
      </p:sp>
      <p:sp>
        <p:nvSpPr>
          <p:cNvPr id="306" name="Google Shape;306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07" name="Google Shape;30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353" y="4146325"/>
            <a:ext cx="6002891" cy="17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13" name="Google Shape;313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280"/>
              <a:buNone/>
            </a:pPr>
            <a:r>
              <a:rPr lang="en-US" sz="2400"/>
              <a:t>En Node</a:t>
            </a:r>
            <a:endParaRPr sz="2400"/>
          </a:p>
        </p:txBody>
      </p:sp>
      <p:sp>
        <p:nvSpPr>
          <p:cNvPr id="314" name="Google Shape;314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939" y="3573826"/>
            <a:ext cx="4113861" cy="192756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6" name="Google Shape;31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75" y="2286000"/>
            <a:ext cx="44672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22" name="Google Shape;322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Hacer un seguimiento de su funcionamiento. Implementarlo y testearlo</a:t>
            </a:r>
            <a:endParaRPr/>
          </a:p>
        </p:txBody>
      </p:sp>
      <p:sp>
        <p:nvSpPr>
          <p:cNvPr id="323" name="Google Shape;32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7.1</a:t>
            </a:r>
            <a:endParaRPr/>
          </a:p>
        </p:txBody>
      </p:sp>
      <p:sp>
        <p:nvSpPr>
          <p:cNvPr id="329" name="Google Shape;329;p15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1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Cambiar la interface BSTreeInterface para que sea iterable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15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2" name="Google Shape;332;p15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Para ello corresponde que la interfaz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BSTreeInterface</a:t>
            </a:r>
            <a:r>
              <a:rPr lang="en-US"/>
              <a:t> extienda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Iterable.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iterador devolverá los </a:t>
            </a:r>
            <a:r>
              <a:rPr lang="en-US" b="1"/>
              <a:t>elementos por niveles</a:t>
            </a:r>
            <a:r>
              <a:rPr lang="en-US"/>
              <a:t>, como lo hicimos previamente.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No asumir que pueden generar de un BST su información en una estructura auxiliar completamente. Tratar de “recorrer en el momento” o con algún element forward.</a:t>
            </a:r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Caso de Uso: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marL="0" lvl="0" indent="0" algn="l" rtl="0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8" name="Google Shape;348;p17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49" name="Google Shape;349;p17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0" name="Google Shape;350;p17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1" name="Google Shape;351;p17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54" name="Google Shape;354;p17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5" name="Google Shape;355;p17"/>
          <p:cNvCxnSpPr>
            <a:stCxn id="347" idx="3"/>
            <a:endCxn id="349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6" name="Google Shape;356;p17"/>
          <p:cNvCxnSpPr>
            <a:stCxn id="347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7" name="Google Shape;357;p17"/>
          <p:cNvCxnSpPr>
            <a:stCxn id="349" idx="4"/>
            <a:endCxn id="353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8" name="Google Shape;358;p17"/>
          <p:cNvCxnSpPr>
            <a:stCxn id="349" idx="4"/>
            <a:endCxn id="351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59" name="Google Shape;359;p17"/>
          <p:cNvCxnSpPr>
            <a:stCxn id="348" idx="4"/>
            <a:endCxn id="350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0" name="Google Shape;360;p17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1" name="Google Shape;361;p17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2" name="Google Shape;362;p17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63" name="Google Shape;363;p17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4" name="Google Shape;364;p17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70" name="Google Shape;370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Tip: tomar la versión (iterativa) y transformarla.</a:t>
            </a:r>
            <a:endParaRPr/>
          </a:p>
        </p:txBody>
      </p:sp>
      <p:sp>
        <p:nvSpPr>
          <p:cNvPr id="371" name="Google Shape;371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72" name="Google Shape;37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" y="2352947"/>
            <a:ext cx="4733925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352947"/>
            <a:ext cx="4343400" cy="469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/>
          <p:nvPr/>
        </p:nvSpPr>
        <p:spPr>
          <a:xfrm>
            <a:off x="0" y="4219711"/>
            <a:ext cx="9143999" cy="36208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5" name="Google Shape;375;p18"/>
          <p:cNvSpPr/>
          <p:nvPr/>
        </p:nvSpPr>
        <p:spPr>
          <a:xfrm>
            <a:off x="1" y="4670189"/>
            <a:ext cx="9143999" cy="2051288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76" name="Google Shape;376;p18"/>
          <p:cNvSpPr/>
          <p:nvPr/>
        </p:nvSpPr>
        <p:spPr>
          <a:xfrm>
            <a:off x="0" y="2899954"/>
            <a:ext cx="9022079" cy="99246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7.2</a:t>
            </a:r>
            <a:endParaRPr/>
          </a:p>
        </p:txBody>
      </p:sp>
      <p:sp>
        <p:nvSpPr>
          <p:cNvPr id="382" name="Google Shape;382;p1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Hacer que el iterador lo haga inOrder.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Para ello, conviene escribir el método inOrder en format no recursivo.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84" name="Google Shape;384;p19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5" name="Google Shape;385;p19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Operaciones sobre un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2)  Borrar:  no basta con eliminar un elemento, se debe mantener la forma del original (no deformarse)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El algoritmo es el siguiente: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91" name="Google Shape;391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392" name="Google Shape;392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393" name="Google Shape;39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632301"/>
            <a:ext cx="52578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399" name="Google Shape;399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Caso de Uso: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new BST&lt;&gt;();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myTree.insert(35);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myTree.insert(74);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myTree.insert(22);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myTree.insert(27);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for (Integer data : myTree) {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  System.out.print(data +  " ");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// Puedo hacerlo múltiples veces… </a:t>
            </a:r>
            <a:endParaRPr/>
          </a:p>
          <a:p>
            <a:pPr marL="0" lvl="0" indent="0" algn="l" rtl="0">
              <a:spcBef>
                <a:spcPts val="266"/>
              </a:spcBef>
              <a:spcAft>
                <a:spcPts val="0"/>
              </a:spcAft>
              <a:buSzPct val="95000"/>
              <a:buNone/>
            </a:pP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"\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n\nUna vez más…\n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2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myTree.forEach( t-&gt; System.out.print(t + " ") );</a:t>
            </a:r>
            <a:endParaRPr b="1"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47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400" name="Google Shape;400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7211717" y="19037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2" name="Google Shape;402;p21"/>
          <p:cNvSpPr/>
          <p:nvPr/>
        </p:nvSpPr>
        <p:spPr>
          <a:xfrm>
            <a:off x="8138160" y="24579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3" name="Google Shape;403;p21"/>
          <p:cNvSpPr/>
          <p:nvPr/>
        </p:nvSpPr>
        <p:spPr>
          <a:xfrm>
            <a:off x="6308202" y="233915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7626532" y="317863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6784996" y="3199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6" name="Google Shape;406;p21"/>
          <p:cNvSpPr/>
          <p:nvPr/>
        </p:nvSpPr>
        <p:spPr>
          <a:xfrm>
            <a:off x="7298800" y="38659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7" name="Google Shape;407;p21"/>
          <p:cNvSpPr/>
          <p:nvPr/>
        </p:nvSpPr>
        <p:spPr>
          <a:xfrm>
            <a:off x="5737790" y="31526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6663077" y="459889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09" name="Google Shape;409;p21"/>
          <p:cNvCxnSpPr>
            <a:stCxn id="401" idx="3"/>
            <a:endCxn id="403" idx="7"/>
          </p:cNvCxnSpPr>
          <p:nvPr/>
        </p:nvCxnSpPr>
        <p:spPr>
          <a:xfrm flipH="1">
            <a:off x="6776364" y="224937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0" name="Google Shape;410;p21"/>
          <p:cNvCxnSpPr>
            <a:stCxn id="401" idx="5"/>
          </p:cNvCxnSpPr>
          <p:nvPr/>
        </p:nvCxnSpPr>
        <p:spPr>
          <a:xfrm>
            <a:off x="7680011" y="224937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1" name="Google Shape;411;p21"/>
          <p:cNvCxnSpPr>
            <a:stCxn id="403" idx="4"/>
            <a:endCxn id="407" idx="0"/>
          </p:cNvCxnSpPr>
          <p:nvPr/>
        </p:nvCxnSpPr>
        <p:spPr>
          <a:xfrm flipH="1">
            <a:off x="6012222" y="274410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2" name="Google Shape;412;p21"/>
          <p:cNvCxnSpPr>
            <a:stCxn id="403" idx="4"/>
            <a:endCxn id="405" idx="0"/>
          </p:cNvCxnSpPr>
          <p:nvPr/>
        </p:nvCxnSpPr>
        <p:spPr>
          <a:xfrm>
            <a:off x="6582522" y="274410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3" name="Google Shape;413;p21"/>
          <p:cNvCxnSpPr>
            <a:stCxn id="402" idx="4"/>
            <a:endCxn id="404" idx="7"/>
          </p:cNvCxnSpPr>
          <p:nvPr/>
        </p:nvCxnSpPr>
        <p:spPr>
          <a:xfrm flipH="1">
            <a:off x="8094780" y="286294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4" name="Google Shape;414;p21"/>
          <p:cNvCxnSpPr/>
          <p:nvPr/>
        </p:nvCxnSpPr>
        <p:spPr>
          <a:xfrm flipH="1">
            <a:off x="7034279" y="425082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5" name="Google Shape;415;p21"/>
          <p:cNvCxnSpPr/>
          <p:nvPr/>
        </p:nvCxnSpPr>
        <p:spPr>
          <a:xfrm>
            <a:off x="7204342" y="360407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6" name="Google Shape;416;p21"/>
          <p:cNvSpPr/>
          <p:nvPr/>
        </p:nvSpPr>
        <p:spPr>
          <a:xfrm>
            <a:off x="5089704" y="385062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7" name="Google Shape;417;p21"/>
          <p:cNvCxnSpPr/>
          <p:nvPr/>
        </p:nvCxnSpPr>
        <p:spPr>
          <a:xfrm flipH="1">
            <a:off x="5329575" y="353075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8" name="Google Shape;418;p21"/>
          <p:cNvSpPr/>
          <p:nvPr/>
        </p:nvSpPr>
        <p:spPr>
          <a:xfrm>
            <a:off x="4588467" y="5032336"/>
            <a:ext cx="4376057" cy="16379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obtenerse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8 15 20 22 25 27 35 55 74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26" name="Google Shape;42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1257" y="2941457"/>
            <a:ext cx="525780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8150" y="2225040"/>
            <a:ext cx="489585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2"/>
          <p:cNvSpPr/>
          <p:nvPr/>
        </p:nvSpPr>
        <p:spPr>
          <a:xfrm>
            <a:off x="0" y="3762103"/>
            <a:ext cx="9143999" cy="20900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-1" y="3982243"/>
            <a:ext cx="9143999" cy="2314056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-2" y="2338252"/>
            <a:ext cx="9143999" cy="1423852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7.3</a:t>
            </a:r>
            <a:endParaRPr/>
          </a:p>
        </p:txBody>
      </p:sp>
      <p:sp>
        <p:nvSpPr>
          <p:cNvPr id="436" name="Google Shape;436;p2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2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Dejar que el usuario elija el iterador que desea, tantas veces lo quiera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38" name="Google Shape;438;p2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2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5" name="Google Shape;445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El problema es que no se puede cambiar el método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iterator()</a:t>
            </a:r>
            <a:r>
              <a:rPr lang="en-US"/>
              <a:t> parametrizandolo por la forma en que se lo quiere recorrer.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public Iterator&lt;T&gt; </a:t>
            </a:r>
            <a:r>
              <a:rPr lang="en-US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iterator( ?? )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46" name="Google Shape;446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solución: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Agregar un método que hay que invocar “antes” de tomar el iterador que indique de qué manera se lo quiere recorrer. El default, de no invocarse, es iteración byLevels.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Chequearlo con múltiples invocaciones de formas de recorrido!!!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Básicamente:</a:t>
            </a:r>
            <a:endParaRPr/>
          </a:p>
        </p:txBody>
      </p:sp>
      <p:sp>
        <p:nvSpPr>
          <p:cNvPr id="453" name="Google Shape;453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59" name="Google Shape;459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Sacar comentario en la interface…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public interface BSTreeInterface&lt;T extends Comparable&lt;? super T&gt;&gt; ...{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enum Traversal { </a:t>
            </a:r>
            <a:r>
              <a:rPr lang="en-US" sz="1600" b="1" i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BYLEVELS, INORDER</a:t>
            </a: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void setTraversal(Traversal traversal);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/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 b="1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0" name="Google Shape;460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Caso de uso A</a:t>
            </a:r>
            <a:endParaRPr/>
          </a:p>
        </p:txBody>
      </p:sp>
      <p:sp>
        <p:nvSpPr>
          <p:cNvPr id="466" name="Google Shape;466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sz="4900" b="1"/>
              <a:t>public static void main(String[] args) {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BST&lt;Integer&gt;  myTree= </a:t>
            </a:r>
            <a:r>
              <a:rPr lang="en-US" sz="4900" b="1"/>
              <a:t>new BST&lt;&gt;();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myTree.insert(35);   myTree.insert(74);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myTree.insert(20);   myTree.insert(22);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myTree.insert(55);   myTree.insert(15);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myTree.insert(8);     myTree.insert(27);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myTree.insert(25);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lang="en-US" sz="4900" b="1" i="1">
                <a:solidFill>
                  <a:srgbClr val="0070C0"/>
                </a:solidFill>
              </a:rPr>
              <a:t>out.println("\n\nDefault Traversal…\n");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lang="en-US" sz="4900" b="1" i="1">
                <a:solidFill>
                  <a:srgbClr val="0070C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lang="en-US" sz="4900" b="1" i="1">
                <a:solidFill>
                  <a:srgbClr val="7030A0"/>
                </a:solidFill>
              </a:rPr>
              <a:t>INORDER);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lang="en-US" sz="4900" b="1" i="1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lang="en-US" sz="4900" b="1" i="1">
                <a:solidFill>
                  <a:srgbClr val="7030A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myTree.setTraversal(Traversal.</a:t>
            </a:r>
            <a:r>
              <a:rPr lang="en-US" sz="4900" b="1" i="1">
                <a:solidFill>
                  <a:srgbClr val="0070C0"/>
                </a:solidFill>
              </a:rPr>
              <a:t>BYLEVELS);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System.</a:t>
            </a:r>
            <a:r>
              <a:rPr lang="en-US" sz="4900" b="1" i="1">
                <a:solidFill>
                  <a:srgbClr val="0070C0"/>
                </a:solidFill>
              </a:rPr>
              <a:t>out.println("\n\nUna vez más BYLEVELS\n");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0070C0"/>
                </a:solidFill>
              </a:rPr>
              <a:t>myTree.forEach( t-&gt; System.</a:t>
            </a:r>
            <a:r>
              <a:rPr lang="en-US" sz="4900" b="1" i="1">
                <a:solidFill>
                  <a:srgbClr val="0070C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myTree.setTraversal(Traversal.</a:t>
            </a:r>
            <a:r>
              <a:rPr lang="en-US" sz="4900" b="1" i="1">
                <a:solidFill>
                  <a:srgbClr val="7030A0"/>
                </a:solidFill>
              </a:rPr>
              <a:t>INORDER);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System.</a:t>
            </a:r>
            <a:r>
              <a:rPr lang="en-US" sz="4900" b="1" i="1">
                <a:solidFill>
                  <a:srgbClr val="7030A0"/>
                </a:solidFill>
              </a:rPr>
              <a:t>out.println("\n\nUna vez más INORDER\n");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>
                <a:solidFill>
                  <a:srgbClr val="7030A0"/>
                </a:solidFill>
              </a:rPr>
              <a:t>myTree.forEach( t-&gt; System.</a:t>
            </a:r>
            <a:r>
              <a:rPr lang="en-US" sz="4900" b="1" i="1">
                <a:solidFill>
                  <a:srgbClr val="7030A0"/>
                </a:solidFill>
              </a:rPr>
              <a:t>out.print(t + " ") );</a:t>
            </a:r>
            <a:endParaRPr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endParaRPr sz="4900"/>
          </a:p>
          <a:p>
            <a:pPr marL="0" lvl="0" indent="0" algn="l" rtl="0">
              <a:spcBef>
                <a:spcPts val="245"/>
              </a:spcBef>
              <a:spcAft>
                <a:spcPts val="0"/>
              </a:spcAft>
              <a:buSzPct val="95000"/>
              <a:buNone/>
            </a:pPr>
            <a:r>
              <a:rPr lang="en-US" sz="4900"/>
              <a:t>}</a:t>
            </a:r>
            <a:endParaRPr/>
          </a:p>
        </p:txBody>
      </p:sp>
      <p:sp>
        <p:nvSpPr>
          <p:cNvPr id="467" name="Google Shape;467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7107215" y="10067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8033658" y="156098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0" name="Google Shape;470;p27"/>
          <p:cNvSpPr/>
          <p:nvPr/>
        </p:nvSpPr>
        <p:spPr>
          <a:xfrm>
            <a:off x="6203700" y="144214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1" name="Google Shape;471;p27"/>
          <p:cNvSpPr/>
          <p:nvPr/>
        </p:nvSpPr>
        <p:spPr>
          <a:xfrm>
            <a:off x="7522030" y="22816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2" name="Google Shape;472;p27"/>
          <p:cNvSpPr/>
          <p:nvPr/>
        </p:nvSpPr>
        <p:spPr>
          <a:xfrm>
            <a:off x="6680494" y="230211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3" name="Google Shape;473;p27"/>
          <p:cNvSpPr/>
          <p:nvPr/>
        </p:nvSpPr>
        <p:spPr>
          <a:xfrm>
            <a:off x="7194298" y="296895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4" name="Google Shape;474;p27"/>
          <p:cNvSpPr/>
          <p:nvPr/>
        </p:nvSpPr>
        <p:spPr>
          <a:xfrm>
            <a:off x="5633288" y="225562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5" name="Google Shape;475;p27"/>
          <p:cNvSpPr/>
          <p:nvPr/>
        </p:nvSpPr>
        <p:spPr>
          <a:xfrm>
            <a:off x="6558575" y="370188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6" name="Google Shape;476;p27"/>
          <p:cNvCxnSpPr>
            <a:stCxn id="468" idx="3"/>
            <a:endCxn id="470" idx="7"/>
          </p:cNvCxnSpPr>
          <p:nvPr/>
        </p:nvCxnSpPr>
        <p:spPr>
          <a:xfrm flipH="1">
            <a:off x="6671861" y="1352357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7" name="Google Shape;477;p27"/>
          <p:cNvCxnSpPr>
            <a:stCxn id="468" idx="5"/>
          </p:cNvCxnSpPr>
          <p:nvPr/>
        </p:nvCxnSpPr>
        <p:spPr>
          <a:xfrm>
            <a:off x="7575508" y="1352357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8" name="Google Shape;478;p27"/>
          <p:cNvCxnSpPr>
            <a:stCxn id="470" idx="4"/>
            <a:endCxn id="474" idx="0"/>
          </p:cNvCxnSpPr>
          <p:nvPr/>
        </p:nvCxnSpPr>
        <p:spPr>
          <a:xfrm flipH="1">
            <a:off x="5907720" y="1847088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9" name="Google Shape;479;p27"/>
          <p:cNvCxnSpPr>
            <a:stCxn id="470" idx="4"/>
            <a:endCxn id="472" idx="0"/>
          </p:cNvCxnSpPr>
          <p:nvPr/>
        </p:nvCxnSpPr>
        <p:spPr>
          <a:xfrm>
            <a:off x="6478020" y="1847088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0" name="Google Shape;480;p27"/>
          <p:cNvCxnSpPr>
            <a:stCxn id="469" idx="4"/>
            <a:endCxn id="471" idx="7"/>
          </p:cNvCxnSpPr>
          <p:nvPr/>
        </p:nvCxnSpPr>
        <p:spPr>
          <a:xfrm flipH="1">
            <a:off x="7990278" y="1965931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1" name="Google Shape;481;p27"/>
          <p:cNvCxnSpPr/>
          <p:nvPr/>
        </p:nvCxnSpPr>
        <p:spPr>
          <a:xfrm flipH="1">
            <a:off x="6929777" y="3353812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2" name="Google Shape;482;p27"/>
          <p:cNvCxnSpPr/>
          <p:nvPr/>
        </p:nvCxnSpPr>
        <p:spPr>
          <a:xfrm>
            <a:off x="7099840" y="2707059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3" name="Google Shape;483;p27"/>
          <p:cNvSpPr/>
          <p:nvPr/>
        </p:nvSpPr>
        <p:spPr>
          <a:xfrm>
            <a:off x="4985202" y="29536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4" name="Google Shape;484;p27"/>
          <p:cNvCxnSpPr/>
          <p:nvPr/>
        </p:nvCxnSpPr>
        <p:spPr>
          <a:xfrm flipH="1">
            <a:off x="5225073" y="2633740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27"/>
          <p:cNvSpPr/>
          <p:nvPr/>
        </p:nvSpPr>
        <p:spPr>
          <a:xfrm>
            <a:off x="4455349" y="4157237"/>
            <a:ext cx="4178042" cy="25723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Default Traversal</a:t>
            </a: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8   15   20   22   25   27   35   55   74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BYLEVELS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35   20   74   15   22   55   8   27   25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Una vez más INORDER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8   15   20   22  25   27   35   55   74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491" name="Google Shape;491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Implementación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492" name="Google Shape;492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493" name="Google Shape;49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7" y="2863760"/>
            <a:ext cx="52292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74320" lvl="0" indent="-274320" algn="just" rtl="0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R1</a:t>
            </a:r>
            <a:r>
              <a:rPr lang="en-US"/>
              <a:t>: Si el nodo a eliminar es hoja, actualizar quien lo apunta a él (puntero a raíz o su antecesor inmediato) para que ya no lo apunte más a él y pase a apuntar a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en-US"/>
              <a:t>.</a:t>
            </a:r>
            <a:endParaRPr/>
          </a:p>
          <a:p>
            <a:pPr marL="0" lvl="0" indent="0" algn="just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just" rtl="0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R2</a:t>
            </a:r>
            <a:r>
              <a:rPr lang="en-US"/>
              <a:t>: Si el nodo a eliminar tiene un solo hijo, actualizar quien lo apunta a él (puntero a raíz o su antecesor inmediato) para que en vez de apuntarlo a él lo haga al hijo del que se borra.</a:t>
            </a:r>
            <a:endParaRPr/>
          </a:p>
          <a:p>
            <a:pPr marL="274320" lvl="0" indent="-152765" algn="just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274320" lvl="0" indent="-274320" algn="just" rtl="0">
              <a:spcBef>
                <a:spcPts val="403"/>
              </a:spcBef>
              <a:spcAft>
                <a:spcPts val="0"/>
              </a:spcAft>
              <a:buSzPct val="95000"/>
              <a:buChar char="⚫"/>
            </a:pPr>
            <a:r>
              <a:rPr lang="en-US" b="1"/>
              <a:t>R3</a:t>
            </a:r>
            <a:r>
              <a:rPr lang="en-US"/>
              <a:t>: Si el nodo a eliminar tiene dos hijos se procede en dos pasos: primero se lo </a:t>
            </a:r>
            <a:r>
              <a:rPr lang="en-US" b="1"/>
              <a:t>reemplaza</a:t>
            </a:r>
            <a:r>
              <a:rPr lang="en-US"/>
              <a:t> por un </a:t>
            </a:r>
            <a:r>
              <a:rPr lang="en-US" b="1" i="1"/>
              <a:t>nodo lexicográficamente adyacente</a:t>
            </a:r>
            <a:r>
              <a:rPr lang="en-US"/>
              <a:t> (su </a:t>
            </a:r>
            <a:r>
              <a:rPr lang="en-US" b="1" i="1"/>
              <a:t>predecesor  inorder</a:t>
            </a:r>
            <a:r>
              <a:rPr lang="en-US"/>
              <a:t> o sea el más grande de los nodos de su subárbol izquierdo, o bien su </a:t>
            </a:r>
            <a:r>
              <a:rPr lang="en-US" b="1" i="1"/>
              <a:t>sucesor inorder</a:t>
            </a:r>
            <a:r>
              <a:rPr lang="en-US"/>
              <a:t> o sea el más chico de los nodos de su subárbol derecho), y finalmente se borra al nodo que lo reemplazó (seguro que dicho nodo tiene a lo sumo un solo hijo, sino no sería el lexicográficamente adyacente, y por lo tanto es fácil de borrar)</a:t>
            </a:r>
            <a:endParaRPr/>
          </a:p>
          <a:p>
            <a:pPr marL="274320" lvl="0" indent="-152765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Se quiere borrar el 80  (R1)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713" y="2596751"/>
            <a:ext cx="3277088" cy="331738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2271" y="2683115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4"/>
          <p:cNvSpPr/>
          <p:nvPr/>
        </p:nvSpPr>
        <p:spPr>
          <a:xfrm>
            <a:off x="2662518" y="3859306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10  (R2)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427616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796" y="2606867"/>
            <a:ext cx="3191773" cy="323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510989" y="3133165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86788" y="2555215"/>
            <a:ext cx="3053801" cy="2608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457200" y="184708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 partir de lo obtenido se quiere borrar 70  (R3). Supongamos que usamos su predecessor inorder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7" name="Google Shape;157;p6"/>
          <p:cNvSpPr/>
          <p:nvPr/>
        </p:nvSpPr>
        <p:spPr>
          <a:xfrm>
            <a:off x="4067735" y="3859306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344706" y="2708751"/>
            <a:ext cx="1129553" cy="726141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882" y="2854144"/>
            <a:ext cx="3053801" cy="26081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6"/>
          <p:cNvCxnSpPr/>
          <p:nvPr/>
        </p:nvCxnSpPr>
        <p:spPr>
          <a:xfrm rot="10800000" flipH="1">
            <a:off x="1627094" y="3213847"/>
            <a:ext cx="282388" cy="105669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pic>
        <p:nvPicPr>
          <p:cNvPr id="161" name="Google Shape;16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2316" y="2880532"/>
            <a:ext cx="3081816" cy="195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6.1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 partir del siguiente BST, mostrar gráficamente cómo queda paso a paso el BST luego de aplicar las siguientes operaciones y qué reglas se usaron. </a:t>
            </a: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Usar predecesor inorder:  40, 35 y 8 (en ese orden)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7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6" name="Google Shape;17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40</a:t>
            </a:r>
            <a:endParaRPr/>
          </a:p>
        </p:txBody>
      </p:sp>
      <p:sp>
        <p:nvSpPr>
          <p:cNvPr id="177" name="Google Shape;177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2304893" y="26566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3186636" y="31617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3972584" y="388383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401378" y="30921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3460956" y="460447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878172" y="395209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4" name="Google Shape;184;p8"/>
          <p:cNvSpPr/>
          <p:nvPr/>
        </p:nvSpPr>
        <p:spPr>
          <a:xfrm>
            <a:off x="2391976" y="46189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5" name="Google Shape;185;p8"/>
          <p:cNvSpPr/>
          <p:nvPr/>
        </p:nvSpPr>
        <p:spPr>
          <a:xfrm>
            <a:off x="830966" y="390560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1756253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7" name="Google Shape;187;p8"/>
          <p:cNvCxnSpPr>
            <a:stCxn id="178" idx="3"/>
            <a:endCxn id="181" idx="7"/>
          </p:cNvCxnSpPr>
          <p:nvPr/>
        </p:nvCxnSpPr>
        <p:spPr>
          <a:xfrm flipH="1">
            <a:off x="1869539" y="3002344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8" name="Google Shape;188;p8"/>
          <p:cNvCxnSpPr>
            <a:stCxn id="178" idx="5"/>
            <a:endCxn id="179" idx="1"/>
          </p:cNvCxnSpPr>
          <p:nvPr/>
        </p:nvCxnSpPr>
        <p:spPr>
          <a:xfrm>
            <a:off x="2773187" y="3002344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8"/>
          <p:cNvCxnSpPr>
            <a:stCxn id="181" idx="4"/>
            <a:endCxn id="185" idx="0"/>
          </p:cNvCxnSpPr>
          <p:nvPr/>
        </p:nvCxnSpPr>
        <p:spPr>
          <a:xfrm flipH="1">
            <a:off x="1105398" y="3497075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8"/>
          <p:cNvCxnSpPr>
            <a:stCxn id="181" idx="4"/>
            <a:endCxn id="183" idx="0"/>
          </p:cNvCxnSpPr>
          <p:nvPr/>
        </p:nvCxnSpPr>
        <p:spPr>
          <a:xfrm>
            <a:off x="1675698" y="3497075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191;p8"/>
          <p:cNvCxnSpPr>
            <a:stCxn id="179" idx="5"/>
          </p:cNvCxnSpPr>
          <p:nvPr/>
        </p:nvCxnSpPr>
        <p:spPr>
          <a:xfrm>
            <a:off x="3654929" y="3507441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2" name="Google Shape;192;p8"/>
          <p:cNvCxnSpPr>
            <a:stCxn id="180" idx="4"/>
            <a:endCxn id="182" idx="7"/>
          </p:cNvCxnSpPr>
          <p:nvPr/>
        </p:nvCxnSpPr>
        <p:spPr>
          <a:xfrm flipH="1">
            <a:off x="3929204" y="4288786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3" name="Google Shape;193;p8"/>
          <p:cNvCxnSpPr/>
          <p:nvPr/>
        </p:nvCxnSpPr>
        <p:spPr>
          <a:xfrm flipH="1">
            <a:off x="2127455" y="5003799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4" name="Google Shape;194;p8"/>
          <p:cNvCxnSpPr/>
          <p:nvPr/>
        </p:nvCxnSpPr>
        <p:spPr>
          <a:xfrm>
            <a:off x="2297518" y="4357046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5" name="Google Shape;195;p8"/>
          <p:cNvSpPr/>
          <p:nvPr/>
        </p:nvSpPr>
        <p:spPr>
          <a:xfrm>
            <a:off x="182880" y="460359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6" name="Google Shape;196;p8"/>
          <p:cNvCxnSpPr/>
          <p:nvPr/>
        </p:nvCxnSpPr>
        <p:spPr>
          <a:xfrm flipH="1">
            <a:off x="422751" y="4283727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8"/>
          <p:cNvSpPr/>
          <p:nvPr/>
        </p:nvSpPr>
        <p:spPr>
          <a:xfrm>
            <a:off x="4724495" y="4201410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6947617" y="33896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74060" y="394389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6044102" y="382505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7362432" y="466452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6520896" y="468502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7034700" y="535186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5473690" y="4638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398977" y="608479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06" name="Google Shape;206;p8"/>
          <p:cNvCxnSpPr>
            <a:stCxn id="198" idx="3"/>
            <a:endCxn id="200" idx="7"/>
          </p:cNvCxnSpPr>
          <p:nvPr/>
        </p:nvCxnSpPr>
        <p:spPr>
          <a:xfrm flipH="1">
            <a:off x="6512264" y="3735270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07;p8"/>
          <p:cNvCxnSpPr>
            <a:stCxn id="198" idx="5"/>
          </p:cNvCxnSpPr>
          <p:nvPr/>
        </p:nvCxnSpPr>
        <p:spPr>
          <a:xfrm>
            <a:off x="7415911" y="3735270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8" name="Google Shape;208;p8"/>
          <p:cNvCxnSpPr>
            <a:stCxn id="200" idx="4"/>
            <a:endCxn id="204" idx="0"/>
          </p:cNvCxnSpPr>
          <p:nvPr/>
        </p:nvCxnSpPr>
        <p:spPr>
          <a:xfrm flipH="1">
            <a:off x="5748122" y="4230001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8"/>
          <p:cNvCxnSpPr>
            <a:stCxn id="200" idx="4"/>
            <a:endCxn id="202" idx="0"/>
          </p:cNvCxnSpPr>
          <p:nvPr/>
        </p:nvCxnSpPr>
        <p:spPr>
          <a:xfrm>
            <a:off x="6318422" y="4230001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0" name="Google Shape;210;p8"/>
          <p:cNvCxnSpPr>
            <a:stCxn id="199" idx="4"/>
            <a:endCxn id="201" idx="7"/>
          </p:cNvCxnSpPr>
          <p:nvPr/>
        </p:nvCxnSpPr>
        <p:spPr>
          <a:xfrm flipH="1">
            <a:off x="7830680" y="4348844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1" name="Google Shape;211;p8"/>
          <p:cNvCxnSpPr/>
          <p:nvPr/>
        </p:nvCxnSpPr>
        <p:spPr>
          <a:xfrm flipH="1">
            <a:off x="6770179" y="5736725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8"/>
          <p:cNvCxnSpPr/>
          <p:nvPr/>
        </p:nvCxnSpPr>
        <p:spPr>
          <a:xfrm>
            <a:off x="6940242" y="5089972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3" name="Google Shape;213;p8"/>
          <p:cNvSpPr/>
          <p:nvPr/>
        </p:nvSpPr>
        <p:spPr>
          <a:xfrm>
            <a:off x="4825604" y="533652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 flipH="1">
            <a:off x="5065475" y="5016653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Borrar 35</a:t>
            </a:r>
            <a:endParaRPr/>
          </a:p>
        </p:txBody>
      </p:sp>
      <p:sp>
        <p:nvSpPr>
          <p:cNvPr id="221" name="Google Shape;221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2" name="Google Shape;222;p9"/>
          <p:cNvSpPr/>
          <p:nvPr/>
        </p:nvSpPr>
        <p:spPr>
          <a:xfrm>
            <a:off x="4259171" y="3845152"/>
            <a:ext cx="1008529" cy="822480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9"/>
          <p:cNvSpPr/>
          <p:nvPr/>
        </p:nvSpPr>
        <p:spPr>
          <a:xfrm>
            <a:off x="2345637" y="28050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3272080" y="335927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5" name="Google Shape;225;p9"/>
          <p:cNvSpPr/>
          <p:nvPr/>
        </p:nvSpPr>
        <p:spPr>
          <a:xfrm>
            <a:off x="1442122" y="324043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2760452" y="407991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7" name="Google Shape;227;p9"/>
          <p:cNvSpPr/>
          <p:nvPr/>
        </p:nvSpPr>
        <p:spPr>
          <a:xfrm>
            <a:off x="1918916" y="410040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8" name="Google Shape;228;p9"/>
          <p:cNvSpPr/>
          <p:nvPr/>
        </p:nvSpPr>
        <p:spPr>
          <a:xfrm>
            <a:off x="2432720" y="476725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871710" y="405391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1796997" y="550017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1" name="Google Shape;231;p9"/>
          <p:cNvCxnSpPr>
            <a:stCxn id="223" idx="3"/>
            <a:endCxn id="225" idx="7"/>
          </p:cNvCxnSpPr>
          <p:nvPr/>
        </p:nvCxnSpPr>
        <p:spPr>
          <a:xfrm flipH="1">
            <a:off x="1910283" y="3150653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3" idx="5"/>
          </p:cNvCxnSpPr>
          <p:nvPr/>
        </p:nvCxnSpPr>
        <p:spPr>
          <a:xfrm>
            <a:off x="2813930" y="3150653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3" name="Google Shape;233;p9"/>
          <p:cNvCxnSpPr>
            <a:stCxn id="225" idx="4"/>
            <a:endCxn id="229" idx="0"/>
          </p:cNvCxnSpPr>
          <p:nvPr/>
        </p:nvCxnSpPr>
        <p:spPr>
          <a:xfrm flipH="1">
            <a:off x="1146142" y="3645384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4" name="Google Shape;234;p9"/>
          <p:cNvCxnSpPr>
            <a:stCxn id="225" idx="4"/>
            <a:endCxn id="227" idx="0"/>
          </p:cNvCxnSpPr>
          <p:nvPr/>
        </p:nvCxnSpPr>
        <p:spPr>
          <a:xfrm>
            <a:off x="1716442" y="3645384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24" idx="4"/>
            <a:endCxn id="226" idx="7"/>
          </p:cNvCxnSpPr>
          <p:nvPr/>
        </p:nvCxnSpPr>
        <p:spPr>
          <a:xfrm flipH="1">
            <a:off x="3228700" y="3764227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6" name="Google Shape;236;p9"/>
          <p:cNvCxnSpPr/>
          <p:nvPr/>
        </p:nvCxnSpPr>
        <p:spPr>
          <a:xfrm flipH="1">
            <a:off x="2168199" y="5152108"/>
            <a:ext cx="378676" cy="3681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/>
          <p:nvPr/>
        </p:nvCxnSpPr>
        <p:spPr>
          <a:xfrm>
            <a:off x="2338262" y="4505355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8" name="Google Shape;238;p9"/>
          <p:cNvSpPr/>
          <p:nvPr/>
        </p:nvSpPr>
        <p:spPr>
          <a:xfrm>
            <a:off x="223624" y="475190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39" name="Google Shape;239;p9"/>
          <p:cNvCxnSpPr/>
          <p:nvPr/>
        </p:nvCxnSpPr>
        <p:spPr>
          <a:xfrm flipH="1">
            <a:off x="463495" y="4432036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0" name="Google Shape;240;p9"/>
          <p:cNvSpPr/>
          <p:nvPr/>
        </p:nvSpPr>
        <p:spPr>
          <a:xfrm>
            <a:off x="7340591" y="27849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27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267034" y="3339188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6437076" y="322034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7755406" y="405982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913870" y="408031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22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5866664" y="403382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7358286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	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7" name="Google Shape;247;p9"/>
          <p:cNvCxnSpPr>
            <a:stCxn id="240" idx="3"/>
            <a:endCxn id="242" idx="7"/>
          </p:cNvCxnSpPr>
          <p:nvPr/>
        </p:nvCxnSpPr>
        <p:spPr>
          <a:xfrm flipH="1">
            <a:off x="6905237" y="3130562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8" name="Google Shape;248;p9"/>
          <p:cNvCxnSpPr>
            <a:stCxn id="240" idx="5"/>
          </p:cNvCxnSpPr>
          <p:nvPr/>
        </p:nvCxnSpPr>
        <p:spPr>
          <a:xfrm>
            <a:off x="7808884" y="3130562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9"/>
          <p:cNvCxnSpPr>
            <a:stCxn id="242" idx="4"/>
            <a:endCxn id="245" idx="0"/>
          </p:cNvCxnSpPr>
          <p:nvPr/>
        </p:nvCxnSpPr>
        <p:spPr>
          <a:xfrm flipH="1">
            <a:off x="6141096" y="3625293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0" name="Google Shape;250;p9"/>
          <p:cNvCxnSpPr>
            <a:stCxn id="242" idx="4"/>
            <a:endCxn id="244" idx="0"/>
          </p:cNvCxnSpPr>
          <p:nvPr/>
        </p:nvCxnSpPr>
        <p:spPr>
          <a:xfrm>
            <a:off x="6711396" y="3625293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1" name="Google Shape;251;p9"/>
          <p:cNvCxnSpPr>
            <a:stCxn id="241" idx="4"/>
            <a:endCxn id="243" idx="7"/>
          </p:cNvCxnSpPr>
          <p:nvPr/>
        </p:nvCxnSpPr>
        <p:spPr>
          <a:xfrm flipH="1">
            <a:off x="8223654" y="3744136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2" name="Google Shape;252;p9"/>
          <p:cNvCxnSpPr/>
          <p:nvPr/>
        </p:nvCxnSpPr>
        <p:spPr>
          <a:xfrm>
            <a:off x="7333216" y="4485264"/>
            <a:ext cx="232747" cy="2618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53" name="Google Shape;253;p9"/>
          <p:cNvSpPr/>
          <p:nvPr/>
        </p:nvSpPr>
        <p:spPr>
          <a:xfrm>
            <a:off x="5218578" y="4731817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54" name="Google Shape;254;p9"/>
          <p:cNvCxnSpPr/>
          <p:nvPr/>
        </p:nvCxnSpPr>
        <p:spPr>
          <a:xfrm flipH="1">
            <a:off x="5458449" y="4411945"/>
            <a:ext cx="570412" cy="4085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1046</Words>
  <Application>Microsoft Office PowerPoint</Application>
  <PresentationFormat>Presentación en pantalla (4:3)</PresentationFormat>
  <Paragraphs>289</Paragraphs>
  <Slides>28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Century Gothic</vt:lpstr>
      <vt:lpstr>Calibri</vt:lpstr>
      <vt:lpstr>Palatino Linotype</vt:lpstr>
      <vt:lpstr>Arial</vt:lpstr>
      <vt:lpstr>Noto Sans Symbols</vt:lpstr>
      <vt:lpstr>Consolas</vt:lpstr>
      <vt:lpstr>Roboto</vt:lpstr>
      <vt:lpstr>Presentation on brainstorming</vt:lpstr>
      <vt:lpstr>Estructura de Datos y Algoritmos</vt:lpstr>
      <vt:lpstr>BST</vt:lpstr>
      <vt:lpstr>BST</vt:lpstr>
      <vt:lpstr>BST</vt:lpstr>
      <vt:lpstr>BST</vt:lpstr>
      <vt:lpstr>BST</vt:lpstr>
      <vt:lpstr>TP 5C – Ejer 6.1</vt:lpstr>
      <vt:lpstr>Presentación de PowerPoint</vt:lpstr>
      <vt:lpstr>Presentación de PowerPoint</vt:lpstr>
      <vt:lpstr>Presentación de PowerPoint</vt:lpstr>
      <vt:lpstr>TP 5C – Ejer 6.2</vt:lpstr>
      <vt:lpstr>Presentación de PowerPoint</vt:lpstr>
      <vt:lpstr>Presentación de PowerPoint</vt:lpstr>
      <vt:lpstr>Presentación de PowerPoint</vt:lpstr>
      <vt:lpstr>TP 5C – Ejer 7.1</vt:lpstr>
      <vt:lpstr>BST</vt:lpstr>
      <vt:lpstr>Presentación de PowerPoint</vt:lpstr>
      <vt:lpstr>Presentación de PowerPoint</vt:lpstr>
      <vt:lpstr>TP 5C – Ejer 7.2</vt:lpstr>
      <vt:lpstr>Presentación de PowerPoint</vt:lpstr>
      <vt:lpstr>Presentación de PowerPoint</vt:lpstr>
      <vt:lpstr>Presentación de PowerPoint</vt:lpstr>
      <vt:lpstr>TP 5C – Ejer 7.3</vt:lpstr>
      <vt:lpstr>BST</vt:lpstr>
      <vt:lpstr>BST</vt:lpstr>
      <vt:lpstr>Presentación de PowerPoint</vt:lpstr>
      <vt:lpstr>Caso de uso 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Invitado</cp:lastModifiedBy>
  <cp:revision>2</cp:revision>
  <dcterms:created xsi:type="dcterms:W3CDTF">2019-02-21T18:33:09Z</dcterms:created>
  <dcterms:modified xsi:type="dcterms:W3CDTF">2025-05-14T12:19:08Z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