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72" r:id="rId2"/>
    <p:sldId id="732" r:id="rId3"/>
    <p:sldId id="708" r:id="rId4"/>
    <p:sldId id="709" r:id="rId5"/>
    <p:sldId id="710" r:id="rId6"/>
    <p:sldId id="711" r:id="rId7"/>
    <p:sldId id="712" r:id="rId8"/>
    <p:sldId id="713" r:id="rId9"/>
    <p:sldId id="714" r:id="rId10"/>
    <p:sldId id="715" r:id="rId11"/>
    <p:sldId id="731" r:id="rId12"/>
    <p:sldId id="734" r:id="rId13"/>
    <p:sldId id="735" r:id="rId14"/>
    <p:sldId id="738" r:id="rId15"/>
    <p:sldId id="739" r:id="rId16"/>
    <p:sldId id="740" r:id="rId17"/>
    <p:sldId id="741" r:id="rId18"/>
    <p:sldId id="743" r:id="rId19"/>
    <p:sldId id="742" r:id="rId20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2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CE9E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5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2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5/15/2025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4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2025-Q1</a:t>
            </a:r>
            <a:endParaRPr lang="es-AR" sz="3600" dirty="0" smtClean="0">
              <a:solidFill>
                <a:schemeClr val="tx2"/>
              </a:solidFill>
            </a:endParaRPr>
          </a:p>
          <a:p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065843" y="2513045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124" y="1861819"/>
            <a:ext cx="3003029" cy="149746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36" y="3447678"/>
            <a:ext cx="2850776" cy="16924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296" y="3547810"/>
            <a:ext cx="3282104" cy="17718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8282" y="4853792"/>
            <a:ext cx="2612373" cy="1629281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4875734" y="5853228"/>
            <a:ext cx="188636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sz="1100" b="1" dirty="0" smtClean="0"/>
              <a:t>1</a:t>
            </a:r>
            <a:endParaRPr lang="en-US" sz="11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290234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 err="1"/>
              <a:t>Consideraciones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la </a:t>
            </a:r>
            <a:r>
              <a:rPr lang="en-US" dirty="0" err="1"/>
              <a:t>implementación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 smtClean="0"/>
              <a:t>Como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inserciones</a:t>
            </a:r>
            <a:r>
              <a:rPr lang="en-US" dirty="0" smtClean="0"/>
              <a:t>/</a:t>
            </a:r>
            <a:r>
              <a:rPr lang="en-US" dirty="0" err="1" smtClean="0"/>
              <a:t>borrados</a:t>
            </a:r>
            <a:r>
              <a:rPr lang="en-US" dirty="0" smtClean="0"/>
              <a:t> </a:t>
            </a:r>
            <a:r>
              <a:rPr lang="en-US" dirty="0" err="1" smtClean="0"/>
              <a:t>tenemos</a:t>
            </a:r>
            <a:r>
              <a:rPr lang="en-US" dirty="0" smtClean="0"/>
              <a:t> que </a:t>
            </a:r>
            <a:r>
              <a:rPr lang="en-US" dirty="0" err="1" smtClean="0"/>
              <a:t>calcular</a:t>
            </a:r>
            <a:r>
              <a:rPr lang="en-US" dirty="0" smtClean="0"/>
              <a:t> la </a:t>
            </a:r>
            <a:r>
              <a:rPr lang="en-US" dirty="0" err="1" smtClean="0"/>
              <a:t>diferencia</a:t>
            </a:r>
            <a:r>
              <a:rPr lang="en-US" dirty="0" smtClean="0"/>
              <a:t>  entre la </a:t>
            </a:r>
            <a:r>
              <a:rPr lang="en-US" dirty="0" err="1" smtClean="0"/>
              <a:t>altura</a:t>
            </a:r>
            <a:r>
              <a:rPr lang="en-US" dirty="0" smtClean="0"/>
              <a:t> del </a:t>
            </a:r>
            <a:r>
              <a:rPr lang="en-US" dirty="0" err="1" smtClean="0"/>
              <a:t>subarbol</a:t>
            </a:r>
            <a:r>
              <a:rPr lang="en-US" dirty="0" smtClean="0"/>
              <a:t> </a:t>
            </a:r>
            <a:r>
              <a:rPr lang="en-US" dirty="0" err="1" smtClean="0"/>
              <a:t>izq</a:t>
            </a:r>
            <a:r>
              <a:rPr lang="en-US" dirty="0" smtClean="0"/>
              <a:t> y la </a:t>
            </a:r>
            <a:r>
              <a:rPr lang="en-US" dirty="0" err="1" smtClean="0"/>
              <a:t>altura</a:t>
            </a:r>
            <a:r>
              <a:rPr lang="en-US" dirty="0" smtClean="0"/>
              <a:t> del </a:t>
            </a:r>
            <a:r>
              <a:rPr lang="en-US" dirty="0" err="1" smtClean="0"/>
              <a:t>subarbol</a:t>
            </a:r>
            <a:r>
              <a:rPr lang="en-US" dirty="0" smtClean="0"/>
              <a:t> derecho =&gt; </a:t>
            </a:r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operación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MUY FRECUENTE.</a:t>
            </a:r>
          </a:p>
          <a:p>
            <a:pPr marL="0" indent="0" algn="just">
              <a:buNone/>
            </a:pPr>
            <a:r>
              <a:rPr lang="en-US" dirty="0"/>
              <a:t>	</a:t>
            </a:r>
          </a:p>
          <a:p>
            <a:pPr marL="0" indent="0" algn="just">
              <a:buNone/>
            </a:pPr>
            <a:r>
              <a:rPr lang="en-US" dirty="0"/>
              <a:t>	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convenir</a:t>
            </a:r>
            <a:r>
              <a:rPr lang="en-US" dirty="0" smtClean="0"/>
              <a:t> </a:t>
            </a:r>
            <a:r>
              <a:rPr lang="en-US" dirty="0" err="1" smtClean="0"/>
              <a:t>almacenar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Node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información</a:t>
            </a:r>
            <a:r>
              <a:rPr lang="en-US" dirty="0" smtClean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910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dirty="0"/>
              <a:t>public class AVL&lt;T extends Comparable&lt;? super T&gt;&gt; implements BSTreeInterface&lt;T&gt; </a:t>
            </a:r>
            <a:r>
              <a:rPr lang="fr-FR" b="1" dirty="0" smtClean="0"/>
              <a:t>{</a:t>
            </a:r>
          </a:p>
          <a:p>
            <a:pPr marL="0" indent="0">
              <a:buNone/>
            </a:pPr>
            <a:r>
              <a:rPr lang="fr-FR" b="1" dirty="0" smtClean="0"/>
              <a:t>...</a:t>
            </a:r>
          </a:p>
          <a:p>
            <a:pPr marL="365760" lvl="1" indent="0">
              <a:buNone/>
            </a:pPr>
            <a:r>
              <a:rPr lang="es-AR" b="1" dirty="0" err="1" smtClean="0"/>
              <a:t>class</a:t>
            </a:r>
            <a:r>
              <a:rPr lang="es-AR" b="1" dirty="0" smtClean="0"/>
              <a:t> </a:t>
            </a:r>
            <a:r>
              <a:rPr lang="es-AR" b="1" dirty="0" err="1" smtClean="0"/>
              <a:t>Node</a:t>
            </a:r>
            <a:r>
              <a:rPr lang="es-AR" b="1" dirty="0" smtClean="0"/>
              <a:t> </a:t>
            </a:r>
            <a:r>
              <a:rPr lang="es-AR" b="1" dirty="0" err="1" smtClean="0"/>
              <a:t>implements</a:t>
            </a:r>
            <a:r>
              <a:rPr lang="es-AR" b="1" dirty="0" smtClean="0"/>
              <a:t> </a:t>
            </a:r>
            <a:r>
              <a:rPr lang="es-AR" b="1" dirty="0" err="1" smtClean="0"/>
              <a:t>NodeTreeInterface</a:t>
            </a:r>
            <a:r>
              <a:rPr lang="es-AR" b="1" dirty="0" smtClean="0"/>
              <a:t>&lt;T&gt; {</a:t>
            </a:r>
          </a:p>
          <a:p>
            <a:pPr marL="365760" lvl="1" indent="0">
              <a:buNone/>
            </a:pPr>
            <a:endParaRPr lang="es-AR" dirty="0"/>
          </a:p>
          <a:p>
            <a:pPr marL="365760" lvl="1" indent="0">
              <a:buNone/>
            </a:pPr>
            <a:r>
              <a:rPr lang="es-AR" b="1" dirty="0" smtClean="0"/>
              <a:t>	</a:t>
            </a:r>
            <a:r>
              <a:rPr lang="es-AR" b="1" dirty="0" err="1" smtClean="0"/>
              <a:t>private</a:t>
            </a:r>
            <a:r>
              <a:rPr lang="es-AR" b="1" dirty="0" smtClean="0"/>
              <a:t> </a:t>
            </a:r>
            <a:r>
              <a:rPr lang="es-AR" b="1" dirty="0"/>
              <a:t>T data;</a:t>
            </a:r>
          </a:p>
          <a:p>
            <a:pPr marL="365760" lvl="1" indent="0">
              <a:buNone/>
            </a:pPr>
            <a:r>
              <a:rPr lang="es-AR" b="1" dirty="0" smtClean="0"/>
              <a:t>	</a:t>
            </a:r>
            <a:r>
              <a:rPr lang="es-AR" b="1" dirty="0" err="1" smtClean="0"/>
              <a:t>private</a:t>
            </a:r>
            <a:r>
              <a:rPr lang="es-AR" b="1" dirty="0" smtClean="0"/>
              <a:t> </a:t>
            </a:r>
            <a:r>
              <a:rPr lang="es-AR" b="1" dirty="0" err="1"/>
              <a:t>Node</a:t>
            </a:r>
            <a:r>
              <a:rPr lang="es-AR" b="1" dirty="0"/>
              <a:t> </a:t>
            </a:r>
            <a:r>
              <a:rPr lang="es-AR" b="1" dirty="0" err="1"/>
              <a:t>left</a:t>
            </a:r>
            <a:r>
              <a:rPr lang="es-AR" b="1" dirty="0"/>
              <a:t>;</a:t>
            </a:r>
          </a:p>
          <a:p>
            <a:pPr marL="365760" lvl="1" indent="0">
              <a:buNone/>
            </a:pPr>
            <a:r>
              <a:rPr lang="es-AR" b="1" dirty="0" smtClean="0"/>
              <a:t>	</a:t>
            </a:r>
            <a:r>
              <a:rPr lang="es-AR" b="1" dirty="0" err="1" smtClean="0"/>
              <a:t>private</a:t>
            </a:r>
            <a:r>
              <a:rPr lang="es-AR" b="1" dirty="0" smtClean="0"/>
              <a:t> </a:t>
            </a:r>
            <a:r>
              <a:rPr lang="es-AR" b="1" dirty="0" err="1"/>
              <a:t>Node</a:t>
            </a:r>
            <a:r>
              <a:rPr lang="es-AR" b="1" dirty="0"/>
              <a:t> </a:t>
            </a:r>
            <a:r>
              <a:rPr lang="es-AR" b="1" dirty="0" err="1"/>
              <a:t>right</a:t>
            </a:r>
            <a:r>
              <a:rPr lang="es-AR" b="1" dirty="0"/>
              <a:t>;</a:t>
            </a:r>
          </a:p>
          <a:p>
            <a:pPr marL="365760" lvl="1" indent="0">
              <a:buNone/>
            </a:pPr>
            <a:endParaRPr lang="es-AR" dirty="0"/>
          </a:p>
          <a:p>
            <a:pPr marL="365760" lvl="1" indent="0">
              <a:buNone/>
            </a:pPr>
            <a:r>
              <a:rPr lang="es-AR" dirty="0" smtClean="0"/>
              <a:t>	// </a:t>
            </a:r>
            <a:r>
              <a:rPr lang="es-AR" u="sng" dirty="0"/>
              <a:t>para AVL</a:t>
            </a:r>
          </a:p>
          <a:p>
            <a:pPr marL="365760" lvl="1" indent="0">
              <a:buNone/>
            </a:pPr>
            <a:r>
              <a:rPr lang="es-AR" b="1" dirty="0" smtClean="0">
                <a:solidFill>
                  <a:srgbClr val="00B050"/>
                </a:solidFill>
              </a:rPr>
              <a:t>	</a:t>
            </a:r>
            <a:r>
              <a:rPr lang="es-AR" b="1" dirty="0" err="1" smtClean="0">
                <a:solidFill>
                  <a:srgbClr val="00B050"/>
                </a:solidFill>
              </a:rPr>
              <a:t>private</a:t>
            </a:r>
            <a:r>
              <a:rPr lang="es-AR" b="1" dirty="0" smtClean="0">
                <a:solidFill>
                  <a:srgbClr val="00B050"/>
                </a:solidFill>
              </a:rPr>
              <a:t> </a:t>
            </a:r>
            <a:r>
              <a:rPr lang="es-AR" b="1" dirty="0" err="1">
                <a:solidFill>
                  <a:srgbClr val="00B050"/>
                </a:solidFill>
              </a:rPr>
              <a:t>int</a:t>
            </a:r>
            <a:r>
              <a:rPr lang="es-AR" b="1" dirty="0">
                <a:solidFill>
                  <a:srgbClr val="00B050"/>
                </a:solidFill>
              </a:rPr>
              <a:t> </a:t>
            </a:r>
            <a:r>
              <a:rPr lang="es-AR" b="1" dirty="0" err="1">
                <a:solidFill>
                  <a:srgbClr val="00B050"/>
                </a:solidFill>
              </a:rPr>
              <a:t>height</a:t>
            </a:r>
            <a:r>
              <a:rPr lang="es-AR" b="1" dirty="0" smtClean="0">
                <a:solidFill>
                  <a:srgbClr val="00B050"/>
                </a:solidFill>
              </a:rPr>
              <a:t>;</a:t>
            </a:r>
          </a:p>
          <a:p>
            <a:pPr marL="365760" lvl="1" indent="0">
              <a:buNone/>
            </a:pPr>
            <a:r>
              <a:rPr lang="es-AR" b="1" dirty="0" smtClean="0"/>
              <a:t>	…</a:t>
            </a:r>
          </a:p>
          <a:p>
            <a:pPr marL="365760" lvl="1" indent="0">
              <a:buNone/>
            </a:pPr>
            <a:r>
              <a:rPr lang="es-AR" b="1" dirty="0" smtClean="0"/>
              <a:t>  }</a:t>
            </a:r>
          </a:p>
          <a:p>
            <a:pPr marL="0" indent="0">
              <a:buNone/>
            </a:pPr>
            <a:r>
              <a:rPr lang="es-AR" b="1" dirty="0"/>
              <a:t>}</a:t>
            </a:r>
            <a:endParaRPr lang="es-AR" b="1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9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Idea de cómo implementar la inserción (idea a completar…)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92" y="3216256"/>
            <a:ext cx="7337853" cy="226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5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3" y="793752"/>
            <a:ext cx="5448300" cy="55626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723138" y="1028000"/>
            <a:ext cx="8229600" cy="104720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94984" y="5957207"/>
            <a:ext cx="8085909" cy="2737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723138" y="2154339"/>
            <a:ext cx="8229600" cy="371088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actualizo altura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096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3" y="793752"/>
            <a:ext cx="5448300" cy="55626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723138" y="1028000"/>
            <a:ext cx="8229600" cy="104720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94984" y="5957207"/>
            <a:ext cx="8085909" cy="2737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723138" y="2154339"/>
            <a:ext cx="8229600" cy="61498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actualizo altura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723138" y="2817074"/>
            <a:ext cx="8229600" cy="25269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calculo balance</a:t>
            </a:r>
            <a:endParaRPr lang="es-AR" dirty="0"/>
          </a:p>
        </p:txBody>
      </p:sp>
      <p:sp>
        <p:nvSpPr>
          <p:cNvPr id="16" name="Rectángulo 15"/>
          <p:cNvSpPr/>
          <p:nvPr/>
        </p:nvSpPr>
        <p:spPr>
          <a:xfrm>
            <a:off x="723138" y="3117519"/>
            <a:ext cx="8229600" cy="2747704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actualizo altura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6042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3" y="793752"/>
            <a:ext cx="5448300" cy="55626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723138" y="1028000"/>
            <a:ext cx="8229600" cy="104720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29669" y="5957207"/>
            <a:ext cx="8085909" cy="2737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723138" y="2154339"/>
            <a:ext cx="8229600" cy="61498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actualizo altura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723138" y="2817074"/>
            <a:ext cx="8229600" cy="25269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calculo balance</a:t>
            </a:r>
            <a:endParaRPr lang="es-AR" dirty="0"/>
          </a:p>
        </p:txBody>
      </p:sp>
      <p:sp>
        <p:nvSpPr>
          <p:cNvPr id="15" name="Rectángulo 14"/>
          <p:cNvSpPr/>
          <p:nvPr/>
        </p:nvSpPr>
        <p:spPr>
          <a:xfrm>
            <a:off x="723138" y="3440963"/>
            <a:ext cx="8229600" cy="25269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17" name="Rectángulo 16"/>
          <p:cNvSpPr/>
          <p:nvPr/>
        </p:nvSpPr>
        <p:spPr>
          <a:xfrm>
            <a:off x="723138" y="4005378"/>
            <a:ext cx="8229600" cy="25269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18" name="Rectángulo 17"/>
          <p:cNvSpPr/>
          <p:nvPr/>
        </p:nvSpPr>
        <p:spPr>
          <a:xfrm>
            <a:off x="723138" y="4615001"/>
            <a:ext cx="8229600" cy="47698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19" name="Rectángulo 18"/>
          <p:cNvSpPr/>
          <p:nvPr/>
        </p:nvSpPr>
        <p:spPr>
          <a:xfrm>
            <a:off x="723138" y="5442628"/>
            <a:ext cx="8229600" cy="514579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2" name="Rectángulo 1"/>
          <p:cNvSpPr/>
          <p:nvPr/>
        </p:nvSpPr>
        <p:spPr>
          <a:xfrm>
            <a:off x="729669" y="3297453"/>
            <a:ext cx="8275231" cy="142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ángulo 74"/>
          <p:cNvSpPr/>
          <p:nvPr/>
        </p:nvSpPr>
        <p:spPr>
          <a:xfrm>
            <a:off x="729669" y="4460449"/>
            <a:ext cx="8275231" cy="142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ángulo 75"/>
          <p:cNvSpPr/>
          <p:nvPr/>
        </p:nvSpPr>
        <p:spPr>
          <a:xfrm>
            <a:off x="723138" y="3872562"/>
            <a:ext cx="8275231" cy="142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ángulo 76"/>
          <p:cNvSpPr/>
          <p:nvPr/>
        </p:nvSpPr>
        <p:spPr>
          <a:xfrm>
            <a:off x="729669" y="5289963"/>
            <a:ext cx="8275231" cy="14224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o 19"/>
          <p:cNvGrpSpPr/>
          <p:nvPr/>
        </p:nvGrpSpPr>
        <p:grpSpPr>
          <a:xfrm>
            <a:off x="6503811" y="2981927"/>
            <a:ext cx="2513644" cy="2467073"/>
            <a:chOff x="189458" y="1386222"/>
            <a:chExt cx="2513644" cy="2467073"/>
          </a:xfrm>
        </p:grpSpPr>
        <p:cxnSp>
          <p:nvCxnSpPr>
            <p:cNvPr id="21" name="Straight Arrow Connector 14"/>
            <p:cNvCxnSpPr/>
            <p:nvPr/>
          </p:nvCxnSpPr>
          <p:spPr>
            <a:xfrm flipH="1">
              <a:off x="1668713" y="2184186"/>
              <a:ext cx="204031" cy="25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35"/>
            <p:cNvSpPr/>
            <p:nvPr/>
          </p:nvSpPr>
          <p:spPr>
            <a:xfrm>
              <a:off x="1745330" y="1731645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3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572369" y="138622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585264" y="1744189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1-(-1)=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18"/>
            <p:cNvCxnSpPr/>
            <p:nvPr/>
          </p:nvCxnSpPr>
          <p:spPr>
            <a:xfrm flipH="1">
              <a:off x="1248070" y="2925743"/>
              <a:ext cx="146981" cy="316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7"/>
            <p:cNvSpPr/>
            <p:nvPr/>
          </p:nvSpPr>
          <p:spPr>
            <a:xfrm>
              <a:off x="859187" y="3324121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 smtClean="0"/>
                <a:t>1</a:t>
              </a:r>
              <a:endParaRPr lang="es-AR" sz="1600" b="1" dirty="0"/>
            </a:p>
          </p:txBody>
        </p:sp>
        <p:sp>
          <p:nvSpPr>
            <p:cNvPr id="27" name="Oval 4"/>
            <p:cNvSpPr/>
            <p:nvPr/>
          </p:nvSpPr>
          <p:spPr>
            <a:xfrm>
              <a:off x="1306447" y="2470793"/>
              <a:ext cx="531844" cy="46802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b="1" dirty="0" smtClean="0"/>
                <a:t>2</a:t>
              </a:r>
              <a:endParaRPr lang="es-AR" b="1" dirty="0"/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189458" y="2507349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0-(-1)=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29" name="CuadroTexto 28"/>
            <p:cNvSpPr txBox="1"/>
            <p:nvPr/>
          </p:nvSpPr>
          <p:spPr>
            <a:xfrm>
              <a:off x="378623" y="3483963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30" name="CuadroTexto 29"/>
            <p:cNvSpPr txBox="1"/>
            <p:nvPr/>
          </p:nvSpPr>
          <p:spPr>
            <a:xfrm>
              <a:off x="1147762" y="2155728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31" name="CuadroTexto 30"/>
            <p:cNvSpPr txBox="1"/>
            <p:nvPr/>
          </p:nvSpPr>
          <p:spPr>
            <a:xfrm>
              <a:off x="2248919" y="218906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1765819" y="2998088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3" name="CuadroTexto 32"/>
            <p:cNvSpPr txBox="1"/>
            <p:nvPr/>
          </p:nvSpPr>
          <p:spPr>
            <a:xfrm>
              <a:off x="823185" y="301262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6652349" y="2983178"/>
            <a:ext cx="2128846" cy="2342065"/>
            <a:chOff x="232912" y="4097990"/>
            <a:chExt cx="2128846" cy="2342065"/>
          </a:xfrm>
        </p:grpSpPr>
        <p:cxnSp>
          <p:nvCxnSpPr>
            <p:cNvPr id="35" name="Straight Arrow Connector 14"/>
            <p:cNvCxnSpPr/>
            <p:nvPr/>
          </p:nvCxnSpPr>
          <p:spPr>
            <a:xfrm flipH="1">
              <a:off x="1753297" y="4783367"/>
              <a:ext cx="204031" cy="2558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1829914" y="4330826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37" name="CuadroTexto 36"/>
            <p:cNvSpPr txBox="1"/>
            <p:nvPr/>
          </p:nvSpPr>
          <p:spPr>
            <a:xfrm>
              <a:off x="583418" y="4401466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1600" dirty="0"/>
                <a:t>1</a:t>
              </a:r>
              <a:r>
                <a:rPr lang="es-AR" sz="1600" dirty="0" smtClean="0"/>
                <a:t>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38" name="Oval 9"/>
            <p:cNvSpPr/>
            <p:nvPr/>
          </p:nvSpPr>
          <p:spPr>
            <a:xfrm>
              <a:off x="1642635" y="5876438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/>
                <a:t>3</a:t>
              </a:r>
            </a:p>
          </p:txBody>
        </p:sp>
        <p:cxnSp>
          <p:nvCxnSpPr>
            <p:cNvPr id="39" name="Straight Arrow Connector 20"/>
            <p:cNvCxnSpPr/>
            <p:nvPr/>
          </p:nvCxnSpPr>
          <p:spPr>
            <a:xfrm>
              <a:off x="1712762" y="5567915"/>
              <a:ext cx="160117" cy="312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4"/>
            <p:cNvSpPr/>
            <p:nvPr/>
          </p:nvSpPr>
          <p:spPr>
            <a:xfrm>
              <a:off x="1391031" y="5069974"/>
              <a:ext cx="531844" cy="46802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b="1" dirty="0" smtClean="0"/>
                <a:t>2</a:t>
              </a:r>
              <a:endParaRPr lang="es-AR" b="1" dirty="0"/>
            </a:p>
          </p:txBody>
        </p:sp>
        <p:sp>
          <p:nvSpPr>
            <p:cNvPr id="41" name="CuadroTexto 40"/>
            <p:cNvSpPr txBox="1"/>
            <p:nvPr/>
          </p:nvSpPr>
          <p:spPr>
            <a:xfrm>
              <a:off x="232912" y="5153220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-1-0=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42" name="CuadroTexto 41"/>
            <p:cNvSpPr txBox="1"/>
            <p:nvPr/>
          </p:nvSpPr>
          <p:spPr>
            <a:xfrm>
              <a:off x="1193124" y="6070723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43" name="CuadroTexto 42"/>
            <p:cNvSpPr txBox="1"/>
            <p:nvPr/>
          </p:nvSpPr>
          <p:spPr>
            <a:xfrm>
              <a:off x="693579" y="5762946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44" name="CuadroTexto 43"/>
            <p:cNvSpPr txBox="1"/>
            <p:nvPr/>
          </p:nvSpPr>
          <p:spPr>
            <a:xfrm>
              <a:off x="1296550" y="5730314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45" name="CuadroTexto 44"/>
            <p:cNvSpPr txBox="1"/>
            <p:nvPr/>
          </p:nvSpPr>
          <p:spPr>
            <a:xfrm>
              <a:off x="1079538" y="488759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46" name="CuadroTexto 45"/>
            <p:cNvSpPr txBox="1"/>
            <p:nvPr/>
          </p:nvSpPr>
          <p:spPr>
            <a:xfrm>
              <a:off x="1499039" y="409799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6093457" y="3042987"/>
            <a:ext cx="2688441" cy="2359388"/>
            <a:chOff x="4480541" y="1321492"/>
            <a:chExt cx="2688441" cy="2359388"/>
          </a:xfrm>
        </p:grpSpPr>
        <p:sp>
          <p:nvSpPr>
            <p:cNvPr id="48" name="Oval 35"/>
            <p:cNvSpPr/>
            <p:nvPr/>
          </p:nvSpPr>
          <p:spPr>
            <a:xfrm>
              <a:off x="5696007" y="1563903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3</a:t>
              </a:r>
            </a:p>
          </p:txBody>
        </p:sp>
        <p:sp>
          <p:nvSpPr>
            <p:cNvPr id="49" name="CuadroTexto 48"/>
            <p:cNvSpPr txBox="1"/>
            <p:nvPr/>
          </p:nvSpPr>
          <p:spPr>
            <a:xfrm>
              <a:off x="4480541" y="1627260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-1-(1)=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50" name="Oval 7"/>
            <p:cNvSpPr/>
            <p:nvPr/>
          </p:nvSpPr>
          <p:spPr>
            <a:xfrm>
              <a:off x="6211105" y="2273338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cxnSp>
          <p:nvCxnSpPr>
            <p:cNvPr id="51" name="Straight Arrow Connector 20"/>
            <p:cNvCxnSpPr/>
            <p:nvPr/>
          </p:nvCxnSpPr>
          <p:spPr>
            <a:xfrm>
              <a:off x="6133780" y="1996186"/>
              <a:ext cx="231418" cy="2565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7"/>
            <p:cNvSpPr/>
            <p:nvPr/>
          </p:nvSpPr>
          <p:spPr>
            <a:xfrm>
              <a:off x="6637138" y="3121406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 smtClean="0"/>
                <a:t>5</a:t>
              </a:r>
              <a:endParaRPr lang="es-AR" sz="1600" b="1" dirty="0"/>
            </a:p>
          </p:txBody>
        </p:sp>
        <p:cxnSp>
          <p:nvCxnSpPr>
            <p:cNvPr id="53" name="Straight Arrow Connector 20"/>
            <p:cNvCxnSpPr/>
            <p:nvPr/>
          </p:nvCxnSpPr>
          <p:spPr>
            <a:xfrm>
              <a:off x="6662588" y="2774827"/>
              <a:ext cx="160117" cy="312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CuadroTexto 53"/>
            <p:cNvSpPr txBox="1"/>
            <p:nvPr/>
          </p:nvSpPr>
          <p:spPr>
            <a:xfrm>
              <a:off x="5098712" y="2470793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-1-0=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55" name="CuadroTexto 54"/>
            <p:cNvSpPr txBox="1"/>
            <p:nvPr/>
          </p:nvSpPr>
          <p:spPr>
            <a:xfrm>
              <a:off x="6176768" y="3311548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427198" y="132149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57" name="CuadroTexto 56"/>
            <p:cNvSpPr txBox="1"/>
            <p:nvPr/>
          </p:nvSpPr>
          <p:spPr>
            <a:xfrm>
              <a:off x="5869223" y="2190231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58" name="CuadroTexto 57"/>
            <p:cNvSpPr txBox="1"/>
            <p:nvPr/>
          </p:nvSpPr>
          <p:spPr>
            <a:xfrm>
              <a:off x="5001800" y="222148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9" name="CuadroTexto 58"/>
            <p:cNvSpPr txBox="1"/>
            <p:nvPr/>
          </p:nvSpPr>
          <p:spPr>
            <a:xfrm>
              <a:off x="5663505" y="2967094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0" name="CuadroTexto 59"/>
            <p:cNvSpPr txBox="1"/>
            <p:nvPr/>
          </p:nvSpPr>
          <p:spPr>
            <a:xfrm>
              <a:off x="6284650" y="2962609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6023708" y="3078836"/>
            <a:ext cx="2740616" cy="2227044"/>
            <a:chOff x="4375968" y="4137436"/>
            <a:chExt cx="2740616" cy="2227044"/>
          </a:xfrm>
        </p:grpSpPr>
        <p:sp>
          <p:nvSpPr>
            <p:cNvPr id="62" name="Oval 35"/>
            <p:cNvSpPr/>
            <p:nvPr/>
          </p:nvSpPr>
          <p:spPr>
            <a:xfrm>
              <a:off x="5615459" y="4338179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63" name="CuadroTexto 62"/>
            <p:cNvSpPr txBox="1"/>
            <p:nvPr/>
          </p:nvSpPr>
          <p:spPr>
            <a:xfrm>
              <a:off x="4375968" y="4391880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-1-(1)=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4" name="Oval 7"/>
            <p:cNvSpPr/>
            <p:nvPr/>
          </p:nvSpPr>
          <p:spPr>
            <a:xfrm>
              <a:off x="6130557" y="5047614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6</a:t>
              </a:r>
            </a:p>
          </p:txBody>
        </p:sp>
        <p:cxnSp>
          <p:nvCxnSpPr>
            <p:cNvPr id="65" name="Straight Arrow Connector 20"/>
            <p:cNvCxnSpPr/>
            <p:nvPr/>
          </p:nvCxnSpPr>
          <p:spPr>
            <a:xfrm>
              <a:off x="6053232" y="4770462"/>
              <a:ext cx="231418" cy="2565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9"/>
            <p:cNvSpPr/>
            <p:nvPr/>
          </p:nvSpPr>
          <p:spPr>
            <a:xfrm>
              <a:off x="5864635" y="5858492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 smtClean="0"/>
                <a:t>3</a:t>
              </a:r>
              <a:endParaRPr lang="es-AR" sz="1600" b="1" dirty="0"/>
            </a:p>
          </p:txBody>
        </p:sp>
        <p:cxnSp>
          <p:nvCxnSpPr>
            <p:cNvPr id="67" name="Straight Arrow Connector 18"/>
            <p:cNvCxnSpPr/>
            <p:nvPr/>
          </p:nvCxnSpPr>
          <p:spPr>
            <a:xfrm flipH="1">
              <a:off x="6196995" y="5542272"/>
              <a:ext cx="146981" cy="3162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CuadroTexto 67"/>
            <p:cNvSpPr txBox="1"/>
            <p:nvPr/>
          </p:nvSpPr>
          <p:spPr>
            <a:xfrm>
              <a:off x="5057021" y="5139065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0-(-1)=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9" name="CuadroTexto 68"/>
            <p:cNvSpPr txBox="1"/>
            <p:nvPr/>
          </p:nvSpPr>
          <p:spPr>
            <a:xfrm>
              <a:off x="5415166" y="5995148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70" name="CuadroTexto 69"/>
            <p:cNvSpPr txBox="1"/>
            <p:nvPr/>
          </p:nvSpPr>
          <p:spPr>
            <a:xfrm>
              <a:off x="5768442" y="4900726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71" name="CuadroTexto 70"/>
            <p:cNvSpPr txBox="1"/>
            <p:nvPr/>
          </p:nvSpPr>
          <p:spPr>
            <a:xfrm>
              <a:off x="5241824" y="4137436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72" name="CuadroTexto 71"/>
            <p:cNvSpPr txBox="1"/>
            <p:nvPr/>
          </p:nvSpPr>
          <p:spPr>
            <a:xfrm>
              <a:off x="4927155" y="493583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3" name="CuadroTexto 72"/>
            <p:cNvSpPr txBox="1"/>
            <p:nvPr/>
          </p:nvSpPr>
          <p:spPr>
            <a:xfrm>
              <a:off x="6662401" y="570038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74" name="CuadroTexto 73"/>
            <p:cNvSpPr txBox="1"/>
            <p:nvPr/>
          </p:nvSpPr>
          <p:spPr>
            <a:xfrm>
              <a:off x="5541350" y="5687371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799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5" grpId="0" animBg="1"/>
      <p:bldP spid="76" grpId="0" animBg="1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13" y="793752"/>
            <a:ext cx="5448300" cy="5562600"/>
          </a:xfrm>
          <a:prstGeom prst="rect">
            <a:avLst/>
          </a:prstGeom>
        </p:spPr>
      </p:pic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sp>
        <p:nvSpPr>
          <p:cNvPr id="8" name="Rectángulo 7"/>
          <p:cNvSpPr/>
          <p:nvPr/>
        </p:nvSpPr>
        <p:spPr>
          <a:xfrm>
            <a:off x="723138" y="1028000"/>
            <a:ext cx="8229600" cy="104720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729669" y="5957207"/>
            <a:ext cx="8085909" cy="27377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esta es la típica inserción en BST</a:t>
            </a:r>
            <a:endParaRPr lang="es-AR" dirty="0"/>
          </a:p>
        </p:txBody>
      </p:sp>
      <p:sp>
        <p:nvSpPr>
          <p:cNvPr id="10" name="Rectángulo 9"/>
          <p:cNvSpPr/>
          <p:nvPr/>
        </p:nvSpPr>
        <p:spPr>
          <a:xfrm>
            <a:off x="723138" y="2154339"/>
            <a:ext cx="8229600" cy="61498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actualizo altura</a:t>
            </a:r>
            <a:endParaRPr lang="es-AR" dirty="0"/>
          </a:p>
        </p:txBody>
      </p:sp>
      <p:sp>
        <p:nvSpPr>
          <p:cNvPr id="11" name="Rectángulo 10"/>
          <p:cNvSpPr/>
          <p:nvPr/>
        </p:nvSpPr>
        <p:spPr>
          <a:xfrm>
            <a:off x="723138" y="2817074"/>
            <a:ext cx="8229600" cy="252697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para AVL: calculo balance</a:t>
            </a:r>
            <a:endParaRPr lang="es-AR" dirty="0"/>
          </a:p>
        </p:txBody>
      </p:sp>
      <p:sp>
        <p:nvSpPr>
          <p:cNvPr id="15" name="Rectángulo 14"/>
          <p:cNvSpPr/>
          <p:nvPr/>
        </p:nvSpPr>
        <p:spPr>
          <a:xfrm>
            <a:off x="723138" y="3069771"/>
            <a:ext cx="8229600" cy="623889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17" name="Rectángulo 16"/>
          <p:cNvSpPr/>
          <p:nvPr/>
        </p:nvSpPr>
        <p:spPr>
          <a:xfrm>
            <a:off x="723138" y="3693660"/>
            <a:ext cx="8229600" cy="564415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18" name="Rectángulo 17"/>
          <p:cNvSpPr/>
          <p:nvPr/>
        </p:nvSpPr>
        <p:spPr>
          <a:xfrm>
            <a:off x="723138" y="4258075"/>
            <a:ext cx="8229600" cy="833914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  <p:sp>
        <p:nvSpPr>
          <p:cNvPr id="19" name="Rectángulo 18"/>
          <p:cNvSpPr/>
          <p:nvPr/>
        </p:nvSpPr>
        <p:spPr>
          <a:xfrm>
            <a:off x="723138" y="5091990"/>
            <a:ext cx="8229600" cy="865218"/>
          </a:xfrm>
          <a:prstGeom prst="rect">
            <a:avLst/>
          </a:prstGeom>
          <a:solidFill>
            <a:srgbClr val="FFC000">
              <a:alpha val="2000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/>
              <a:t>     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176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7924800" y="6444273"/>
            <a:ext cx="762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grpSp>
        <p:nvGrpSpPr>
          <p:cNvPr id="111" name="Grupo 110"/>
          <p:cNvGrpSpPr/>
          <p:nvPr/>
        </p:nvGrpSpPr>
        <p:grpSpPr>
          <a:xfrm>
            <a:off x="479603" y="955403"/>
            <a:ext cx="2513644" cy="2467073"/>
            <a:chOff x="189458" y="1386222"/>
            <a:chExt cx="2513644" cy="2467073"/>
          </a:xfrm>
        </p:grpSpPr>
        <p:cxnSp>
          <p:nvCxnSpPr>
            <p:cNvPr id="17" name="Straight Arrow Connector 14"/>
            <p:cNvCxnSpPr/>
            <p:nvPr/>
          </p:nvCxnSpPr>
          <p:spPr>
            <a:xfrm flipH="1">
              <a:off x="1668713" y="2184186"/>
              <a:ext cx="204031" cy="25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35"/>
            <p:cNvSpPr/>
            <p:nvPr/>
          </p:nvSpPr>
          <p:spPr>
            <a:xfrm>
              <a:off x="1745330" y="1731645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3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1572369" y="138622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585264" y="1744189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1-(-1)=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18"/>
            <p:cNvCxnSpPr/>
            <p:nvPr/>
          </p:nvCxnSpPr>
          <p:spPr>
            <a:xfrm flipH="1">
              <a:off x="1248070" y="2925743"/>
              <a:ext cx="146981" cy="316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7"/>
            <p:cNvSpPr/>
            <p:nvPr/>
          </p:nvSpPr>
          <p:spPr>
            <a:xfrm>
              <a:off x="859187" y="3324121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 smtClean="0"/>
                <a:t>1</a:t>
              </a:r>
              <a:endParaRPr lang="es-AR" sz="1600" b="1" dirty="0"/>
            </a:p>
          </p:txBody>
        </p:sp>
        <p:sp>
          <p:nvSpPr>
            <p:cNvPr id="28" name="Oval 4"/>
            <p:cNvSpPr/>
            <p:nvPr/>
          </p:nvSpPr>
          <p:spPr>
            <a:xfrm>
              <a:off x="1306447" y="2470793"/>
              <a:ext cx="531844" cy="46802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b="1" dirty="0" smtClean="0"/>
                <a:t>2</a:t>
              </a:r>
              <a:endParaRPr lang="es-AR" b="1" dirty="0"/>
            </a:p>
          </p:txBody>
        </p:sp>
        <p:sp>
          <p:nvSpPr>
            <p:cNvPr id="80" name="CuadroTexto 79"/>
            <p:cNvSpPr txBox="1"/>
            <p:nvPr/>
          </p:nvSpPr>
          <p:spPr>
            <a:xfrm>
              <a:off x="189458" y="2507349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0-(-1)=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85" name="CuadroTexto 84"/>
            <p:cNvSpPr txBox="1"/>
            <p:nvPr/>
          </p:nvSpPr>
          <p:spPr>
            <a:xfrm>
              <a:off x="378623" y="3483963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90" name="CuadroTexto 89"/>
            <p:cNvSpPr txBox="1"/>
            <p:nvPr/>
          </p:nvSpPr>
          <p:spPr>
            <a:xfrm>
              <a:off x="1147762" y="2155728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91" name="CuadroTexto 90"/>
            <p:cNvSpPr txBox="1"/>
            <p:nvPr/>
          </p:nvSpPr>
          <p:spPr>
            <a:xfrm>
              <a:off x="2248919" y="218906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6" name="CuadroTexto 95"/>
            <p:cNvSpPr txBox="1"/>
            <p:nvPr/>
          </p:nvSpPr>
          <p:spPr>
            <a:xfrm>
              <a:off x="1765819" y="2998088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7" name="CuadroTexto 96"/>
            <p:cNvSpPr txBox="1"/>
            <p:nvPr/>
          </p:nvSpPr>
          <p:spPr>
            <a:xfrm>
              <a:off x="823185" y="301262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232912" y="4185911"/>
            <a:ext cx="2128846" cy="2342065"/>
            <a:chOff x="232912" y="4097990"/>
            <a:chExt cx="2128846" cy="2342065"/>
          </a:xfrm>
        </p:grpSpPr>
        <p:cxnSp>
          <p:nvCxnSpPr>
            <p:cNvPr id="53" name="Straight Arrow Connector 14"/>
            <p:cNvCxnSpPr/>
            <p:nvPr/>
          </p:nvCxnSpPr>
          <p:spPr>
            <a:xfrm flipH="1">
              <a:off x="1753297" y="4783367"/>
              <a:ext cx="204031" cy="25581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35"/>
            <p:cNvSpPr/>
            <p:nvPr/>
          </p:nvSpPr>
          <p:spPr>
            <a:xfrm>
              <a:off x="1829914" y="4330826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56" name="CuadroTexto 55"/>
            <p:cNvSpPr txBox="1"/>
            <p:nvPr/>
          </p:nvSpPr>
          <p:spPr>
            <a:xfrm>
              <a:off x="583418" y="4401466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1600" dirty="0"/>
                <a:t>1</a:t>
              </a:r>
              <a:r>
                <a:rPr lang="es-AR" sz="1600" dirty="0" smtClean="0"/>
                <a:t>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0" name="Oval 9"/>
            <p:cNvSpPr/>
            <p:nvPr/>
          </p:nvSpPr>
          <p:spPr>
            <a:xfrm>
              <a:off x="1642635" y="5876438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/>
                <a:t>3</a:t>
              </a:r>
            </a:p>
          </p:txBody>
        </p:sp>
        <p:cxnSp>
          <p:nvCxnSpPr>
            <p:cNvPr id="63" name="Straight Arrow Connector 20"/>
            <p:cNvCxnSpPr/>
            <p:nvPr/>
          </p:nvCxnSpPr>
          <p:spPr>
            <a:xfrm>
              <a:off x="1712762" y="5567915"/>
              <a:ext cx="160117" cy="312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4"/>
            <p:cNvSpPr/>
            <p:nvPr/>
          </p:nvSpPr>
          <p:spPr>
            <a:xfrm>
              <a:off x="1391031" y="5069974"/>
              <a:ext cx="531844" cy="46802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b="1" dirty="0" smtClean="0"/>
                <a:t>2</a:t>
              </a:r>
              <a:endParaRPr lang="es-AR" b="1" dirty="0"/>
            </a:p>
          </p:txBody>
        </p:sp>
        <p:sp>
          <p:nvSpPr>
            <p:cNvPr id="78" name="CuadroTexto 77"/>
            <p:cNvSpPr txBox="1"/>
            <p:nvPr/>
          </p:nvSpPr>
          <p:spPr>
            <a:xfrm>
              <a:off x="232912" y="5153220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-1-0=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87" name="CuadroTexto 86"/>
            <p:cNvSpPr txBox="1"/>
            <p:nvPr/>
          </p:nvSpPr>
          <p:spPr>
            <a:xfrm>
              <a:off x="1193124" y="6070723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98" name="CuadroTexto 97"/>
            <p:cNvSpPr txBox="1"/>
            <p:nvPr/>
          </p:nvSpPr>
          <p:spPr>
            <a:xfrm>
              <a:off x="693579" y="5762946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99" name="CuadroTexto 98"/>
            <p:cNvSpPr txBox="1"/>
            <p:nvPr/>
          </p:nvSpPr>
          <p:spPr>
            <a:xfrm>
              <a:off x="1296550" y="5730314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100" name="CuadroTexto 99"/>
            <p:cNvSpPr txBox="1"/>
            <p:nvPr/>
          </p:nvSpPr>
          <p:spPr>
            <a:xfrm>
              <a:off x="1079538" y="488759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101" name="CuadroTexto 100"/>
            <p:cNvSpPr txBox="1"/>
            <p:nvPr/>
          </p:nvSpPr>
          <p:spPr>
            <a:xfrm>
              <a:off x="1499039" y="409799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4767757" y="1083539"/>
            <a:ext cx="2688441" cy="2359388"/>
            <a:chOff x="4480541" y="1321492"/>
            <a:chExt cx="2688441" cy="2359388"/>
          </a:xfrm>
        </p:grpSpPr>
        <p:sp>
          <p:nvSpPr>
            <p:cNvPr id="30" name="Oval 35"/>
            <p:cNvSpPr/>
            <p:nvPr/>
          </p:nvSpPr>
          <p:spPr>
            <a:xfrm>
              <a:off x="5696007" y="1563903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3</a:t>
              </a:r>
            </a:p>
          </p:txBody>
        </p:sp>
        <p:sp>
          <p:nvSpPr>
            <p:cNvPr id="32" name="CuadroTexto 31"/>
            <p:cNvSpPr txBox="1"/>
            <p:nvPr/>
          </p:nvSpPr>
          <p:spPr>
            <a:xfrm>
              <a:off x="4480541" y="1627260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-1-(1)=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33" name="Oval 7"/>
            <p:cNvSpPr/>
            <p:nvPr/>
          </p:nvSpPr>
          <p:spPr>
            <a:xfrm>
              <a:off x="6211105" y="2273338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cxnSp>
          <p:nvCxnSpPr>
            <p:cNvPr id="34" name="Straight Arrow Connector 20"/>
            <p:cNvCxnSpPr/>
            <p:nvPr/>
          </p:nvCxnSpPr>
          <p:spPr>
            <a:xfrm>
              <a:off x="6133780" y="1996186"/>
              <a:ext cx="231418" cy="2565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7"/>
            <p:cNvSpPr/>
            <p:nvPr/>
          </p:nvSpPr>
          <p:spPr>
            <a:xfrm>
              <a:off x="6637138" y="3121406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 smtClean="0"/>
                <a:t>5</a:t>
              </a:r>
              <a:endParaRPr lang="es-AR" sz="1600" b="1" dirty="0"/>
            </a:p>
          </p:txBody>
        </p:sp>
        <p:cxnSp>
          <p:nvCxnSpPr>
            <p:cNvPr id="39" name="Straight Arrow Connector 20"/>
            <p:cNvCxnSpPr/>
            <p:nvPr/>
          </p:nvCxnSpPr>
          <p:spPr>
            <a:xfrm>
              <a:off x="6662588" y="2774827"/>
              <a:ext cx="160117" cy="312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CuadroTexto 78"/>
            <p:cNvSpPr txBox="1"/>
            <p:nvPr/>
          </p:nvSpPr>
          <p:spPr>
            <a:xfrm>
              <a:off x="5098712" y="2470793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-1-0=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88" name="CuadroTexto 87"/>
            <p:cNvSpPr txBox="1"/>
            <p:nvPr/>
          </p:nvSpPr>
          <p:spPr>
            <a:xfrm>
              <a:off x="6176768" y="3311548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93" name="CuadroTexto 92"/>
            <p:cNvSpPr txBox="1"/>
            <p:nvPr/>
          </p:nvSpPr>
          <p:spPr>
            <a:xfrm>
              <a:off x="5427198" y="132149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94" name="CuadroTexto 93"/>
            <p:cNvSpPr txBox="1"/>
            <p:nvPr/>
          </p:nvSpPr>
          <p:spPr>
            <a:xfrm>
              <a:off x="5869223" y="2190231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95" name="CuadroTexto 94"/>
            <p:cNvSpPr txBox="1"/>
            <p:nvPr/>
          </p:nvSpPr>
          <p:spPr>
            <a:xfrm>
              <a:off x="5001800" y="222148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2" name="CuadroTexto 101"/>
            <p:cNvSpPr txBox="1"/>
            <p:nvPr/>
          </p:nvSpPr>
          <p:spPr>
            <a:xfrm>
              <a:off x="5663505" y="2967094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3" name="CuadroTexto 102"/>
            <p:cNvSpPr txBox="1"/>
            <p:nvPr/>
          </p:nvSpPr>
          <p:spPr>
            <a:xfrm>
              <a:off x="6284650" y="2962609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4372891" y="4278384"/>
            <a:ext cx="2740616" cy="2227044"/>
            <a:chOff x="4375968" y="4137436"/>
            <a:chExt cx="2740616" cy="2227044"/>
          </a:xfrm>
        </p:grpSpPr>
        <p:sp>
          <p:nvSpPr>
            <p:cNvPr id="66" name="Oval 35"/>
            <p:cNvSpPr/>
            <p:nvPr/>
          </p:nvSpPr>
          <p:spPr>
            <a:xfrm>
              <a:off x="5615459" y="4338179"/>
              <a:ext cx="531844" cy="468023"/>
            </a:xfrm>
            <a:prstGeom prst="ellips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4</a:t>
              </a:r>
            </a:p>
          </p:txBody>
        </p:sp>
        <p:sp>
          <p:nvSpPr>
            <p:cNvPr id="68" name="CuadroTexto 67"/>
            <p:cNvSpPr txBox="1"/>
            <p:nvPr/>
          </p:nvSpPr>
          <p:spPr>
            <a:xfrm>
              <a:off x="4375968" y="4391880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-1-(1)=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-2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69" name="Oval 7"/>
            <p:cNvSpPr/>
            <p:nvPr/>
          </p:nvSpPr>
          <p:spPr>
            <a:xfrm>
              <a:off x="6130557" y="5047614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/>
                <a:t>6</a:t>
              </a:r>
            </a:p>
          </p:txBody>
        </p:sp>
        <p:cxnSp>
          <p:nvCxnSpPr>
            <p:cNvPr id="70" name="Straight Arrow Connector 20"/>
            <p:cNvCxnSpPr/>
            <p:nvPr/>
          </p:nvCxnSpPr>
          <p:spPr>
            <a:xfrm>
              <a:off x="6053232" y="4770462"/>
              <a:ext cx="231418" cy="2565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9"/>
            <p:cNvSpPr/>
            <p:nvPr/>
          </p:nvSpPr>
          <p:spPr>
            <a:xfrm>
              <a:off x="5864635" y="5858492"/>
              <a:ext cx="531844" cy="468023"/>
            </a:xfrm>
            <a:prstGeom prst="ellips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sz="1600" b="1" dirty="0" smtClean="0"/>
                <a:t>3</a:t>
              </a:r>
              <a:endParaRPr lang="es-AR" sz="1600" b="1" dirty="0"/>
            </a:p>
          </p:txBody>
        </p:sp>
        <p:cxnSp>
          <p:nvCxnSpPr>
            <p:cNvPr id="73" name="Straight Arrow Connector 18"/>
            <p:cNvCxnSpPr/>
            <p:nvPr/>
          </p:nvCxnSpPr>
          <p:spPr>
            <a:xfrm flipH="1">
              <a:off x="6196995" y="5542272"/>
              <a:ext cx="146981" cy="3162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CuadroTexto 76"/>
            <p:cNvSpPr txBox="1"/>
            <p:nvPr/>
          </p:nvSpPr>
          <p:spPr>
            <a:xfrm>
              <a:off x="5057021" y="5139065"/>
              <a:ext cx="13394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0-(-1)=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1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86" name="CuadroTexto 85"/>
            <p:cNvSpPr txBox="1"/>
            <p:nvPr/>
          </p:nvSpPr>
          <p:spPr>
            <a:xfrm>
              <a:off x="5415166" y="5995148"/>
              <a:ext cx="60051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 err="1" smtClean="0"/>
                <a:t>fb</a:t>
              </a:r>
              <a:r>
                <a:rPr lang="es-AR" sz="1600" dirty="0" smtClean="0"/>
                <a:t>: </a:t>
              </a:r>
              <a:r>
                <a:rPr lang="es-AR" sz="2400" b="1" dirty="0" smtClean="0">
                  <a:solidFill>
                    <a:srgbClr val="FF0000"/>
                  </a:solidFill>
                </a:rPr>
                <a:t>0</a:t>
              </a:r>
              <a:endParaRPr lang="en-US" sz="2400" b="1" dirty="0" err="1" smtClean="0">
                <a:solidFill>
                  <a:srgbClr val="FF0000"/>
                </a:solidFill>
              </a:endParaRPr>
            </a:p>
          </p:txBody>
        </p:sp>
        <p:sp>
          <p:nvSpPr>
            <p:cNvPr id="104" name="CuadroTexto 103"/>
            <p:cNvSpPr txBox="1"/>
            <p:nvPr/>
          </p:nvSpPr>
          <p:spPr>
            <a:xfrm>
              <a:off x="5768442" y="4900726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1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105" name="CuadroTexto 104"/>
            <p:cNvSpPr txBox="1"/>
            <p:nvPr/>
          </p:nvSpPr>
          <p:spPr>
            <a:xfrm>
              <a:off x="5241824" y="4137436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2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  <p:sp>
          <p:nvSpPr>
            <p:cNvPr id="106" name="CuadroTexto 105"/>
            <p:cNvSpPr txBox="1"/>
            <p:nvPr/>
          </p:nvSpPr>
          <p:spPr>
            <a:xfrm>
              <a:off x="4927155" y="4935830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2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7" name="CuadroTexto 106"/>
            <p:cNvSpPr txBox="1"/>
            <p:nvPr/>
          </p:nvSpPr>
          <p:spPr>
            <a:xfrm>
              <a:off x="6662401" y="5700382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chemeClr val="accent6">
                      <a:lumMod val="40000"/>
                      <a:lumOff val="60000"/>
                    </a:schemeClr>
                  </a:solidFill>
                </a:rPr>
                <a:t>-1</a:t>
              </a:r>
              <a:endParaRPr lang="en-US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08" name="CuadroTexto 107"/>
            <p:cNvSpPr txBox="1"/>
            <p:nvPr/>
          </p:nvSpPr>
          <p:spPr>
            <a:xfrm>
              <a:off x="5541350" y="5687371"/>
              <a:ext cx="4541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dirty="0"/>
                <a:t>h</a:t>
              </a:r>
              <a:r>
                <a:rPr lang="es-AR" sz="1600" dirty="0" smtClean="0"/>
                <a:t>: </a:t>
              </a:r>
              <a:r>
                <a:rPr lang="es-AR" sz="2000" b="1" dirty="0" smtClean="0">
                  <a:solidFill>
                    <a:srgbClr val="00B0F0"/>
                  </a:solidFill>
                </a:rPr>
                <a:t>0</a:t>
              </a:r>
              <a:endParaRPr lang="en-US" b="1" dirty="0" err="1" smtClean="0">
                <a:solidFill>
                  <a:srgbClr val="00B0F0"/>
                </a:solidFill>
              </a:endParaRPr>
            </a:p>
          </p:txBody>
        </p:sp>
      </p:grpSp>
      <p:sp>
        <p:nvSpPr>
          <p:cNvPr id="113" name="Flecha curvada hacia abajo 112"/>
          <p:cNvSpPr/>
          <p:nvPr/>
        </p:nvSpPr>
        <p:spPr>
          <a:xfrm>
            <a:off x="2783750" y="2105535"/>
            <a:ext cx="580903" cy="31132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Flecha curvada hacia abajo 113"/>
          <p:cNvSpPr/>
          <p:nvPr/>
        </p:nvSpPr>
        <p:spPr>
          <a:xfrm flipH="1">
            <a:off x="7597174" y="1900912"/>
            <a:ext cx="559477" cy="31132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lecha curvada hacia abajo 114"/>
          <p:cNvSpPr/>
          <p:nvPr/>
        </p:nvSpPr>
        <p:spPr>
          <a:xfrm>
            <a:off x="7712767" y="5349451"/>
            <a:ext cx="580903" cy="31132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Flecha curvada hacia abajo 115"/>
          <p:cNvSpPr/>
          <p:nvPr/>
        </p:nvSpPr>
        <p:spPr>
          <a:xfrm>
            <a:off x="2731510" y="6009440"/>
            <a:ext cx="580903" cy="31132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Flecha curvada hacia abajo 116"/>
          <p:cNvSpPr/>
          <p:nvPr/>
        </p:nvSpPr>
        <p:spPr>
          <a:xfrm flipH="1">
            <a:off x="7712579" y="6077790"/>
            <a:ext cx="559477" cy="31132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Flecha curvada hacia abajo 117"/>
          <p:cNvSpPr/>
          <p:nvPr/>
        </p:nvSpPr>
        <p:spPr>
          <a:xfrm flipH="1">
            <a:off x="2719749" y="5338023"/>
            <a:ext cx="559477" cy="311322"/>
          </a:xfrm>
          <a:prstGeom prst="curvedDown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0" name="CuadroTexto 119"/>
          <p:cNvSpPr txBox="1"/>
          <p:nvPr/>
        </p:nvSpPr>
        <p:spPr>
          <a:xfrm>
            <a:off x="1090705" y="596742"/>
            <a:ext cx="1417509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dirty="0" err="1" smtClean="0"/>
              <a:t>Left</a:t>
            </a:r>
            <a:r>
              <a:rPr lang="es-AR" dirty="0" smtClean="0"/>
              <a:t> </a:t>
            </a:r>
            <a:r>
              <a:rPr lang="es-AR" dirty="0" err="1" smtClean="0"/>
              <a:t>Left</a:t>
            </a:r>
            <a:endParaRPr lang="en-US" b="1" dirty="0" err="1" smtClean="0"/>
          </a:p>
        </p:txBody>
      </p:sp>
      <p:sp>
        <p:nvSpPr>
          <p:cNvPr id="121" name="CuadroTexto 120"/>
          <p:cNvSpPr txBox="1"/>
          <p:nvPr/>
        </p:nvSpPr>
        <p:spPr>
          <a:xfrm>
            <a:off x="5755229" y="3822899"/>
            <a:ext cx="1417509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dirty="0" err="1" smtClean="0"/>
              <a:t>Right</a:t>
            </a:r>
            <a:r>
              <a:rPr lang="es-AR" dirty="0" smtClean="0"/>
              <a:t> </a:t>
            </a:r>
            <a:r>
              <a:rPr lang="es-AR" dirty="0" err="1" smtClean="0"/>
              <a:t>Left</a:t>
            </a:r>
            <a:endParaRPr lang="en-US" b="1" dirty="0" err="1" smtClean="0"/>
          </a:p>
        </p:txBody>
      </p:sp>
      <p:sp>
        <p:nvSpPr>
          <p:cNvPr id="122" name="CuadroTexto 121"/>
          <p:cNvSpPr txBox="1"/>
          <p:nvPr/>
        </p:nvSpPr>
        <p:spPr>
          <a:xfrm>
            <a:off x="1306629" y="3815253"/>
            <a:ext cx="1417509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dirty="0" err="1" smtClean="0"/>
              <a:t>Left</a:t>
            </a:r>
            <a:r>
              <a:rPr lang="es-AR" dirty="0" smtClean="0"/>
              <a:t> - </a:t>
            </a:r>
            <a:r>
              <a:rPr lang="es-AR" dirty="0" err="1" smtClean="0"/>
              <a:t>Right</a:t>
            </a:r>
            <a:endParaRPr lang="en-US" b="1" dirty="0" err="1" smtClean="0"/>
          </a:p>
        </p:txBody>
      </p:sp>
      <p:sp>
        <p:nvSpPr>
          <p:cNvPr id="123" name="CuadroTexto 122"/>
          <p:cNvSpPr txBox="1"/>
          <p:nvPr/>
        </p:nvSpPr>
        <p:spPr>
          <a:xfrm>
            <a:off x="5992456" y="684262"/>
            <a:ext cx="1417509" cy="27699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s-AR" dirty="0" err="1" smtClean="0"/>
              <a:t>Right</a:t>
            </a:r>
            <a:r>
              <a:rPr lang="es-AR" dirty="0" smtClean="0"/>
              <a:t> </a:t>
            </a:r>
            <a:r>
              <a:rPr lang="es-AR" dirty="0" err="1" smtClean="0"/>
              <a:t>Right</a:t>
            </a:r>
            <a:endParaRPr lang="en-US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34518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18"/>
          <p:cNvCxnSpPr/>
          <p:nvPr/>
        </p:nvCxnSpPr>
        <p:spPr>
          <a:xfrm>
            <a:off x="1478674" y="4482273"/>
            <a:ext cx="11838" cy="9610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Idea de cómo implementar la rotación. </a:t>
            </a:r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  a izquierda con </a:t>
            </a:r>
          </a:p>
          <a:p>
            <a:pPr marL="0" indent="0">
              <a:buNone/>
            </a:pPr>
            <a:r>
              <a:rPr lang="es-AR" dirty="0" smtClean="0"/>
              <a:t>Pivote en 12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2499071"/>
            <a:ext cx="5191125" cy="2374857"/>
          </a:xfrm>
          <a:prstGeom prst="rect">
            <a:avLst/>
          </a:prstGeom>
        </p:spPr>
      </p:pic>
      <p:sp>
        <p:nvSpPr>
          <p:cNvPr id="9" name="Rectángulo 8"/>
          <p:cNvSpPr/>
          <p:nvPr/>
        </p:nvSpPr>
        <p:spPr>
          <a:xfrm>
            <a:off x="3823196" y="4112602"/>
            <a:ext cx="5159829" cy="2237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/>
          <p:cNvSpPr/>
          <p:nvPr/>
        </p:nvSpPr>
        <p:spPr>
          <a:xfrm>
            <a:off x="3840477" y="3480803"/>
            <a:ext cx="5159829" cy="6191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/>
          <p:cNvSpPr/>
          <p:nvPr/>
        </p:nvSpPr>
        <p:spPr>
          <a:xfrm>
            <a:off x="4963885" y="2920128"/>
            <a:ext cx="4036421" cy="1499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/>
          <p:cNvSpPr/>
          <p:nvPr/>
        </p:nvSpPr>
        <p:spPr>
          <a:xfrm>
            <a:off x="4963885" y="3118264"/>
            <a:ext cx="4036421" cy="1499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 12"/>
          <p:cNvSpPr/>
          <p:nvPr/>
        </p:nvSpPr>
        <p:spPr>
          <a:xfrm>
            <a:off x="4946604" y="3299130"/>
            <a:ext cx="4036421" cy="1499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pSp>
        <p:nvGrpSpPr>
          <p:cNvPr id="58" name="Grupo 57"/>
          <p:cNvGrpSpPr/>
          <p:nvPr/>
        </p:nvGrpSpPr>
        <p:grpSpPr>
          <a:xfrm>
            <a:off x="1692279" y="3686500"/>
            <a:ext cx="1152247" cy="311983"/>
            <a:chOff x="1698168" y="3684988"/>
            <a:chExt cx="1152247" cy="311983"/>
          </a:xfrm>
        </p:grpSpPr>
        <p:sp>
          <p:nvSpPr>
            <p:cNvPr id="14" name="CuadroTexto 13"/>
            <p:cNvSpPr txBox="1"/>
            <p:nvPr/>
          </p:nvSpPr>
          <p:spPr>
            <a:xfrm>
              <a:off x="2033797" y="3684988"/>
              <a:ext cx="816618" cy="24622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i="1" dirty="0" smtClean="0">
                  <a:solidFill>
                    <a:srgbClr val="0070C0"/>
                  </a:solidFill>
                </a:rPr>
                <a:t>Pivote</a:t>
              </a:r>
              <a:endParaRPr lang="en-US" b="1" i="1" dirty="0" err="1" smtClean="0">
                <a:solidFill>
                  <a:srgbClr val="0070C0"/>
                </a:solidFill>
              </a:endParaRPr>
            </a:p>
          </p:txBody>
        </p:sp>
        <p:cxnSp>
          <p:nvCxnSpPr>
            <p:cNvPr id="15" name="Conector recto de flecha 14"/>
            <p:cNvCxnSpPr/>
            <p:nvPr/>
          </p:nvCxnSpPr>
          <p:spPr>
            <a:xfrm flipH="1">
              <a:off x="1698168" y="3808099"/>
              <a:ext cx="301765" cy="188872"/>
            </a:xfrm>
            <a:prstGeom prst="straightConnector1">
              <a:avLst/>
            </a:prstGeom>
            <a:ln w="9525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1" name="Oval 7"/>
          <p:cNvSpPr/>
          <p:nvPr/>
        </p:nvSpPr>
        <p:spPr>
          <a:xfrm>
            <a:off x="1739688" y="4698945"/>
            <a:ext cx="531844" cy="468023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b="1" dirty="0" smtClean="0"/>
              <a:t>15</a:t>
            </a:r>
            <a:endParaRPr lang="es-AR" b="1" dirty="0"/>
          </a:p>
        </p:txBody>
      </p:sp>
      <p:cxnSp>
        <p:nvCxnSpPr>
          <p:cNvPr id="22" name="Straight Arrow Connector 20"/>
          <p:cNvCxnSpPr/>
          <p:nvPr/>
        </p:nvCxnSpPr>
        <p:spPr>
          <a:xfrm>
            <a:off x="1625342" y="4482273"/>
            <a:ext cx="231418" cy="2565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9"/>
          <p:cNvSpPr/>
          <p:nvPr/>
        </p:nvSpPr>
        <p:spPr>
          <a:xfrm>
            <a:off x="1221685" y="5474760"/>
            <a:ext cx="531844" cy="46802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AR" sz="1600" b="1" dirty="0" smtClean="0"/>
              <a:t>14</a:t>
            </a:r>
            <a:endParaRPr lang="es-AR" sz="1600" b="1" dirty="0"/>
          </a:p>
        </p:txBody>
      </p:sp>
      <p:cxnSp>
        <p:nvCxnSpPr>
          <p:cNvPr id="25" name="Straight Arrow Connector 18"/>
          <p:cNvCxnSpPr/>
          <p:nvPr/>
        </p:nvCxnSpPr>
        <p:spPr>
          <a:xfrm flipH="1">
            <a:off x="1712104" y="5202017"/>
            <a:ext cx="146981" cy="3162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/>
          <p:cNvGrpSpPr/>
          <p:nvPr/>
        </p:nvGrpSpPr>
        <p:grpSpPr>
          <a:xfrm>
            <a:off x="785707" y="3989510"/>
            <a:ext cx="970727" cy="1207171"/>
            <a:chOff x="785707" y="3989510"/>
            <a:chExt cx="970727" cy="1207171"/>
          </a:xfrm>
        </p:grpSpPr>
        <p:cxnSp>
          <p:nvCxnSpPr>
            <p:cNvPr id="17" name="Straight Arrow Connector 14"/>
            <p:cNvCxnSpPr/>
            <p:nvPr/>
          </p:nvCxnSpPr>
          <p:spPr>
            <a:xfrm flipH="1">
              <a:off x="1145248" y="4441373"/>
              <a:ext cx="204031" cy="2558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35"/>
            <p:cNvSpPr/>
            <p:nvPr/>
          </p:nvSpPr>
          <p:spPr>
            <a:xfrm>
              <a:off x="1224590" y="3989510"/>
              <a:ext cx="531844" cy="468023"/>
            </a:xfrm>
            <a:prstGeom prst="ellips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dirty="0" smtClean="0"/>
                <a:t>12</a:t>
              </a:r>
              <a:endParaRPr lang="es-AR" dirty="0"/>
            </a:p>
          </p:txBody>
        </p:sp>
        <p:sp>
          <p:nvSpPr>
            <p:cNvPr id="28" name="Oval 4"/>
            <p:cNvSpPr/>
            <p:nvPr/>
          </p:nvSpPr>
          <p:spPr>
            <a:xfrm>
              <a:off x="785707" y="4728658"/>
              <a:ext cx="531844" cy="468023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AR" b="1" dirty="0" smtClean="0"/>
                <a:t>10</a:t>
              </a:r>
              <a:endParaRPr lang="es-AR" b="1" dirty="0"/>
            </a:p>
          </p:txBody>
        </p:sp>
      </p:grpSp>
      <p:grpSp>
        <p:nvGrpSpPr>
          <p:cNvPr id="59" name="Grupo 58"/>
          <p:cNvGrpSpPr/>
          <p:nvPr/>
        </p:nvGrpSpPr>
        <p:grpSpPr>
          <a:xfrm>
            <a:off x="2117521" y="4274835"/>
            <a:ext cx="1009435" cy="445390"/>
            <a:chOff x="2118184" y="4275140"/>
            <a:chExt cx="1009435" cy="445390"/>
          </a:xfrm>
        </p:grpSpPr>
        <p:cxnSp>
          <p:nvCxnSpPr>
            <p:cNvPr id="31" name="Conector recto de flecha 30"/>
            <p:cNvCxnSpPr/>
            <p:nvPr/>
          </p:nvCxnSpPr>
          <p:spPr>
            <a:xfrm flipH="1">
              <a:off x="2118184" y="4531658"/>
              <a:ext cx="301765" cy="188872"/>
            </a:xfrm>
            <a:prstGeom prst="straightConnector1">
              <a:avLst/>
            </a:prstGeom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CuadroTexto 31"/>
            <p:cNvSpPr txBox="1"/>
            <p:nvPr/>
          </p:nvSpPr>
          <p:spPr>
            <a:xfrm>
              <a:off x="2222672" y="4275140"/>
              <a:ext cx="904947" cy="246221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s-AR" sz="1600" i="1" dirty="0" smtClean="0">
                  <a:solidFill>
                    <a:srgbClr val="FF0000"/>
                  </a:solidFill>
                </a:rPr>
                <a:t>New </a:t>
              </a:r>
              <a:r>
                <a:rPr lang="es-AR" sz="1600" i="1" dirty="0" err="1" smtClean="0">
                  <a:solidFill>
                    <a:srgbClr val="FF0000"/>
                  </a:solidFill>
                </a:rPr>
                <a:t>Root</a:t>
              </a:r>
              <a:endParaRPr lang="en-US" b="1" i="1" dirty="0" err="1" smtClean="0">
                <a:solidFill>
                  <a:srgbClr val="FF0000"/>
                </a:solidFill>
              </a:endParaRPr>
            </a:p>
          </p:txBody>
        </p:sp>
      </p:grpSp>
      <p:cxnSp>
        <p:nvCxnSpPr>
          <p:cNvPr id="54" name="Straight Arrow Connector 20"/>
          <p:cNvCxnSpPr/>
          <p:nvPr/>
        </p:nvCxnSpPr>
        <p:spPr>
          <a:xfrm flipH="1">
            <a:off x="1130835" y="4422428"/>
            <a:ext cx="198669" cy="2620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30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-0.04531 0.1067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74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700000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01528 0.03982 " pathEditMode="relative" rAng="0" ptsTypes="AA">
                                      <p:cBhvr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-0.05764 -0.1048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82" y="-5255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96296E-6 L -0.03837 -0.0976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-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7" grpId="0" animBg="1"/>
      <p:bldP spid="12" grpId="0" animBg="1"/>
      <p:bldP spid="13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5D – </a:t>
            </a:r>
            <a:r>
              <a:rPr lang="es-419" dirty="0" err="1" smtClean="0"/>
              <a:t>Ejer</a:t>
            </a:r>
            <a:r>
              <a:rPr lang="es-419" dirty="0" smtClean="0"/>
              <a:t> 1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	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paso</a:t>
            </a:r>
            <a:r>
              <a:rPr lang="en-US" dirty="0"/>
              <a:t> a </a:t>
            </a:r>
            <a:r>
              <a:rPr lang="en-US" dirty="0" err="1"/>
              <a:t>paso</a:t>
            </a:r>
            <a:r>
              <a:rPr lang="en-US" dirty="0"/>
              <a:t>, </a:t>
            </a:r>
            <a:r>
              <a:rPr lang="en-US" dirty="0" err="1"/>
              <a:t>gráficamente</a:t>
            </a:r>
            <a:r>
              <a:rPr lang="en-US" dirty="0"/>
              <a:t>, 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queda</a:t>
            </a:r>
            <a:r>
              <a:rPr lang="en-US" dirty="0"/>
              <a:t> el </a:t>
            </a:r>
            <a:r>
              <a:rPr lang="en-US" dirty="0" err="1"/>
              <a:t>árbol</a:t>
            </a:r>
            <a:r>
              <a:rPr lang="en-US" dirty="0"/>
              <a:t> AVL </a:t>
            </a:r>
            <a:r>
              <a:rPr lang="en-US" dirty="0" err="1"/>
              <a:t>luego</a:t>
            </a:r>
            <a:r>
              <a:rPr lang="en-US" dirty="0"/>
              <a:t> de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de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operaciones</a:t>
            </a:r>
            <a:r>
              <a:rPr lang="en-US" dirty="0"/>
              <a:t> de </a:t>
            </a:r>
            <a:r>
              <a:rPr lang="en-US" dirty="0" err="1"/>
              <a:t>inserción</a:t>
            </a:r>
            <a:r>
              <a:rPr lang="en-US" dirty="0"/>
              <a:t>: 1, 2, 4, 7, 15, 3, 10, 17, 19  y  16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Insertar</a:t>
            </a:r>
            <a:r>
              <a:rPr lang="en-US" dirty="0"/>
              <a:t> 1	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Insertar</a:t>
            </a:r>
            <a:r>
              <a:rPr lang="en-US" dirty="0"/>
              <a:t> 2</a:t>
            </a:r>
          </a:p>
          <a:p>
            <a:pPr algn="just"/>
            <a:endParaRPr lang="en-US" b="1" dirty="0"/>
          </a:p>
          <a:p>
            <a:pPr algn="just"/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564" y="4437561"/>
            <a:ext cx="790575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64" y="5337177"/>
            <a:ext cx="1238250" cy="101917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572000" y="4532811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4572000" y="5618164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90" y="5427664"/>
            <a:ext cx="7905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30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411" y="2069542"/>
            <a:ext cx="1238250" cy="101917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679577" y="2121929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515" y="4030383"/>
            <a:ext cx="1476375" cy="135255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661" y="3854145"/>
            <a:ext cx="38576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Insertar</a:t>
            </a:r>
            <a:r>
              <a:rPr lang="en-US" dirty="0"/>
              <a:t>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679577" y="2121929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752" y="1935480"/>
            <a:ext cx="2028825" cy="904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523" y="1940954"/>
            <a:ext cx="2266950" cy="1276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689" y="3618790"/>
            <a:ext cx="2266950" cy="127635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964368" y="4028365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8214" y="4951692"/>
            <a:ext cx="2266950" cy="1762125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862" y="5110583"/>
            <a:ext cx="34194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6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3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775225" y="2068376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21" y="1841429"/>
            <a:ext cx="1990725" cy="14287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932" y="3243598"/>
            <a:ext cx="2181225" cy="172402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929" y="3077144"/>
            <a:ext cx="3495675" cy="18288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1353" y="4703547"/>
            <a:ext cx="27908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3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953080" y="2097716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80" y="1847088"/>
            <a:ext cx="2552700" cy="1228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105" y="3164205"/>
            <a:ext cx="2381250" cy="1571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2754" y="3150809"/>
            <a:ext cx="3257550" cy="1600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80" y="4645959"/>
            <a:ext cx="3086100" cy="21717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994529" y="3527418"/>
            <a:ext cx="677008" cy="261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AR" sz="1100" b="1" dirty="0" smtClean="0"/>
              <a:t>RL</a:t>
            </a:r>
            <a:endParaRPr lang="en-US" sz="1100" b="1" dirty="0" err="1" smtClean="0"/>
          </a:p>
        </p:txBody>
      </p:sp>
    </p:spTree>
    <p:extLst>
      <p:ext uri="{BB962C8B-B14F-4D97-AF65-F5344CB8AC3E}">
        <p14:creationId xmlns:p14="http://schemas.microsoft.com/office/powerpoint/2010/main" val="176675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876365" y="2132667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291" y="1993340"/>
            <a:ext cx="2933700" cy="1171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878" y="3651997"/>
            <a:ext cx="40862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60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Insertar</a:t>
            </a:r>
            <a:r>
              <a:rPr lang="en-US" dirty="0"/>
              <a:t> 19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7047479" y="2411730"/>
            <a:ext cx="718457" cy="4572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850" y="1935480"/>
            <a:ext cx="3728864" cy="1703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014" y="3477745"/>
            <a:ext cx="3249986" cy="16366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082" y="4175983"/>
            <a:ext cx="36576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9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38967</TotalTime>
  <Words>645</Words>
  <Application>Microsoft Office PowerPoint</Application>
  <PresentationFormat>On-screen Show (4:3)</PresentationFormat>
  <Paragraphs>200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TP 5D – Ejer 1</vt:lpstr>
      <vt:lpstr>AVL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Consideraciones sobre la implementación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967</cp:revision>
  <cp:lastPrinted>2019-05-10T18:21:21Z</cp:lastPrinted>
  <dcterms:created xsi:type="dcterms:W3CDTF">2019-02-21T18:33:09Z</dcterms:created>
  <dcterms:modified xsi:type="dcterms:W3CDTF">2025-05-15T13:47:45Z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