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707" r:id="rId3"/>
    <p:sldId id="708" r:id="rId4"/>
    <p:sldId id="720" r:id="rId5"/>
    <p:sldId id="709" r:id="rId6"/>
    <p:sldId id="713" r:id="rId7"/>
    <p:sldId id="722" r:id="rId8"/>
    <p:sldId id="721" r:id="rId9"/>
    <p:sldId id="712" r:id="rId10"/>
    <p:sldId id="715" r:id="rId11"/>
    <p:sldId id="716" r:id="rId12"/>
    <p:sldId id="717" r:id="rId13"/>
    <p:sldId id="724" r:id="rId14"/>
    <p:sldId id="718" r:id="rId15"/>
    <p:sldId id="719" r:id="rId16"/>
    <p:sldId id="714" r:id="rId17"/>
    <p:sldId id="655" r:id="rId18"/>
    <p:sldId id="723" r:id="rId1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0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26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3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bonacci_numb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/>
              <a:t>Formalizando</a:t>
            </a:r>
            <a:r>
              <a:rPr lang="en-US" sz="1600" dirty="0"/>
              <a:t>…</a:t>
            </a:r>
          </a:p>
          <a:p>
            <a:pPr marL="0" indent="0">
              <a:buNone/>
            </a:pPr>
            <a:r>
              <a:rPr lang="en-US" sz="1600" dirty="0"/>
              <a:t>Sea un AVL de </a:t>
            </a:r>
            <a:r>
              <a:rPr lang="en-US" sz="1600" dirty="0" err="1"/>
              <a:t>altura</a:t>
            </a:r>
            <a:r>
              <a:rPr lang="en-US" sz="1600" dirty="0"/>
              <a:t> h </a:t>
            </a:r>
            <a:r>
              <a:rPr lang="en-US" sz="1600" b="1" dirty="0">
                <a:solidFill>
                  <a:srgbClr val="00B050"/>
                </a:solidFill>
              </a:rPr>
              <a:t>con la </a:t>
            </a:r>
            <a:r>
              <a:rPr lang="en-US" sz="1600" b="1" dirty="0" err="1">
                <a:solidFill>
                  <a:srgbClr val="00B050"/>
                </a:solidFill>
              </a:rPr>
              <a:t>menor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cantidad</a:t>
            </a:r>
            <a:r>
              <a:rPr lang="en-US" sz="1600" b="1" dirty="0">
                <a:solidFill>
                  <a:srgbClr val="00B050"/>
                </a:solidFill>
              </a:rPr>
              <a:t> de </a:t>
            </a:r>
            <a:r>
              <a:rPr lang="en-US" sz="1600" b="1" dirty="0" err="1">
                <a:solidFill>
                  <a:srgbClr val="00B050"/>
                </a:solidFill>
              </a:rPr>
              <a:t>nodos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posibles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en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esa</a:t>
            </a:r>
            <a:r>
              <a:rPr lang="en-US" sz="1600" b="1" dirty="0">
                <a:solidFill>
                  <a:srgbClr val="00B050"/>
                </a:solidFill>
              </a:rPr>
              <a:t> </a:t>
            </a:r>
            <a:r>
              <a:rPr lang="en-US" sz="1600" b="1" dirty="0" err="1">
                <a:solidFill>
                  <a:srgbClr val="00B050"/>
                </a:solidFill>
              </a:rPr>
              <a:t>altura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0 </a:t>
            </a:r>
            <a:r>
              <a:rPr lang="en-US" sz="1600" dirty="0" err="1"/>
              <a:t>tiene</a:t>
            </a:r>
            <a:r>
              <a:rPr lang="en-US" sz="1600" dirty="0"/>
              <a:t> 1 </a:t>
            </a:r>
            <a:r>
              <a:rPr lang="en-US" sz="1600" dirty="0" err="1"/>
              <a:t>nodo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1 </a:t>
            </a:r>
            <a:r>
              <a:rPr lang="en-US" sz="1600" dirty="0" err="1"/>
              <a:t>tiene</a:t>
            </a:r>
            <a:r>
              <a:rPr lang="en-US" sz="1600" dirty="0"/>
              <a:t> 2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Avl</a:t>
            </a:r>
            <a:r>
              <a:rPr lang="en-US" sz="1600" dirty="0"/>
              <a:t> de </a:t>
            </a:r>
            <a:r>
              <a:rPr lang="en-US" sz="1600" dirty="0" err="1"/>
              <a:t>altura</a:t>
            </a:r>
            <a:r>
              <a:rPr lang="en-US" sz="1600" dirty="0"/>
              <a:t> 2 </a:t>
            </a:r>
            <a:r>
              <a:rPr lang="en-US" sz="1600" dirty="0" err="1"/>
              <a:t>tiene</a:t>
            </a:r>
            <a:r>
              <a:rPr lang="en-US" sz="1600" dirty="0"/>
              <a:t> 4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AVL de </a:t>
            </a:r>
            <a:r>
              <a:rPr lang="en-US" sz="1600" dirty="0" err="1"/>
              <a:t>altura</a:t>
            </a:r>
            <a:r>
              <a:rPr lang="en-US" sz="1600" dirty="0"/>
              <a:t> 3 </a:t>
            </a:r>
            <a:r>
              <a:rPr lang="en-US" sz="1600" dirty="0" err="1"/>
              <a:t>tiene</a:t>
            </a:r>
            <a:r>
              <a:rPr lang="en-US" sz="1600" dirty="0"/>
              <a:t> 7 </a:t>
            </a:r>
            <a:r>
              <a:rPr lang="en-US" sz="1600" dirty="0" err="1"/>
              <a:t>nodos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AVL de </a:t>
            </a:r>
            <a:r>
              <a:rPr lang="en-US" sz="1600" dirty="0" err="1"/>
              <a:t>altura</a:t>
            </a:r>
            <a:r>
              <a:rPr lang="en-US" sz="1600" dirty="0"/>
              <a:t> 4 </a:t>
            </a:r>
            <a:r>
              <a:rPr lang="en-US" sz="1600" dirty="0" err="1"/>
              <a:t>tiene</a:t>
            </a:r>
            <a:r>
              <a:rPr lang="en-US" sz="1600" dirty="0"/>
              <a:t> 12 </a:t>
            </a:r>
            <a:r>
              <a:rPr lang="en-US" sz="1600" dirty="0" err="1"/>
              <a:t>nodos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886" y="2737300"/>
            <a:ext cx="5143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78" y="3320851"/>
            <a:ext cx="501650" cy="451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219" y="3799424"/>
            <a:ext cx="816815" cy="661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26" y="4303300"/>
            <a:ext cx="1342480" cy="108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96" y="5286419"/>
            <a:ext cx="2108114" cy="105405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424082" y="2737300"/>
            <a:ext cx="4141694" cy="17233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AVL de </a:t>
            </a:r>
            <a:r>
              <a:rPr lang="en-US" dirty="0" err="1"/>
              <a:t>altura</a:t>
            </a:r>
            <a:r>
              <a:rPr lang="en-US" dirty="0"/>
              <a:t> H </a:t>
            </a:r>
            <a:r>
              <a:rPr lang="en-US" dirty="0" err="1"/>
              <a:t>tendrá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1 </a:t>
            </a:r>
            <a:r>
              <a:rPr lang="en-US" dirty="0" err="1"/>
              <a:t>nodo</a:t>
            </a:r>
            <a:r>
              <a:rPr lang="en-US" dirty="0"/>
              <a:t>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h-1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h-2</a:t>
            </a:r>
          </a:p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316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AVL de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smtClean="0"/>
              <a:t>h </a:t>
            </a:r>
            <a:r>
              <a:rPr lang="en-US" dirty="0" err="1"/>
              <a:t>tendrá</a:t>
            </a:r>
            <a:r>
              <a:rPr lang="en-US" dirty="0"/>
              <a:t>  </a:t>
            </a:r>
          </a:p>
          <a:p>
            <a:pPr marL="0" indent="0" algn="just">
              <a:buNone/>
            </a:pPr>
            <a:r>
              <a:rPr lang="en-US" dirty="0"/>
              <a:t>1 </a:t>
            </a:r>
            <a:r>
              <a:rPr lang="en-US" dirty="0" err="1"/>
              <a:t>nodo</a:t>
            </a:r>
            <a:r>
              <a:rPr lang="en-US" dirty="0"/>
              <a:t>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h-1 + </a:t>
            </a:r>
            <a:r>
              <a:rPr lang="en-US" dirty="0" err="1"/>
              <a:t>cantnodos</a:t>
            </a:r>
            <a:r>
              <a:rPr lang="en-US" dirty="0"/>
              <a:t> </a:t>
            </a:r>
            <a:r>
              <a:rPr lang="en-US" dirty="0" err="1"/>
              <a:t>avl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h-2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los </a:t>
            </a:r>
            <a:r>
              <a:rPr lang="en-US" dirty="0" err="1"/>
              <a:t>números</a:t>
            </a:r>
            <a:r>
              <a:rPr lang="en-US" dirty="0"/>
              <a:t> de Fibonacci?</a:t>
            </a:r>
          </a:p>
          <a:p>
            <a:pPr marL="0" indent="0" algn="just">
              <a:buNone/>
            </a:pPr>
            <a:r>
              <a:rPr lang="en-US" dirty="0" err="1" smtClean="0"/>
              <a:t>nrofibo</a:t>
            </a:r>
            <a:r>
              <a:rPr lang="en-US" dirty="0" smtClean="0"/>
              <a:t>(0</a:t>
            </a:r>
            <a:r>
              <a:rPr lang="en-US" dirty="0"/>
              <a:t>)=0, </a:t>
            </a:r>
            <a:r>
              <a:rPr lang="en-US" dirty="0" err="1" smtClean="0"/>
              <a:t>nfibo</a:t>
            </a:r>
            <a:r>
              <a:rPr lang="en-US" dirty="0" smtClean="0"/>
              <a:t>(1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(2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(3</a:t>
            </a:r>
            <a:r>
              <a:rPr lang="en-US" dirty="0"/>
              <a:t>)=2, </a:t>
            </a:r>
            <a:r>
              <a:rPr lang="en-US" dirty="0" err="1" smtClean="0"/>
              <a:t>nrofibo</a:t>
            </a:r>
            <a:r>
              <a:rPr lang="en-US" dirty="0" smtClean="0"/>
              <a:t>(4</a:t>
            </a:r>
            <a:r>
              <a:rPr lang="en-US" dirty="0"/>
              <a:t>)=3, </a:t>
            </a:r>
            <a:r>
              <a:rPr lang="en-US" dirty="0" err="1" smtClean="0"/>
              <a:t>nrofibo</a:t>
            </a:r>
            <a:r>
              <a:rPr lang="en-US" dirty="0" smtClean="0"/>
              <a:t>(5</a:t>
            </a:r>
            <a:r>
              <a:rPr lang="en-US" dirty="0"/>
              <a:t>)=5, </a:t>
            </a:r>
            <a:r>
              <a:rPr lang="en-US" dirty="0" err="1" smtClean="0"/>
              <a:t>nrofibo</a:t>
            </a:r>
            <a:r>
              <a:rPr lang="en-US" dirty="0" smtClean="0"/>
              <a:t>(6</a:t>
            </a:r>
            <a:r>
              <a:rPr lang="en-US" dirty="0"/>
              <a:t>)=8, </a:t>
            </a:r>
            <a:r>
              <a:rPr lang="en-US" dirty="0" err="1" smtClean="0"/>
              <a:t>nrofibo</a:t>
            </a:r>
            <a:r>
              <a:rPr lang="en-US" dirty="0" smtClean="0"/>
              <a:t>(7</a:t>
            </a:r>
            <a:r>
              <a:rPr lang="en-US" dirty="0"/>
              <a:t>)=13, </a:t>
            </a:r>
            <a:r>
              <a:rPr lang="en-US" dirty="0" err="1"/>
              <a:t>etc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79527"/>
              </p:ext>
            </p:extLst>
          </p:nvPr>
        </p:nvGraphicFramePr>
        <p:xfrm>
          <a:off x="457200" y="1935163"/>
          <a:ext cx="7811589" cy="360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36423">
                  <a:extLst>
                    <a:ext uri="{9D8B030D-6E8A-4147-A177-3AD203B41FA5}">
                      <a16:colId xmlns:a16="http://schemas.microsoft.com/office/drawing/2014/main" val="3564254472"/>
                    </a:ext>
                  </a:extLst>
                </a:gridCol>
                <a:gridCol w="3775166">
                  <a:extLst>
                    <a:ext uri="{9D8B030D-6E8A-4147-A177-3AD203B41FA5}">
                      <a16:colId xmlns:a16="http://schemas.microsoft.com/office/drawing/2014/main" val="3581306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altura</a:t>
                      </a:r>
                      <a:r>
                        <a:rPr lang="en-US" baseline="0" dirty="0"/>
                        <a:t> h con </a:t>
                      </a:r>
                      <a:r>
                        <a:rPr lang="en-US" baseline="0" dirty="0" err="1" smtClean="0"/>
                        <a:t>menor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cant de </a:t>
                      </a:r>
                      <a:r>
                        <a:rPr lang="en-US" baseline="0" dirty="0" err="1"/>
                        <a:t>nodos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nodos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relación</a:t>
                      </a:r>
                      <a:r>
                        <a:rPr lang="en-US" baseline="0" dirty="0"/>
                        <a:t> a </a:t>
                      </a:r>
                      <a:r>
                        <a:rPr lang="en-US" baseline="0" dirty="0" err="1"/>
                        <a:t>los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números</a:t>
                      </a:r>
                      <a:r>
                        <a:rPr lang="en-US" baseline="0" dirty="0"/>
                        <a:t> de </a:t>
                      </a:r>
                      <a:r>
                        <a:rPr lang="en-US" baseline="0" dirty="0" err="1"/>
                        <a:t>fibo</a:t>
                      </a:r>
                      <a:r>
                        <a:rPr lang="en-US" baseline="0" dirty="0"/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10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0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 = 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3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1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537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2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+ 1+ 2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0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3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+ 4 +2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54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4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=1</a:t>
                      </a:r>
                      <a:r>
                        <a:rPr lang="en-US" baseline="0" dirty="0"/>
                        <a:t> + 7 + 4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nrofibo</a:t>
                      </a:r>
                      <a:r>
                        <a:rPr lang="en-US" dirty="0" smtClean="0"/>
                        <a:t>(altura+3</a:t>
                      </a:r>
                      <a:r>
                        <a:rPr lang="en-US" dirty="0"/>
                        <a:t>)-1=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5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/>
                        <a:t>CantNodos</a:t>
                      </a:r>
                      <a:r>
                        <a:rPr lang="en-US" baseline="0" dirty="0"/>
                        <a:t>=1 + 12 + 7 =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20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6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Altura</a:t>
                      </a:r>
                      <a:r>
                        <a:rPr lang="en-US" dirty="0" smtClean="0"/>
                        <a:t> h  </a:t>
                      </a:r>
                      <a:r>
                        <a:rPr lang="en-US" dirty="0" err="1"/>
                        <a:t>CantNodos</a:t>
                      </a:r>
                      <a:r>
                        <a:rPr lang="en-US" dirty="0"/>
                        <a:t>=?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rgbClr val="C00000"/>
                          </a:solidFill>
                        </a:rPr>
                        <a:t>nrofibo</a:t>
                      </a:r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(h+3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)-1</a:t>
                      </a:r>
                      <a:endParaRPr lang="es-A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2030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5950768"/>
            <a:ext cx="8281852" cy="7707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Números</a:t>
            </a:r>
            <a:r>
              <a:rPr lang="en-US" dirty="0"/>
              <a:t> de </a:t>
            </a:r>
            <a:r>
              <a:rPr lang="en-US" dirty="0" err="1" smtClean="0"/>
              <a:t>fibonacci</a:t>
            </a:r>
            <a:r>
              <a:rPr lang="en-US" dirty="0" smtClean="0"/>
              <a:t> </a:t>
            </a:r>
            <a:r>
              <a:rPr lang="en-US" dirty="0"/>
              <a:t>: </a:t>
            </a:r>
            <a:endParaRPr lang="en-US" dirty="0" smtClean="0"/>
          </a:p>
          <a:p>
            <a:pPr algn="ctr"/>
            <a:r>
              <a:rPr lang="en-US" dirty="0" err="1" smtClean="0"/>
              <a:t>nrofibo</a:t>
            </a:r>
            <a:r>
              <a:rPr lang="en-US" dirty="0" smtClean="0"/>
              <a:t>(0</a:t>
            </a:r>
            <a:r>
              <a:rPr lang="en-US" dirty="0"/>
              <a:t>)=0, </a:t>
            </a:r>
            <a:r>
              <a:rPr lang="en-US" dirty="0" err="1" smtClean="0"/>
              <a:t>nrofibo</a:t>
            </a:r>
            <a:r>
              <a:rPr lang="en-US" dirty="0" smtClean="0"/>
              <a:t>(1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(2</a:t>
            </a:r>
            <a:r>
              <a:rPr lang="en-US" dirty="0"/>
              <a:t>)=1, </a:t>
            </a:r>
            <a:r>
              <a:rPr lang="en-US" dirty="0" err="1" smtClean="0"/>
              <a:t>nrofibo</a:t>
            </a:r>
            <a:r>
              <a:rPr lang="en-US" dirty="0" smtClean="0"/>
              <a:t>(3</a:t>
            </a:r>
            <a:r>
              <a:rPr lang="en-US" dirty="0"/>
              <a:t>)=2, </a:t>
            </a:r>
            <a:r>
              <a:rPr lang="en-US" dirty="0" err="1" smtClean="0"/>
              <a:t>nrofibo</a:t>
            </a:r>
            <a:r>
              <a:rPr lang="en-US" dirty="0" smtClean="0"/>
              <a:t>(4</a:t>
            </a:r>
            <a:r>
              <a:rPr lang="en-US" dirty="0"/>
              <a:t>)=3, </a:t>
            </a:r>
            <a:r>
              <a:rPr lang="en-US" dirty="0" err="1" smtClean="0"/>
              <a:t>nrofibo</a:t>
            </a:r>
            <a:r>
              <a:rPr lang="en-US" dirty="0" smtClean="0"/>
              <a:t>(5</a:t>
            </a:r>
            <a:r>
              <a:rPr lang="en-US" dirty="0"/>
              <a:t>)=5, </a:t>
            </a:r>
            <a:r>
              <a:rPr lang="en-US" dirty="0" err="1" smtClean="0"/>
              <a:t>nrofibo</a:t>
            </a:r>
            <a:r>
              <a:rPr lang="en-US" dirty="0" smtClean="0"/>
              <a:t>(6</a:t>
            </a:r>
            <a:r>
              <a:rPr lang="en-US" dirty="0"/>
              <a:t>)=8, </a:t>
            </a:r>
            <a:r>
              <a:rPr lang="en-US" dirty="0" err="1" smtClean="0"/>
              <a:t>nrofibo</a:t>
            </a:r>
            <a:r>
              <a:rPr lang="en-US" dirty="0" smtClean="0"/>
              <a:t>(7</a:t>
            </a:r>
            <a:r>
              <a:rPr lang="en-US" dirty="0"/>
              <a:t>)=13, </a:t>
            </a:r>
            <a:r>
              <a:rPr lang="en-US" dirty="0" err="1" smtClean="0"/>
              <a:t>nrofibo</a:t>
            </a:r>
            <a:r>
              <a:rPr lang="en-US" dirty="0" smtClean="0"/>
              <a:t>(8)=21, </a:t>
            </a:r>
            <a:r>
              <a:rPr lang="en-US" dirty="0" err="1"/>
              <a:t>etc</a:t>
            </a:r>
            <a:endParaRPr lang="en-US" dirty="0"/>
          </a:p>
          <a:p>
            <a:pPr algn="ctr"/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4511902" y="2576695"/>
            <a:ext cx="3801381" cy="29652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9254"/>
            <a:ext cx="279219" cy="243024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2" y="2952205"/>
            <a:ext cx="272628" cy="245365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" y="3365098"/>
            <a:ext cx="408408" cy="330616"/>
          </a:xfrm>
          <a:prstGeom prst="rect">
            <a:avLst/>
          </a:prstGeom>
        </p:spPr>
      </p:pic>
      <p:pic>
        <p:nvPicPr>
          <p:cNvPr id="11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9660" y="3704352"/>
            <a:ext cx="683112" cy="5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El árbol AVL que mínima cantidad de nodos tiene para cierta altura es el Árbol de Fibonacci (es más esparcido posible por construcción).</a:t>
            </a:r>
          </a:p>
          <a:p>
            <a:pPr marL="0" indent="0">
              <a:buNone/>
            </a:pPr>
            <a:r>
              <a:rPr lang="es-AR" dirty="0" smtClean="0"/>
              <a:t>Si ese árbol con mínima cantidad nodos y altura h sabemos que tiene </a:t>
            </a:r>
            <a:r>
              <a:rPr lang="es-AR" dirty="0" err="1" smtClean="0"/>
              <a:t>CantNodos</a:t>
            </a:r>
            <a:r>
              <a:rPr lang="es-AR" dirty="0" smtClean="0"/>
              <a:t>= </a:t>
            </a:r>
            <a:r>
              <a:rPr lang="es-AR" dirty="0" err="1" smtClean="0"/>
              <a:t>nrosfibo</a:t>
            </a:r>
            <a:r>
              <a:rPr lang="es-AR" dirty="0" smtClean="0"/>
              <a:t>(h+3)-1   </a:t>
            </a:r>
          </a:p>
          <a:p>
            <a:pPr marL="0" indent="0">
              <a:buNone/>
            </a:pPr>
            <a:r>
              <a:rPr lang="es-AR" dirty="0" smtClean="0"/>
              <a:t>donde h es su altura,  entonces, otros árboles AVL con misma altura tendrán posiblemente más nodos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CantNodos</a:t>
            </a:r>
            <a:r>
              <a:rPr lang="es-AR" dirty="0" smtClean="0"/>
              <a:t> &gt;= </a:t>
            </a:r>
            <a:r>
              <a:rPr lang="es-AR" dirty="0" err="1" smtClean="0"/>
              <a:t>nrosfibo</a:t>
            </a:r>
            <a:r>
              <a:rPr lang="es-AR" dirty="0" smtClean="0"/>
              <a:t>(h+3)-1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Pero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numeros</a:t>
            </a:r>
            <a:r>
              <a:rPr lang="en-US" dirty="0"/>
              <a:t> de Fibonacci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.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s-AR" dirty="0">
                <a:hlinkClick r:id="rId2"/>
              </a:rPr>
              <a:t>https://en.wikipedia.org/wiki/Fibonacci_number</a:t>
            </a:r>
            <a:endParaRPr lang="es-AR" dirty="0"/>
          </a:p>
          <a:p>
            <a:pPr marL="0" indent="0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Se </a:t>
                </a:r>
                <a:r>
                  <a:rPr lang="en-US" dirty="0" err="1"/>
                  <a:t>sabe</a:t>
                </a:r>
                <a:r>
                  <a:rPr lang="en-US" dirty="0"/>
                  <a:t> que </a:t>
                </a:r>
                <a:r>
                  <a:rPr lang="en-US" dirty="0" err="1" smtClean="0"/>
                  <a:t>nrofibo</a:t>
                </a:r>
                <a:r>
                  <a:rPr lang="en-US" dirty="0" smtClean="0"/>
                  <a:t>(w</a:t>
                </a:r>
                <a:r>
                  <a:rPr lang="en-US" dirty="0"/>
                  <a:t>) &gt;=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Donde</a:t>
                </a:r>
                <a:r>
                  <a:rPr lang="en-US" dirty="0"/>
                  <a:t> a </a:t>
                </a:r>
                <a:r>
                  <a:rPr lang="en-US" dirty="0" err="1"/>
                  <a:t>es</a:t>
                </a:r>
                <a:r>
                  <a:rPr lang="en-US" dirty="0"/>
                  <a:t> el “golden number”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Sea n la </a:t>
                </a:r>
                <a:r>
                  <a:rPr lang="en-US" dirty="0" err="1" smtClean="0"/>
                  <a:t>cantNodos</a:t>
                </a:r>
                <a:r>
                  <a:rPr lang="en-US" dirty="0" smtClean="0"/>
                  <a:t> de un </a:t>
                </a:r>
                <a:r>
                  <a:rPr lang="en-US" dirty="0" err="1" smtClean="0"/>
                  <a:t>avl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altura</a:t>
                </a:r>
                <a:r>
                  <a:rPr lang="en-US" dirty="0" smtClean="0"/>
                  <a:t> h, 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donde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sabemos</a:t>
                </a:r>
                <a:r>
                  <a:rPr lang="en-US" dirty="0" smtClean="0"/>
                  <a:t> que n </a:t>
                </a:r>
                <a:r>
                  <a:rPr lang="en-US" dirty="0"/>
                  <a:t>&gt;= </a:t>
                </a:r>
                <a:r>
                  <a:rPr lang="en-US" dirty="0" err="1" smtClean="0"/>
                  <a:t>nrofibo</a:t>
                </a:r>
                <a:r>
                  <a:rPr lang="en-US" dirty="0" smtClean="0"/>
                  <a:t>(h+3</a:t>
                </a:r>
                <a:r>
                  <a:rPr lang="en-US" dirty="0"/>
                  <a:t>) – 1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dirty="0"/>
                      <m:t>&gt;=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- 1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Despejar</a:t>
                </a:r>
                <a:r>
                  <a:rPr lang="en-US" dirty="0"/>
                  <a:t> 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 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 sea, para un AVL con n </a:t>
                </a:r>
                <a:r>
                  <a:rPr lang="en-US" dirty="0" err="1"/>
                  <a:t>nodos</a:t>
                </a:r>
                <a:r>
                  <a:rPr lang="en-US" dirty="0"/>
                  <a:t>, la </a:t>
                </a:r>
                <a:r>
                  <a:rPr lang="en-US" dirty="0" err="1"/>
                  <a:t>altura</a:t>
                </a:r>
                <a:r>
                  <a:rPr lang="en-US" dirty="0"/>
                  <a:t> </a:t>
                </a:r>
                <a:r>
                  <a:rPr lang="en-US" dirty="0" err="1"/>
                  <a:t>está</a:t>
                </a:r>
                <a:r>
                  <a:rPr lang="en-US" dirty="0"/>
                  <a:t> </a:t>
                </a:r>
                <a:r>
                  <a:rPr lang="en-US" dirty="0" err="1"/>
                  <a:t>acotada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9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37" y="1898169"/>
            <a:ext cx="390525" cy="561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691" y="2460144"/>
            <a:ext cx="1609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1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Recapitulando</a:t>
            </a:r>
            <a:endParaRPr lang="en-US" b="1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Peor caso de AVL  con N=20	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s-AR" dirty="0"/>
              <a:t>  Altura = 5</a:t>
            </a:r>
          </a:p>
          <a:p>
            <a:pPr marL="0" indent="0" algn="just">
              <a:buNone/>
            </a:pPr>
            <a:r>
              <a:rPr lang="es-AR" dirty="0"/>
              <a:t>Perfectamente Balanceado con N=20  	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s-AR" dirty="0"/>
              <a:t>  Altura = 4</a:t>
            </a:r>
          </a:p>
          <a:p>
            <a:pPr marL="0" indent="0" algn="just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r>
              <a:rPr lang="en-US" dirty="0">
                <a:sym typeface="Symbol" panose="05050102010706020507" pitchFamily="18" charset="2"/>
              </a:rPr>
              <a:t>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s-AR" b="1" dirty="0"/>
              <a:t>Diferencia poco significativa en altura</a:t>
            </a:r>
          </a:p>
          <a:p>
            <a:pPr marL="0" indent="0" algn="just">
              <a:buNone/>
            </a:pPr>
            <a:r>
              <a:rPr lang="es-AR" dirty="0"/>
              <a:t>Mantener </a:t>
            </a:r>
            <a:r>
              <a:rPr lang="es-AR" b="1" dirty="0"/>
              <a:t>AVL es menos costoso </a:t>
            </a:r>
            <a:r>
              <a:rPr lang="es-AR" dirty="0"/>
              <a:t>que un </a:t>
            </a:r>
            <a:r>
              <a:rPr lang="es-AR" dirty="0" smtClean="0"/>
              <a:t>completo (</a:t>
            </a:r>
            <a:r>
              <a:rPr lang="en-US" dirty="0" err="1" smtClean="0"/>
              <a:t>perfectamente</a:t>
            </a:r>
            <a:r>
              <a:rPr lang="en-US" dirty="0" smtClean="0"/>
              <a:t> </a:t>
            </a:r>
            <a:r>
              <a:rPr lang="en-US" dirty="0" err="1" smtClean="0"/>
              <a:t>balanceado</a:t>
            </a:r>
            <a:r>
              <a:rPr lang="en-US" dirty="0" smtClean="0"/>
              <a:t>)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n-US" dirty="0">
                <a:sym typeface="Symbol" panose="05050102010706020507" pitchFamily="18" charset="2"/>
              </a:rPr>
              <a:t></a:t>
            </a:r>
            <a:endParaRPr lang="es-AR" dirty="0"/>
          </a:p>
          <a:p>
            <a:pPr marL="0" indent="0" algn="just">
              <a:buNone/>
            </a:pPr>
            <a:r>
              <a:rPr lang="en-US" dirty="0"/>
              <a:t> </a:t>
            </a:r>
            <a:endParaRPr lang="es-AR" dirty="0"/>
          </a:p>
          <a:p>
            <a:pPr marL="0" indent="0" algn="just">
              <a:buNone/>
            </a:pPr>
            <a:r>
              <a:rPr lang="es-AR" b="1" dirty="0"/>
              <a:t>Preferible un árbol AVL</a:t>
            </a:r>
            <a:endParaRPr lang="es-AR" dirty="0"/>
          </a:p>
          <a:p>
            <a:pPr marL="0" indent="0" algn="just">
              <a:buNone/>
            </a:pPr>
            <a:r>
              <a:rPr lang="es-AR" dirty="0"/>
              <a:t> 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AR" dirty="0"/>
                  <a:t>Hay diferentes algoritmos para garantizar que un árbol sea balanceado y esta propiedad sea invariante antes inserciones/borrados. Algunos </a:t>
                </a:r>
                <a:r>
                  <a:rPr lang="es-AR" dirty="0" smtClean="0"/>
                  <a:t>más </a:t>
                </a:r>
                <a:r>
                  <a:rPr lang="es-AR" dirty="0"/>
                  <a:t>baratos que otros…</a:t>
                </a:r>
              </a:p>
              <a:p>
                <a:pPr marL="0" indent="0">
                  <a:buNone/>
                </a:pPr>
                <a:r>
                  <a:rPr lang="es-AR" dirty="0" err="1"/>
                  <a:t>Ej</a:t>
                </a:r>
                <a:r>
                  <a:rPr lang="es-AR" dirty="0"/>
                  <a:t>: AVL </a:t>
                </a:r>
                <a:r>
                  <a:rPr lang="es-AR" dirty="0" err="1"/>
                  <a:t>trees</a:t>
                </a:r>
                <a:r>
                  <a:rPr lang="es-AR" dirty="0"/>
                  <a:t>, Red-Black </a:t>
                </a:r>
                <a:r>
                  <a:rPr lang="es-AR" dirty="0" err="1"/>
                  <a:t>Tree</a:t>
                </a: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Las transformaciones que hay que hacer para mantenerlo apropiado llegan en general </a:t>
                </a:r>
                <a14:m>
                  <m:oMath xmlns:m="http://schemas.openxmlformats.org/officeDocument/2006/math">
                    <m:r>
                      <a:rPr lang="es-A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A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dirty="0"/>
                  <a:t>, o sea, vale la pena…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21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2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Estudiar cómo son las inserciones  (algorítmicamente, gráficamente) en Red Black </a:t>
            </a:r>
            <a:r>
              <a:rPr lang="es-AR" dirty="0" err="1" smtClean="0"/>
              <a:t>Tree</a:t>
            </a:r>
            <a:r>
              <a:rPr lang="es-AR" dirty="0" smtClean="0"/>
              <a:t> que es otro tipo de algoritmo que garantiza operaciones en O(log N).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Este árbol es el que </a:t>
            </a:r>
            <a:r>
              <a:rPr lang="es-AR" smtClean="0"/>
              <a:t>tiene implementado Java.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 la </a:t>
            </a:r>
            <a:r>
              <a:rPr lang="en-US" dirty="0" err="1"/>
              <a:t>eficiencia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BST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un AVL? 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el </a:t>
            </a:r>
            <a:r>
              <a:rPr lang="en-US" dirty="0" err="1"/>
              <a:t>árbol</a:t>
            </a:r>
            <a:r>
              <a:rPr lang="en-US" dirty="0"/>
              <a:t> de Fibonacci. </a:t>
            </a:r>
            <a:r>
              <a:rPr lang="en-US" dirty="0" err="1"/>
              <a:t>Es</a:t>
            </a:r>
            <a:r>
              <a:rPr lang="en-US" dirty="0"/>
              <a:t> el AVL que </a:t>
            </a:r>
            <a:r>
              <a:rPr lang="en-US" dirty="0" err="1"/>
              <a:t>presenta</a:t>
            </a:r>
            <a:r>
              <a:rPr lang="en-US" dirty="0"/>
              <a:t>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desbalanceo</a:t>
            </a:r>
            <a:r>
              <a:rPr lang="en-US" dirty="0"/>
              <a:t> </a:t>
            </a:r>
            <a:r>
              <a:rPr lang="en-US" dirty="0" err="1"/>
              <a:t>posible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Árbol de Fibonacci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3953" y="1903728"/>
            <a:ext cx="75372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1750" algn="just">
              <a:spcAft>
                <a:spcPts val="0"/>
              </a:spcAft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El Árbol de Fibonacci se define así:      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31750" algn="just">
              <a:spcAft>
                <a:spcPts val="0"/>
              </a:spcAft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 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0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 es el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ÁRBOL NULO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1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es un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NODO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175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Fibonacci de orden </a:t>
            </a:r>
            <a:r>
              <a:rPr lang="es-AR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</a:t>
            </a:r>
            <a:r>
              <a:rPr lang="es-AR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  <a:sym typeface="Symbol" panose="05050102010706020507" pitchFamily="18" charset="2"/>
              </a:rPr>
              <a:t>2</a:t>
            </a:r>
            <a:r>
              <a:rPr lang="es-AR" dirty="0" smtClean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 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es un árbol que tiene: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1750" lvl="1" indent="-342900" algn="just">
              <a:buFont typeface="+mj-lt"/>
              <a:buAutoNum type="alphaLcParenR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como hijo izquierdo un 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 -1</a:t>
            </a:r>
            <a:endParaRPr lang="es-AR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marR="31750" lvl="1" indent="-342900" algn="just">
              <a:buFont typeface="+mj-lt"/>
              <a:buAutoNum type="alphaLcParenR"/>
            </a:pP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como hijo derecho un Fibonacci de orden </a:t>
            </a:r>
            <a:r>
              <a:rPr lang="es-AR" b="1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h - 2</a:t>
            </a:r>
            <a:r>
              <a:rPr lang="es-AR" dirty="0">
                <a:latin typeface="Comic Sans MS" panose="030F0702030302020204" pitchFamily="66" charset="0"/>
                <a:ea typeface="Times New Roman" panose="02020603050405020304" pitchFamily="18" charset="0"/>
                <a:cs typeface="Comic Sans MS" panose="030F0702030302020204" pitchFamily="66" charset="0"/>
              </a:rPr>
              <a:t>.</a:t>
            </a:r>
            <a:endParaRPr lang="es-A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5.1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Dibujar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Arbol</a:t>
            </a:r>
            <a:r>
              <a:rPr lang="en-US" sz="2000" dirty="0" smtClean="0">
                <a:solidFill>
                  <a:schemeClr val="tx1"/>
                </a:solidFill>
              </a:rPr>
              <a:t> de Fibonacci  </a:t>
            </a:r>
            <a:r>
              <a:rPr lang="en-US" sz="2000" dirty="0">
                <a:solidFill>
                  <a:schemeClr val="tx1"/>
                </a:solidFill>
              </a:rPr>
              <a:t>de </a:t>
            </a:r>
            <a:r>
              <a:rPr lang="en-US" sz="2000" dirty="0" err="1">
                <a:solidFill>
                  <a:schemeClr val="tx1"/>
                </a:solidFill>
              </a:rPr>
              <a:t>orden</a:t>
            </a:r>
            <a:r>
              <a:rPr lang="en-US" sz="2000" dirty="0">
                <a:solidFill>
                  <a:schemeClr val="tx1"/>
                </a:solidFill>
              </a:rPr>
              <a:t> 6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Cuántos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tiene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Cuál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altura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Rta</a:t>
            </a:r>
            <a:r>
              <a:rPr lang="en-US" dirty="0"/>
              <a:t>:   </a:t>
            </a:r>
            <a:r>
              <a:rPr lang="en-US" dirty="0" err="1"/>
              <a:t>Fibo</a:t>
            </a:r>
            <a:r>
              <a:rPr lang="en-US" dirty="0"/>
              <a:t>(0)    null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Fibo</a:t>
            </a:r>
            <a:r>
              <a:rPr lang="en-US" dirty="0"/>
              <a:t>(1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Fibo</a:t>
            </a:r>
            <a:r>
              <a:rPr lang="en-US" dirty="0"/>
              <a:t>(2)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16" y="2965804"/>
            <a:ext cx="514350" cy="447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16" y="3872865"/>
            <a:ext cx="5715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Fibo</a:t>
            </a:r>
            <a:r>
              <a:rPr lang="en-US" dirty="0"/>
              <a:t>(5)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2011991"/>
            <a:ext cx="100012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3270624"/>
            <a:ext cx="1666875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25" y="5070477"/>
            <a:ext cx="257175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225165"/>
            <a:ext cx="3867150" cy="1809750"/>
          </a:xfrm>
          <a:prstGeom prst="rect">
            <a:avLst/>
          </a:prstGeom>
        </p:spPr>
      </p:pic>
      <p:sp>
        <p:nvSpPr>
          <p:cNvPr id="9" name="Explosion 2 8"/>
          <p:cNvSpPr/>
          <p:nvPr/>
        </p:nvSpPr>
        <p:spPr>
          <a:xfrm>
            <a:off x="5593976" y="2416803"/>
            <a:ext cx="2330824" cy="985303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Fibo</a:t>
            </a:r>
            <a:r>
              <a:rPr lang="en-US" dirty="0"/>
              <a:t>(6)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705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¿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el Fibonacci de </a:t>
            </a:r>
            <a:r>
              <a:rPr lang="en-US" dirty="0" err="1"/>
              <a:t>orden</a:t>
            </a:r>
            <a:r>
              <a:rPr lang="en-US" dirty="0"/>
              <a:t> 6? </a:t>
            </a:r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20 </a:t>
            </a:r>
            <a:r>
              <a:rPr lang="en-US" dirty="0" err="1"/>
              <a:t>nodos</a:t>
            </a:r>
            <a:r>
              <a:rPr lang="en-US" dirty="0"/>
              <a:t>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981325"/>
            <a:ext cx="38671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5.2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Cual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sería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altura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uno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completo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perfectamente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balanceado</a:t>
            </a:r>
            <a:r>
              <a:rPr lang="en-US" sz="2000" dirty="0" smtClean="0">
                <a:solidFill>
                  <a:schemeClr val="tx1"/>
                </a:solidFill>
              </a:rPr>
              <a:t>) con </a:t>
            </a:r>
            <a:r>
              <a:rPr lang="en-US" sz="2000" dirty="0" err="1" smtClean="0">
                <a:solidFill>
                  <a:schemeClr val="tx1"/>
                </a:solidFill>
              </a:rPr>
              <a:t>esa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misma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cantidad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nodos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Comparar</a:t>
            </a:r>
            <a:r>
              <a:rPr lang="en-US" sz="2000" dirty="0" smtClean="0">
                <a:solidFill>
                  <a:schemeClr val="tx1"/>
                </a:solidFill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</a:rPr>
              <a:t>fibo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Rta</a:t>
            </a:r>
            <a:r>
              <a:rPr lang="en-US" dirty="0"/>
              <a:t>: con 20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</a:t>
            </a:r>
            <a:r>
              <a:rPr lang="en-US" dirty="0" err="1"/>
              <a:t>perfectamente</a:t>
            </a:r>
            <a:r>
              <a:rPr lang="en-US" dirty="0"/>
              <a:t> </a:t>
            </a:r>
            <a:r>
              <a:rPr lang="en-US" dirty="0" err="1"/>
              <a:t>balanceado</a:t>
            </a:r>
            <a:r>
              <a:rPr lang="en-US" dirty="0"/>
              <a:t>.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4.</a:t>
            </a:r>
          </a:p>
          <a:p>
            <a:pPr marL="0" indent="0" algn="just">
              <a:buNone/>
            </a:pPr>
            <a:r>
              <a:rPr lang="en-US" dirty="0"/>
              <a:t>Solo un valor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altura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046" y="3318117"/>
            <a:ext cx="37719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35579</TotalTime>
  <Words>818</Words>
  <Application>Microsoft Office PowerPoint</Application>
  <PresentationFormat>On-screen Show (4:3)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Comic Sans MS</vt:lpstr>
      <vt:lpstr>Consolas</vt:lpstr>
      <vt:lpstr>Palatino Linotype</vt:lpstr>
      <vt:lpstr>Roboto</vt:lpstr>
      <vt:lpstr>Symbol</vt:lpstr>
      <vt:lpstr>Times New Roman</vt:lpstr>
      <vt:lpstr>Wingdings 2</vt:lpstr>
      <vt:lpstr>Presentation on brainstorming</vt:lpstr>
      <vt:lpstr>Estructura de Datos y Algoritmos</vt:lpstr>
      <vt:lpstr>AVL</vt:lpstr>
      <vt:lpstr>Árbol de Fibonacci</vt:lpstr>
      <vt:lpstr>TP 5D – Ejer 5.1</vt:lpstr>
      <vt:lpstr>PowerPoint Presentation</vt:lpstr>
      <vt:lpstr>PowerPoint Presentation</vt:lpstr>
      <vt:lpstr>PowerPoint Presentation</vt:lpstr>
      <vt:lpstr>TP 5D – Ejer 5.2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974</cp:revision>
  <cp:lastPrinted>2019-05-10T18:21:21Z</cp:lastPrinted>
  <dcterms:created xsi:type="dcterms:W3CDTF">2019-02-21T18:33:09Z</dcterms:created>
  <dcterms:modified xsi:type="dcterms:W3CDTF">2025-05-15T13:48:02Z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