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72" r:id="rId2"/>
    <p:sldId id="690" r:id="rId3"/>
    <p:sldId id="721" r:id="rId4"/>
    <p:sldId id="722" r:id="rId5"/>
    <p:sldId id="723" r:id="rId6"/>
    <p:sldId id="724" r:id="rId7"/>
    <p:sldId id="725" r:id="rId8"/>
    <p:sldId id="726" r:id="rId9"/>
    <p:sldId id="763" r:id="rId10"/>
    <p:sldId id="727" r:id="rId11"/>
    <p:sldId id="728" r:id="rId12"/>
    <p:sldId id="740" r:id="rId13"/>
    <p:sldId id="739" r:id="rId14"/>
    <p:sldId id="741" r:id="rId15"/>
    <p:sldId id="729" r:id="rId16"/>
    <p:sldId id="743" r:id="rId17"/>
    <p:sldId id="742" r:id="rId18"/>
    <p:sldId id="745" r:id="rId19"/>
    <p:sldId id="730" r:id="rId20"/>
    <p:sldId id="746" r:id="rId21"/>
    <p:sldId id="747" r:id="rId22"/>
    <p:sldId id="764" r:id="rId23"/>
    <p:sldId id="731" r:id="rId24"/>
    <p:sldId id="749" r:id="rId25"/>
    <p:sldId id="732" r:id="rId26"/>
    <p:sldId id="751" r:id="rId27"/>
    <p:sldId id="750" r:id="rId28"/>
    <p:sldId id="733" r:id="rId29"/>
    <p:sldId id="752" r:id="rId30"/>
    <p:sldId id="753" r:id="rId31"/>
    <p:sldId id="734" r:id="rId32"/>
    <p:sldId id="754" r:id="rId33"/>
    <p:sldId id="755" r:id="rId34"/>
    <p:sldId id="735" r:id="rId35"/>
    <p:sldId id="756" r:id="rId36"/>
    <p:sldId id="757" r:id="rId37"/>
    <p:sldId id="736" r:id="rId38"/>
    <p:sldId id="758" r:id="rId39"/>
    <p:sldId id="759" r:id="rId40"/>
    <p:sldId id="737" r:id="rId41"/>
    <p:sldId id="760" r:id="rId42"/>
    <p:sldId id="761" r:id="rId43"/>
    <p:sldId id="762" r:id="rId44"/>
    <p:sldId id="738" r:id="rId4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50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8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5/15/2025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Insertemos </a:t>
            </a:r>
            <a:r>
              <a:rPr lang="es-AR" dirty="0"/>
              <a:t>claves en un árbol B de orden 1.  Sus nodos son de la forma: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las claves 100, 80, 40, 20 y 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16" y="2868930"/>
            <a:ext cx="3400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86" y="2208847"/>
            <a:ext cx="2129085" cy="9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80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86" y="2208847"/>
            <a:ext cx="2129085" cy="9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80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86" y="2208847"/>
            <a:ext cx="2129085" cy="939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16" y="4471579"/>
            <a:ext cx="1892890" cy="9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smtClean="0"/>
              <a:t>40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87" y="2690949"/>
            <a:ext cx="7050313" cy="189411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55" y="946913"/>
            <a:ext cx="1892890" cy="93626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148149" y="3370217"/>
            <a:ext cx="2051870" cy="1175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6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smtClean="0"/>
              <a:t>40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87" y="2690949"/>
            <a:ext cx="7050313" cy="189411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55" y="999212"/>
            <a:ext cx="1892890" cy="9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20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718" y="2251982"/>
            <a:ext cx="1981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20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74" y="4281443"/>
            <a:ext cx="2540688" cy="12985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718" y="2251982"/>
            <a:ext cx="1981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60 ¿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?</a:t>
            </a: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56" y="991508"/>
            <a:ext cx="2540688" cy="12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familia</a:t>
            </a:r>
            <a:r>
              <a:rPr lang="en-US" dirty="0"/>
              <a:t> de </a:t>
            </a:r>
            <a:r>
              <a:rPr lang="en-US" dirty="0" err="1"/>
              <a:t>árboles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i="1" dirty="0"/>
              <a:t>Árbol </a:t>
            </a:r>
            <a:r>
              <a:rPr lang="es-AR" b="1" i="1" dirty="0" err="1"/>
              <a:t>Multicamino</a:t>
            </a:r>
            <a:r>
              <a:rPr lang="es-AR" b="1" i="1" dirty="0"/>
              <a:t> M-ario (orden M)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pPr marL="0" indent="0" algn="just">
              <a:buNone/>
            </a:pPr>
            <a:r>
              <a:rPr lang="es-AR" dirty="0"/>
              <a:t>	Los nodos guardan hasta M-1 claves de información, con un máximo de M hijos. Cada clave Ci</a:t>
            </a:r>
            <a:r>
              <a:rPr lang="es-AR" baseline="-25000" dirty="0"/>
              <a:t> </a:t>
            </a:r>
            <a:r>
              <a:rPr lang="es-AR" dirty="0"/>
              <a:t>de un cierto nodo será tal que las claves almacenadas en su subárbol izquierdo serán menores y las almacenadas es su subárbol derecho serán mayores que él.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60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6" y="2979066"/>
            <a:ext cx="7638706" cy="1770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56" y="991508"/>
            <a:ext cx="2540688" cy="129857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625635" y="3592287"/>
            <a:ext cx="3683725" cy="15152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3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60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6" y="2979066"/>
            <a:ext cx="7638706" cy="1770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56" y="991508"/>
            <a:ext cx="2540688" cy="12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7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10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s-AR" dirty="0"/>
              <a:t>Insertaremos las siguientes claves en un árbol B de orden  1:  10, 20, 30, 50, 70, 100, 150, 130, 120, 220, 180, 200, 240, 140, 160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s-AR" dirty="0"/>
              <a:t>Insertaremos las siguientes claves en un árbol B de orden  1:  10, 20, 30, 50, 70, 100, 150, 130, 120, 220, 180, 200, 240, 140, 160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10</a:t>
            </a:r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84" y="4084049"/>
            <a:ext cx="1818305" cy="67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598" y="5048248"/>
            <a:ext cx="1550671" cy="7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30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92" y="1060562"/>
            <a:ext cx="1550671" cy="7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</a:t>
            </a:r>
            <a:r>
              <a:rPr lang="en-US" dirty="0" smtClean="0"/>
              <a:t>30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50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29" y="2114279"/>
            <a:ext cx="2534233" cy="1138372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92" y="1060562"/>
            <a:ext cx="1550671" cy="7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30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50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29" y="2114279"/>
            <a:ext cx="2534233" cy="1138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85" y="4003764"/>
            <a:ext cx="3142900" cy="1521825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792" y="1060562"/>
            <a:ext cx="1550671" cy="7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70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922" y="325263"/>
            <a:ext cx="3142900" cy="15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70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23" y="2198097"/>
            <a:ext cx="3827830" cy="13027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22" y="325263"/>
            <a:ext cx="3142900" cy="15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38" y="2169523"/>
            <a:ext cx="7397123" cy="25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70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100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23" y="2198097"/>
            <a:ext cx="3827830" cy="1302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51" y="4260394"/>
            <a:ext cx="4029833" cy="15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83" y="333701"/>
            <a:ext cx="4029833" cy="15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130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6" y="2205581"/>
            <a:ext cx="4319162" cy="1503994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83" y="333701"/>
            <a:ext cx="4029833" cy="15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130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6" y="2205581"/>
            <a:ext cx="4319162" cy="1503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046" y="4182291"/>
            <a:ext cx="4686507" cy="17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4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6" y="161109"/>
            <a:ext cx="4686507" cy="17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6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62" y="2293347"/>
            <a:ext cx="5984771" cy="1821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220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86" y="161109"/>
            <a:ext cx="4686507" cy="17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62" y="2293347"/>
            <a:ext cx="5984771" cy="1821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04" y="4651601"/>
            <a:ext cx="5535800" cy="1761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220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906711"/>
          </a:xfrm>
        </p:spPr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180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 dirty="0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21" y="85697"/>
            <a:ext cx="5535800" cy="176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99" y="2163671"/>
            <a:ext cx="6010928" cy="1898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180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200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21" y="85697"/>
            <a:ext cx="5535800" cy="176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95" y="4585293"/>
            <a:ext cx="6126653" cy="1827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99" y="2163671"/>
            <a:ext cx="6010928" cy="1898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180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200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b="1" i="1" dirty="0"/>
              <a:t>Árboles   </a:t>
            </a:r>
            <a:r>
              <a:rPr lang="es-AR" b="1" i="1" dirty="0" err="1"/>
              <a:t>Multicaminos</a:t>
            </a:r>
            <a:r>
              <a:rPr lang="es-AR" b="1" i="1" dirty="0"/>
              <a:t>  Balanceados</a:t>
            </a:r>
            <a:endParaRPr lang="es-AR" b="1" dirty="0"/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	El equilibrio perfecto  resulta muy costoso de mantener y es poco práctico. </a:t>
            </a:r>
          </a:p>
          <a:p>
            <a:endParaRPr lang="es-AR" dirty="0"/>
          </a:p>
          <a:p>
            <a:pPr marL="0" indent="0" algn="just">
              <a:buNone/>
            </a:pPr>
            <a:r>
              <a:rPr lang="es-AR" dirty="0"/>
              <a:t>	En 1970,  </a:t>
            </a:r>
            <a:r>
              <a:rPr lang="es-AR" b="1" dirty="0"/>
              <a:t>R. Bayer y E. M. Mc </a:t>
            </a:r>
            <a:r>
              <a:rPr lang="es-AR" b="1" dirty="0" err="1"/>
              <a:t>Creight</a:t>
            </a:r>
            <a:r>
              <a:rPr lang="es-AR" dirty="0"/>
              <a:t> postularon un </a:t>
            </a:r>
            <a:r>
              <a:rPr lang="es-AR" b="1" dirty="0"/>
              <a:t>criterio razonable </a:t>
            </a:r>
            <a:r>
              <a:rPr lang="es-AR" dirty="0"/>
              <a:t>que permite implementar algoritmos relativamente sencillos para búsquedas, inserciones y eliminaciones.  Para mantener éstos árboles </a:t>
            </a:r>
            <a:r>
              <a:rPr lang="es-AR" dirty="0" err="1"/>
              <a:t>multicaminos</a:t>
            </a:r>
            <a:r>
              <a:rPr lang="es-AR" dirty="0"/>
              <a:t> balanceados se utiliza una estructura subyacente de la </a:t>
            </a:r>
            <a:r>
              <a:rPr lang="es-AR" b="1" dirty="0"/>
              <a:t>familia de los árboles B</a:t>
            </a:r>
            <a:r>
              <a:rPr lang="es-AR" dirty="0"/>
              <a:t>, que veremos a continuación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240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73" y="61451"/>
            <a:ext cx="6126653" cy="18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4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95" y="2198098"/>
            <a:ext cx="6002215" cy="1763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240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140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73" y="61451"/>
            <a:ext cx="6126653" cy="18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80" y="4642478"/>
            <a:ext cx="5845530" cy="1728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95" y="2198098"/>
            <a:ext cx="6002215" cy="1763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n-US" dirty="0" err="1"/>
              <a:t>Insertar</a:t>
            </a:r>
            <a:r>
              <a:rPr lang="en-US" dirty="0"/>
              <a:t> 240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140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160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35" y="411362"/>
            <a:ext cx="5845530" cy="17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/>
              <a:t>160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9" y="2829523"/>
            <a:ext cx="7860901" cy="2601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35" y="411362"/>
            <a:ext cx="5845530" cy="17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Árbol B de Orden 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Un árbol B de orden N es </a:t>
            </a:r>
            <a:r>
              <a:rPr lang="es-AR" dirty="0" smtClean="0"/>
              <a:t>un árbol de búsqueda (ordenado) que </a:t>
            </a:r>
            <a:r>
              <a:rPr lang="es-AR" dirty="0"/>
              <a:t>cumple con los siguientes axiomas:</a:t>
            </a:r>
          </a:p>
          <a:p>
            <a:pPr lvl="0" algn="just"/>
            <a:r>
              <a:rPr lang="es-AR" dirty="0"/>
              <a:t>Cada nodo contiene a lo sumo 2 * N claves.</a:t>
            </a:r>
          </a:p>
          <a:p>
            <a:pPr lvl="0"/>
            <a:r>
              <a:rPr lang="es-AR" dirty="0"/>
              <a:t>Cada nodo, excepto la raíz, contiene por los menos N claves.</a:t>
            </a:r>
          </a:p>
          <a:p>
            <a:pPr lvl="0" algn="just"/>
            <a:r>
              <a:rPr lang="es-AR" dirty="0"/>
              <a:t>Cada nodo o es hoja o tiene M+1 descendientes donde M es el número de claves que posee realmente ese nodo</a:t>
            </a:r>
          </a:p>
          <a:p>
            <a:pPr lvl="0"/>
            <a:r>
              <a:rPr lang="es-AR" dirty="0"/>
              <a:t>Todas las hojas están al mismo </a:t>
            </a:r>
            <a:r>
              <a:rPr lang="es-AR" dirty="0" smtClean="0"/>
              <a:t>nivel</a:t>
            </a:r>
          </a:p>
          <a:p>
            <a:pPr lvl="0"/>
            <a:r>
              <a:rPr lang="es-AR" dirty="0" smtClean="0"/>
              <a:t>En cuanto al orden:  si un nodo tiene c1 c2 …cm elementos c1&lt;c2&lt;…&lt;cm, pero además para cada ci (1&lt;=i&lt;=m) los elementos del subárbol  izquierdo de ci son menores que c1 y los elementos del subárbol derecho de ci son </a:t>
            </a:r>
            <a:r>
              <a:rPr lang="es-AR" smtClean="0"/>
              <a:t>mayores que ci.</a:t>
            </a:r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78" y="2197553"/>
            <a:ext cx="6692644" cy="24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Algoritmo</a:t>
            </a:r>
            <a:r>
              <a:rPr lang="en-US" b="1" dirty="0"/>
              <a:t> de </a:t>
            </a:r>
            <a:r>
              <a:rPr lang="en-US" b="1" dirty="0" err="1"/>
              <a:t>Búsqueda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s-AR" dirty="0"/>
              <a:t>Buscamos la clave X en un nodo. Para ello lo </a:t>
            </a:r>
            <a:r>
              <a:rPr lang="es-AR" b="1" dirty="0"/>
              <a:t>recorremos secuencialmente</a:t>
            </a:r>
            <a:r>
              <a:rPr lang="es-AR" dirty="0"/>
              <a:t> desde C1 hasta </a:t>
            </a:r>
            <a:r>
              <a:rPr lang="es-AR" dirty="0" err="1"/>
              <a:t>Ck</a:t>
            </a:r>
            <a:r>
              <a:rPr lang="es-AR" dirty="0"/>
              <a:t>, siendo k el número de claves que realmente posee dicho nodo, hasta que se den alguno de estos casos:</a:t>
            </a:r>
          </a:p>
          <a:p>
            <a:pPr lvl="1"/>
            <a:r>
              <a:rPr lang="es-AR" dirty="0"/>
              <a:t>Si X &lt; C1, como en el nodo las claves están ordenadas  no tiene sentido seguir buscando en ese nodo, luego sigo buscando en el subárbol apuntado por P0</a:t>
            </a:r>
          </a:p>
          <a:p>
            <a:pPr lvl="1"/>
            <a:r>
              <a:rPr lang="es-AR" dirty="0"/>
              <a:t>Si X=Ci para algún i&lt;=k entonces lo encontré</a:t>
            </a:r>
          </a:p>
          <a:p>
            <a:pPr lvl="1"/>
            <a:r>
              <a:rPr lang="es-AR" dirty="0"/>
              <a:t>Si Ci&lt;X&lt;Ci+1 para algún i prosigo en la búsqueda en el subárbol apuntado por  Pi</a:t>
            </a:r>
          </a:p>
          <a:p>
            <a:pPr lvl="1"/>
            <a:r>
              <a:rPr lang="es-AR" dirty="0"/>
              <a:t>Si </a:t>
            </a:r>
            <a:r>
              <a:rPr lang="es-AR" dirty="0" err="1"/>
              <a:t>Ck</a:t>
            </a:r>
            <a:r>
              <a:rPr lang="es-AR" dirty="0"/>
              <a:t> &lt; X siendo k la cantidad de claves que posee, entonces sigo la búsqueda en el subárbol apuntado por </a:t>
            </a:r>
            <a:r>
              <a:rPr lang="es-AR" dirty="0" err="1"/>
              <a:t>Ck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	</a:t>
            </a:r>
            <a:endParaRPr lang="es-AR" b="1" dirty="0"/>
          </a:p>
          <a:p>
            <a:pPr marL="0" indent="0">
              <a:buNone/>
            </a:pPr>
            <a:r>
              <a:rPr lang="es-AR" dirty="0"/>
              <a:t> Si en algún caso el puntero por donde hay que seguir la búsqueda fuera </a:t>
            </a:r>
            <a:r>
              <a:rPr lang="es-AR" dirty="0" err="1"/>
              <a:t>null</a:t>
            </a:r>
            <a:r>
              <a:rPr lang="es-AR" dirty="0"/>
              <a:t>,  entonces el elemento buscado no está.</a:t>
            </a: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Algoritmo</a:t>
            </a:r>
            <a:r>
              <a:rPr lang="en-US" b="1" dirty="0"/>
              <a:t> de </a:t>
            </a:r>
            <a:r>
              <a:rPr lang="en-US" b="1" dirty="0" err="1"/>
              <a:t>Inserción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s-AR" dirty="0"/>
              <a:t>Si se quiere insertar una clave X en un árbol B de orden N, se procede de la siguiente manera:</a:t>
            </a:r>
          </a:p>
          <a:p>
            <a:pPr lvl="0"/>
            <a:r>
              <a:rPr lang="es-AR" dirty="0"/>
              <a:t>La inserción siempre se hace </a:t>
            </a:r>
            <a:r>
              <a:rPr lang="es-AR" b="1" dirty="0"/>
              <a:t>en las hojas</a:t>
            </a:r>
            <a:r>
              <a:rPr lang="es-AR" dirty="0"/>
              <a:t> (para poder detectar si el nodo a insertar ya está presente o no)</a:t>
            </a:r>
          </a:p>
          <a:p>
            <a:pPr lvl="0"/>
            <a:r>
              <a:rPr lang="es-AR" dirty="0"/>
              <a:t>Para insertar se coloca el elemento X en la hoja que corresponda (el nodo debe estar ordenado)</a:t>
            </a:r>
          </a:p>
          <a:p>
            <a:pPr lvl="0"/>
            <a:r>
              <a:rPr lang="es-AR" dirty="0"/>
              <a:t>Si el elemento nuevo hace que la cantidad nueva k sea mayor que el 2*n permitido, el nodo se abre en dos, subiendo la clave del medio al nodo antecesor de dicho nodo. Este algoritmo es recursivo hasta la raíz, o sea si al ubicar la clave del medio en el nodo antecesor ocasiona que el nodo viole la condición de árbol B de orden n (k&gt;2*n) el procedimiento de repite. </a:t>
            </a:r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9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35334</TotalTime>
  <Words>849</Words>
  <Application>Microsoft Office PowerPoint</Application>
  <PresentationFormat>On-screen Show (4:3)</PresentationFormat>
  <Paragraphs>248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Otra familia de árboles</vt:lpstr>
      <vt:lpstr>PowerPoint Presentation</vt:lpstr>
      <vt:lpstr>PowerPoint Presentation</vt:lpstr>
      <vt:lpstr>Árbol B de Orden N</vt:lpstr>
      <vt:lpstr>PowerPoint Presentation</vt:lpstr>
      <vt:lpstr>PowerPoint Presentation</vt:lpstr>
      <vt:lpstr>PowerPoint Presentation</vt:lpstr>
      <vt:lpstr>TP 5D – Ejer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5D – Ejer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989</cp:revision>
  <cp:lastPrinted>2019-05-10T18:21:21Z</cp:lastPrinted>
  <dcterms:created xsi:type="dcterms:W3CDTF">2019-02-21T18:33:09Z</dcterms:created>
  <dcterms:modified xsi:type="dcterms:W3CDTF">2025-05-15T16:57:13Z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