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72" r:id="rId2"/>
    <p:sldId id="739" r:id="rId3"/>
    <p:sldId id="800" r:id="rId4"/>
    <p:sldId id="740" r:id="rId5"/>
    <p:sldId id="741" r:id="rId6"/>
    <p:sldId id="742" r:id="rId7"/>
    <p:sldId id="763" r:id="rId8"/>
    <p:sldId id="760" r:id="rId9"/>
    <p:sldId id="762" r:id="rId10"/>
    <p:sldId id="744" r:id="rId11"/>
    <p:sldId id="745" r:id="rId12"/>
    <p:sldId id="764" r:id="rId1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9E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000" autoAdjust="0"/>
    <p:restoredTop sz="94660"/>
  </p:normalViewPr>
  <p:slideViewPr>
    <p:cSldViewPr snapToGrid="0">
      <p:cViewPr varScale="1">
        <p:scale>
          <a:sx n="73" d="100"/>
          <a:sy n="73" d="100"/>
        </p:scale>
        <p:origin x="70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1BD4573-58E7-4156-A133-2731F5F8D1A6}" type="datetimeFigureOut">
              <a:rPr lang="en-US" smtClean="0"/>
              <a:t>5/15/2025</a:t>
            </a:fld>
            <a:endParaRPr lang="en-US"/>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5/15/2025</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5/15/2025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5/15/2025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a:solidFill>
            <a:schemeClr val="accent3">
              <a:lumMod val="60000"/>
              <a:lumOff val="40000"/>
            </a:schemeClr>
          </a:solidFill>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8" name="Slide Number Placeholder 17">
            <a:extLst>
              <a:ext uri="{FF2B5EF4-FFF2-40B4-BE49-F238E27FC236}">
                <a16:creationId xmlns:a16="http://schemas.microsoft.com/office/drawing/2014/main" id="{7877BA72-2970-2B45-B829-495A96FF9FBC}"/>
              </a:ext>
            </a:extLst>
          </p:cNvPr>
          <p:cNvSpPr txBox="1">
            <a:spLocks/>
          </p:cNvSpPr>
          <p:nvPr userDrawn="1"/>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a:t>
            </a:fld>
            <a:endParaRPr lang="en-US"/>
          </a:p>
        </p:txBody>
      </p:sp>
    </p:spTree>
    <p:extLst>
      <p:ext uri="{BB962C8B-B14F-4D97-AF65-F5344CB8AC3E}">
        <p14:creationId xmlns:p14="http://schemas.microsoft.com/office/powerpoint/2010/main" val="407689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5/15/2025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5/15/2025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5/15/2025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5/15/2025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5/15/2025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5/15/2025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5/15/2025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5/15/2025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5/15/2025</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a:t>
            </a:r>
            <a:r>
              <a:rPr lang="es-AR" sz="3600" smtClean="0">
                <a:solidFill>
                  <a:schemeClr val="tx2"/>
                </a:solidFill>
              </a:rPr>
              <a:t>2025-1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77500" lnSpcReduction="20000"/>
          </a:bodyPr>
          <a:lstStyle/>
          <a:p>
            <a:r>
              <a:rPr lang="en-US" dirty="0" err="1" smtClean="0"/>
              <a:t>Eliminamos</a:t>
            </a:r>
            <a:r>
              <a:rPr lang="en-US" dirty="0" smtClean="0"/>
              <a:t> 50</a:t>
            </a:r>
          </a:p>
          <a:p>
            <a:pPr marL="0" indent="0">
              <a:buNone/>
            </a:pPr>
            <a:r>
              <a:rPr lang="es-AR" dirty="0" smtClean="0"/>
              <a:t>	Como </a:t>
            </a:r>
            <a:r>
              <a:rPr lang="es-AR" b="1" dirty="0"/>
              <a:t>no es un nodo hoja</a:t>
            </a:r>
            <a:r>
              <a:rPr lang="es-AR" i="1" dirty="0"/>
              <a:t> </a:t>
            </a:r>
            <a:r>
              <a:rPr lang="es-AR" dirty="0"/>
              <a:t>se lo reemplaza por una clave lexicográficamente adyacente, </a:t>
            </a:r>
            <a:r>
              <a:rPr lang="es-AR" dirty="0">
                <a:solidFill>
                  <a:srgbClr val="FF0000"/>
                </a:solidFill>
              </a:rPr>
              <a:t>por ejemplo su sucesor in </a:t>
            </a:r>
            <a:r>
              <a:rPr lang="es-AR" dirty="0" err="1">
                <a:solidFill>
                  <a:srgbClr val="FF0000"/>
                </a:solidFill>
              </a:rPr>
              <a:t>order</a:t>
            </a:r>
            <a:r>
              <a:rPr lang="es-AR" dirty="0">
                <a:solidFill>
                  <a:srgbClr val="FF0000"/>
                </a:solidFill>
              </a:rPr>
              <a:t>: 70</a:t>
            </a:r>
            <a:r>
              <a:rPr lang="es-AR" dirty="0"/>
              <a:t>.   Pero el nodo donde se encontraba la clave 70 es una hoja que </a:t>
            </a:r>
            <a:r>
              <a:rPr lang="es-AR" b="1" dirty="0"/>
              <a:t>queda en rojo</a:t>
            </a:r>
            <a:r>
              <a:rPr lang="es-AR" dirty="0"/>
              <a:t>, luego se une con su  hermano y baja el medio </a:t>
            </a:r>
            <a:r>
              <a:rPr lang="es-AR" dirty="0" smtClean="0"/>
              <a:t>antecesor </a:t>
            </a:r>
            <a:r>
              <a:rPr lang="es-AR" dirty="0"/>
              <a:t>formando un nodo (100, 120). Si bien ese nodo es correcto, el </a:t>
            </a:r>
            <a:r>
              <a:rPr lang="es-AR" dirty="0" smtClean="0"/>
              <a:t>nodo </a:t>
            </a:r>
            <a:r>
              <a:rPr lang="es-AR" dirty="0"/>
              <a:t>donde estaba el 100 </a:t>
            </a:r>
            <a:r>
              <a:rPr lang="es-AR" b="1" dirty="0"/>
              <a:t>queda en rojo, </a:t>
            </a:r>
            <a:r>
              <a:rPr lang="es-AR" dirty="0"/>
              <a:t>luego, se une con su hermano y su medio </a:t>
            </a:r>
            <a:r>
              <a:rPr lang="es-AR" dirty="0" smtClean="0"/>
              <a:t>antecesor. </a:t>
            </a:r>
            <a:endParaRPr lang="es-AR" dirty="0"/>
          </a:p>
          <a:p>
            <a:pPr marL="0" indent="0">
              <a:buNone/>
            </a:pPr>
            <a:r>
              <a:rPr lang="es-AR" dirty="0"/>
              <a:t>	</a:t>
            </a:r>
          </a:p>
          <a:p>
            <a:pPr marL="0" indent="0">
              <a:buNone/>
            </a:pPr>
            <a:r>
              <a:rPr lang="es-AR" dirty="0" smtClean="0"/>
              <a:t>	Como </a:t>
            </a:r>
            <a:r>
              <a:rPr lang="es-AR" dirty="0"/>
              <a:t>tiene dos medio hermanos (20 y 150) hay que elegir una convención, por ejemplo, si tiene medio hermano izquierdo se toma ése, sino el de la derecha. No importa la convención utilizada, siempre que se la respete durante todo el algoritmo. Tomaremos esta convención, por lo cual queda el nodo (20, 70).  ¿Es éste un nodo de un árbol B de orden 1? Sí.  ¿Qué pasa con el nodo donde estaba el medio </a:t>
            </a:r>
            <a:r>
              <a:rPr lang="es-AR" dirty="0" smtClean="0"/>
              <a:t>antecesor?  </a:t>
            </a:r>
            <a:r>
              <a:rPr lang="es-AR" dirty="0"/>
              <a:t>Sigue siendo un nodo de un árbol B de orden.</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58390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
        <p:nvSpPr>
          <p:cNvPr id="6" name="Flecha abajo 5"/>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50</a:t>
            </a:r>
            <a:endParaRPr lang="es-MX" dirty="0"/>
          </a:p>
        </p:txBody>
      </p:sp>
      <p:sp>
        <p:nvSpPr>
          <p:cNvPr id="3" name="Marcador de contenido 2"/>
          <p:cNvSpPr>
            <a:spLocks noGrp="1"/>
          </p:cNvSpPr>
          <p:nvPr>
            <p:ph idx="1"/>
          </p:nvPr>
        </p:nvSpPr>
        <p:spPr/>
        <p:txBody>
          <a:bodyPr/>
          <a:lstStyle/>
          <a:p>
            <a:endParaRPr lang="es-MX"/>
          </a:p>
        </p:txBody>
      </p:sp>
      <p:pic>
        <p:nvPicPr>
          <p:cNvPr id="8" name="Picture 4"/>
          <p:cNvPicPr>
            <a:picLocks noChangeAspect="1"/>
          </p:cNvPicPr>
          <p:nvPr/>
        </p:nvPicPr>
        <p:blipFill>
          <a:blip r:embed="rId2"/>
          <a:stretch>
            <a:fillRect/>
          </a:stretch>
        </p:blipFill>
        <p:spPr>
          <a:xfrm>
            <a:off x="1180603" y="901255"/>
            <a:ext cx="6744197" cy="1891665"/>
          </a:xfrm>
          <a:prstGeom prst="rect">
            <a:avLst/>
          </a:prstGeom>
        </p:spPr>
      </p:pic>
    </p:spTree>
    <p:extLst>
      <p:ext uri="{BB962C8B-B14F-4D97-AF65-F5344CB8AC3E}">
        <p14:creationId xmlns:p14="http://schemas.microsoft.com/office/powerpoint/2010/main" val="42457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pic>
        <p:nvPicPr>
          <p:cNvPr id="5" name="Content Placeholder 4"/>
          <p:cNvPicPr>
            <a:picLocks noGrp="1" noChangeAspect="1"/>
          </p:cNvPicPr>
          <p:nvPr>
            <p:ph idx="1"/>
          </p:nvPr>
        </p:nvPicPr>
        <p:blipFill>
          <a:blip r:embed="rId2"/>
          <a:stretch>
            <a:fillRect/>
          </a:stretch>
        </p:blipFill>
        <p:spPr>
          <a:xfrm>
            <a:off x="1125992" y="4132227"/>
            <a:ext cx="7179808" cy="2083493"/>
          </a:xfrm>
          <a:prstGeom prst="rect">
            <a:avLst/>
          </a:prstGeom>
        </p:spPr>
      </p:pic>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
        <p:nvSpPr>
          <p:cNvPr id="6" name="Flecha abajo 5"/>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50</a:t>
            </a:r>
            <a:endParaRPr lang="es-MX" dirty="0"/>
          </a:p>
        </p:txBody>
      </p:sp>
      <p:pic>
        <p:nvPicPr>
          <p:cNvPr id="8" name="Picture 4"/>
          <p:cNvPicPr>
            <a:picLocks noChangeAspect="1"/>
          </p:cNvPicPr>
          <p:nvPr/>
        </p:nvPicPr>
        <p:blipFill>
          <a:blip r:embed="rId3"/>
          <a:stretch>
            <a:fillRect/>
          </a:stretch>
        </p:blipFill>
        <p:spPr>
          <a:xfrm>
            <a:off x="1027066" y="879811"/>
            <a:ext cx="6744197" cy="1891665"/>
          </a:xfrm>
          <a:prstGeom prst="rect">
            <a:avLst/>
          </a:prstGeom>
        </p:spPr>
      </p:pic>
    </p:spTree>
    <p:extLst>
      <p:ext uri="{BB962C8B-B14F-4D97-AF65-F5344CB8AC3E}">
        <p14:creationId xmlns:p14="http://schemas.microsoft.com/office/powerpoint/2010/main" val="405634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smtClean="0"/>
              <a:t>Operación</a:t>
            </a:r>
            <a:r>
              <a:rPr lang="en-US" b="1" dirty="0" smtClean="0"/>
              <a:t> de </a:t>
            </a:r>
            <a:r>
              <a:rPr lang="en-US" b="1" dirty="0" err="1" smtClean="0"/>
              <a:t>Borrado</a:t>
            </a:r>
            <a:endParaRPr lang="en-US" b="1" dirty="0" smtClean="0"/>
          </a:p>
          <a:p>
            <a:pPr lvl="0"/>
            <a:r>
              <a:rPr lang="es-AR" dirty="0" smtClean="0"/>
              <a:t>Si </a:t>
            </a:r>
            <a:r>
              <a:rPr lang="es-AR" dirty="0"/>
              <a:t>no encuentra en un nodo hoja, se lo reemplaza por una clave lexicográficamente adyacente, por ejemplo el sucesor in </a:t>
            </a:r>
            <a:r>
              <a:rPr lang="es-AR" dirty="0" err="1"/>
              <a:t>order</a:t>
            </a:r>
            <a:r>
              <a:rPr lang="es-AR" dirty="0"/>
              <a:t> y se lo elimina de dicha hoja. Si fuera hoja se lo elimina directamente.</a:t>
            </a:r>
          </a:p>
          <a:p>
            <a:pPr lvl="0"/>
            <a:r>
              <a:rPr lang="es-AR" dirty="0"/>
              <a:t>Luego, para la hoja que colaboró el borrado se analiza si cumple las condiciones de árbol B de orden N. Si ha quedado en rojo (tiene menos elementos que los permitidos), se une dicho nodo con su hermano y medio </a:t>
            </a:r>
            <a:r>
              <a:rPr lang="es-AR" dirty="0" smtClean="0"/>
              <a:t>antecesor </a:t>
            </a:r>
            <a:r>
              <a:rPr lang="es-AR" dirty="0"/>
              <a:t>(el cual es eliminado del nodo al cual pertenece, porque acude en ayuda de su hijo) armando un sólo nodo. Se verifica si cumple las condiciones de árbol B de orden N, y sino se lo </a:t>
            </a:r>
            <a:r>
              <a:rPr lang="es-AR" dirty="0" err="1"/>
              <a:t>particiona</a:t>
            </a:r>
            <a:r>
              <a:rPr lang="es-AR" dirty="0"/>
              <a:t> subiendo el elemento del medio. Después se analiza qué sucede con el nodo donde estaba su medio </a:t>
            </a:r>
            <a:r>
              <a:rPr lang="es-AR" dirty="0" smtClean="0"/>
              <a:t>antecesor, </a:t>
            </a:r>
            <a:r>
              <a:rPr lang="es-AR" dirty="0"/>
              <a:t>y se sigue el proceso recurrentemente hasta llegar a la raíz.</a:t>
            </a:r>
          </a:p>
          <a:p>
            <a:pPr marL="0" indent="0">
              <a:buNone/>
            </a:pPr>
            <a:endParaRPr lang="es-AR" b="1"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32148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5C – </a:t>
            </a:r>
            <a:r>
              <a:rPr lang="es-419" dirty="0" err="1" smtClean="0"/>
              <a:t>Ejer</a:t>
            </a:r>
            <a:r>
              <a:rPr lang="es-419" dirty="0" smtClean="0"/>
              <a:t> 12</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endParaRPr lang="en-US" sz="2000" dirty="0" smtClean="0">
              <a:solidFill>
                <a:schemeClr val="tx1"/>
              </a:solidFill>
            </a:endParaRPr>
          </a:p>
          <a:p>
            <a:pPr marL="0" indent="0">
              <a:buNone/>
            </a:pPr>
            <a:endParaRPr lang="en-US" sz="2000" dirty="0" smtClean="0">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914" y="5393028"/>
            <a:ext cx="1145886" cy="1145886"/>
          </a:xfrm>
          <a:prstGeom prst="rect">
            <a:avLst/>
          </a:prstGeom>
        </p:spPr>
      </p:pic>
    </p:spTree>
    <p:extLst>
      <p:ext uri="{BB962C8B-B14F-4D97-AF65-F5344CB8AC3E}">
        <p14:creationId xmlns:p14="http://schemas.microsoft.com/office/powerpoint/2010/main" val="118703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n-US" dirty="0" smtClean="0"/>
              <a:t>Dado el ultimo </a:t>
            </a:r>
            <a:r>
              <a:rPr lang="en-US" dirty="0" err="1" smtClean="0"/>
              <a:t>árbol</a:t>
            </a:r>
            <a:r>
              <a:rPr lang="en-US" dirty="0" smtClean="0"/>
              <a:t> de </a:t>
            </a:r>
            <a:r>
              <a:rPr lang="en-US" dirty="0" err="1" smtClean="0"/>
              <a:t>Orden</a:t>
            </a:r>
            <a:r>
              <a:rPr lang="en-US" dirty="0" smtClean="0"/>
              <a:t> 1 </a:t>
            </a:r>
            <a:r>
              <a:rPr lang="en-US" dirty="0" err="1" smtClean="0"/>
              <a:t>obtenido</a:t>
            </a:r>
            <a:r>
              <a:rPr lang="en-US" dirty="0" smtClean="0"/>
              <a:t>, </a:t>
            </a:r>
            <a:r>
              <a:rPr lang="en-US" dirty="0" err="1" smtClean="0"/>
              <a:t>eliminar</a:t>
            </a:r>
            <a:r>
              <a:rPr lang="en-US" dirty="0" smtClean="0"/>
              <a:t> 200, 220, 50</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76" y="3303376"/>
            <a:ext cx="7071324" cy="2339777"/>
          </a:xfrm>
          <a:prstGeom prst="rect">
            <a:avLst/>
          </a:prstGeom>
        </p:spPr>
      </p:pic>
    </p:spTree>
    <p:extLst>
      <p:ext uri="{BB962C8B-B14F-4D97-AF65-F5344CB8AC3E}">
        <p14:creationId xmlns:p14="http://schemas.microsoft.com/office/powerpoint/2010/main" val="168523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r>
              <a:rPr lang="en-US" dirty="0" err="1" smtClean="0"/>
              <a:t>Eliminar</a:t>
            </a:r>
            <a:r>
              <a:rPr lang="en-US" dirty="0" smtClean="0"/>
              <a:t> 200</a:t>
            </a:r>
          </a:p>
          <a:p>
            <a:pPr marL="0" indent="0">
              <a:buNone/>
            </a:pPr>
            <a:r>
              <a:rPr lang="es-AR" dirty="0"/>
              <a:t>Como el nodo que contenía al 200  </a:t>
            </a:r>
            <a:r>
              <a:rPr lang="es-AR" b="1" dirty="0"/>
              <a:t>queda en rojo</a:t>
            </a:r>
            <a:r>
              <a:rPr lang="es-AR" i="1" dirty="0"/>
              <a:t>,</a:t>
            </a:r>
            <a:r>
              <a:rPr lang="es-AR" dirty="0"/>
              <a:t> se une con su hermano y baja su medio </a:t>
            </a:r>
            <a:r>
              <a:rPr lang="es-AR" dirty="0" smtClean="0"/>
              <a:t>antecesor </a:t>
            </a:r>
            <a:r>
              <a:rPr lang="es-AR" dirty="0"/>
              <a:t>formando un solo nodo (220, 240), que se transforma en un nodo de árbol B de orden 1.</a:t>
            </a:r>
          </a:p>
          <a:p>
            <a:pPr marL="0" indent="0">
              <a:buNone/>
            </a:pPr>
            <a:r>
              <a:rPr lang="es-AR" dirty="0"/>
              <a:t> </a:t>
            </a:r>
          </a:p>
          <a:p>
            <a:pPr marL="0" indent="0">
              <a:buNone/>
            </a:pPr>
            <a:r>
              <a:rPr lang="es-AR" dirty="0"/>
              <a:t> 	Pero el nodo donde estaba el medio </a:t>
            </a:r>
            <a:r>
              <a:rPr lang="es-AR" dirty="0" smtClean="0"/>
              <a:t>antecesor </a:t>
            </a:r>
            <a:r>
              <a:rPr lang="es-AR" dirty="0"/>
              <a:t>220  </a:t>
            </a:r>
            <a:r>
              <a:rPr lang="es-AR" b="1" dirty="0"/>
              <a:t>queda en rojo, </a:t>
            </a:r>
            <a:r>
              <a:rPr lang="es-AR" dirty="0"/>
              <a:t>entonces se une con su hermano y baja el medio </a:t>
            </a:r>
            <a:r>
              <a:rPr lang="es-AR" dirty="0" smtClean="0"/>
              <a:t>antecesor </a:t>
            </a:r>
            <a:r>
              <a:rPr lang="es-AR" dirty="0"/>
              <a:t>formando un solo nodo (150, 180).  ¿Es éste un nodo de un árbol B de orden 1?   Sí, pero ¿qué pasa con el nodo donde estaba el medio </a:t>
            </a:r>
            <a:r>
              <a:rPr lang="es-AR" dirty="0" smtClean="0"/>
              <a:t>antecesor? </a:t>
            </a:r>
            <a:r>
              <a:rPr lang="es-AR" b="1" dirty="0"/>
              <a:t>Queda en rojo !!!   </a:t>
            </a:r>
            <a:r>
              <a:rPr lang="es-AR" dirty="0"/>
              <a:t>Entonces se une con su hermano y baja el medio </a:t>
            </a:r>
            <a:r>
              <a:rPr lang="es-AR" dirty="0" smtClean="0"/>
              <a:t>antecesor </a:t>
            </a:r>
            <a:r>
              <a:rPr lang="es-AR" dirty="0"/>
              <a:t>formando un solo nodo (50, 130).  Es éste un nodo de árbol B de orden 1 ? Sí.  </a:t>
            </a:r>
          </a:p>
          <a:p>
            <a:pPr marL="0" indent="0">
              <a:buNone/>
            </a:pPr>
            <a:endParaRPr lang="es-AR" dirty="0" smtClean="0"/>
          </a:p>
          <a:p>
            <a:pPr marL="0" indent="0">
              <a:buNone/>
            </a:pPr>
            <a:r>
              <a:rPr lang="es-AR" dirty="0" smtClean="0"/>
              <a:t>El árbol B, después de la eliminación del 200, queda así:</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26587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38" y="592055"/>
            <a:ext cx="7071324" cy="2339777"/>
          </a:xfrm>
          <a:prstGeom prst="rect">
            <a:avLst/>
          </a:prstGeom>
        </p:spPr>
      </p:pic>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200</a:t>
            </a:r>
            <a:endParaRPr lang="es-MX" dirty="0"/>
          </a:p>
        </p:txBody>
      </p:sp>
    </p:spTree>
    <p:extLst>
      <p:ext uri="{BB962C8B-B14F-4D97-AF65-F5344CB8AC3E}">
        <p14:creationId xmlns:p14="http://schemas.microsoft.com/office/powerpoint/2010/main" val="120807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pic>
        <p:nvPicPr>
          <p:cNvPr id="5" name="Picture 4"/>
          <p:cNvPicPr>
            <a:picLocks noChangeAspect="1"/>
          </p:cNvPicPr>
          <p:nvPr/>
        </p:nvPicPr>
        <p:blipFill>
          <a:blip r:embed="rId2"/>
          <a:stretch>
            <a:fillRect/>
          </a:stretch>
        </p:blipFill>
        <p:spPr>
          <a:xfrm>
            <a:off x="1036338" y="4019415"/>
            <a:ext cx="7496899" cy="2174557"/>
          </a:xfrm>
          <a:prstGeom prst="rect">
            <a:avLst/>
          </a:prstGeom>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38" y="592055"/>
            <a:ext cx="7071324" cy="2339777"/>
          </a:xfrm>
          <a:prstGeom prst="rect">
            <a:avLst/>
          </a:prstGeom>
        </p:spPr>
      </p:pic>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200</a:t>
            </a:r>
            <a:endParaRPr lang="es-MX" dirty="0"/>
          </a:p>
        </p:txBody>
      </p:sp>
    </p:spTree>
    <p:extLst>
      <p:ext uri="{BB962C8B-B14F-4D97-AF65-F5344CB8AC3E}">
        <p14:creationId xmlns:p14="http://schemas.microsoft.com/office/powerpoint/2010/main" val="368970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220</a:t>
            </a:r>
            <a:endParaRPr lang="es-MX" dirty="0"/>
          </a:p>
        </p:txBody>
      </p:sp>
      <p:pic>
        <p:nvPicPr>
          <p:cNvPr id="8" name="Picture 4"/>
          <p:cNvPicPr>
            <a:picLocks noChangeAspect="1"/>
          </p:cNvPicPr>
          <p:nvPr/>
        </p:nvPicPr>
        <p:blipFill>
          <a:blip r:embed="rId2"/>
          <a:stretch>
            <a:fillRect/>
          </a:stretch>
        </p:blipFill>
        <p:spPr>
          <a:xfrm>
            <a:off x="808901" y="676390"/>
            <a:ext cx="7496899" cy="2174557"/>
          </a:xfrm>
          <a:prstGeom prst="rect">
            <a:avLst/>
          </a:prstGeom>
        </p:spPr>
      </p:pic>
    </p:spTree>
    <p:extLst>
      <p:ext uri="{BB962C8B-B14F-4D97-AF65-F5344CB8AC3E}">
        <p14:creationId xmlns:p14="http://schemas.microsoft.com/office/powerpoint/2010/main" val="364946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
        <p:nvSpPr>
          <p:cNvPr id="3" name="Flecha abajo 2"/>
          <p:cNvSpPr/>
          <p:nvPr/>
        </p:nvSpPr>
        <p:spPr>
          <a:xfrm>
            <a:off x="3056708" y="3029163"/>
            <a:ext cx="2455817" cy="98883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Eliminar 220</a:t>
            </a:r>
            <a:endParaRPr lang="es-MX" dirty="0"/>
          </a:p>
        </p:txBody>
      </p:sp>
      <p:pic>
        <p:nvPicPr>
          <p:cNvPr id="8" name="Picture 4"/>
          <p:cNvPicPr>
            <a:picLocks noChangeAspect="1"/>
          </p:cNvPicPr>
          <p:nvPr/>
        </p:nvPicPr>
        <p:blipFill>
          <a:blip r:embed="rId2"/>
          <a:stretch>
            <a:fillRect/>
          </a:stretch>
        </p:blipFill>
        <p:spPr>
          <a:xfrm>
            <a:off x="808901" y="676390"/>
            <a:ext cx="7496899" cy="2174557"/>
          </a:xfrm>
          <a:prstGeom prst="rect">
            <a:avLst/>
          </a:prstGeom>
        </p:spPr>
      </p:pic>
      <p:pic>
        <p:nvPicPr>
          <p:cNvPr id="7" name="Picture 4"/>
          <p:cNvPicPr>
            <a:picLocks noChangeAspect="1"/>
          </p:cNvPicPr>
          <p:nvPr/>
        </p:nvPicPr>
        <p:blipFill>
          <a:blip r:embed="rId3"/>
          <a:stretch>
            <a:fillRect/>
          </a:stretch>
        </p:blipFill>
        <p:spPr>
          <a:xfrm>
            <a:off x="1014003" y="4159746"/>
            <a:ext cx="6744197" cy="1891665"/>
          </a:xfrm>
          <a:prstGeom prst="rect">
            <a:avLst/>
          </a:prstGeom>
        </p:spPr>
      </p:pic>
    </p:spTree>
    <p:extLst>
      <p:ext uri="{BB962C8B-B14F-4D97-AF65-F5344CB8AC3E}">
        <p14:creationId xmlns:p14="http://schemas.microsoft.com/office/powerpoint/2010/main" val="61801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60220</TotalTime>
  <Words>570</Words>
  <Application>Microsoft Office PowerPoint</Application>
  <PresentationFormat>On-screen Show (4:3)</PresentationFormat>
  <Paragraphs>36</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Consolas</vt:lpstr>
      <vt:lpstr>Palatino Linotype</vt:lpstr>
      <vt:lpstr>Roboto</vt:lpstr>
      <vt:lpstr>Wingdings 2</vt:lpstr>
      <vt:lpstr>Presentation on brainstorming</vt:lpstr>
      <vt:lpstr>Estructura de Datos y Algoritmos</vt:lpstr>
      <vt:lpstr>PowerPoint Presentation</vt:lpstr>
      <vt:lpstr>TP 5C – Ejer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1017</cp:revision>
  <cp:lastPrinted>2019-05-10T18:21:21Z</cp:lastPrinted>
  <dcterms:created xsi:type="dcterms:W3CDTF">2019-02-21T18:33:09Z</dcterms:created>
  <dcterms:modified xsi:type="dcterms:W3CDTF">2025-05-15T16:58:12Z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