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797675" cy="9928225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Palatino Linotype" panose="02040502050505030304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j8PkpzPT4eFiej3nhn8SMGyn1G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19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19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1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1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28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28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8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8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28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0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0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8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8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8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8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8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8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8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</a:t>
            </a:r>
            <a:r>
              <a:rPr lang="en-US" sz="3600" smtClean="0">
                <a:solidFill>
                  <a:schemeClr val="dk2"/>
                </a:solidFill>
              </a:rPr>
              <a:t>2025-Q1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65" name="Google Shape;265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A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66" name="Google Shape;266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7" name="Google Shape;267;p10"/>
          <p:cNvSpPr txBox="1"/>
          <p:nvPr/>
        </p:nvSpPr>
        <p:spPr>
          <a:xfrm>
            <a:off x="349641" y="2330084"/>
            <a:ext cx="4896405" cy="341632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//  excepcion:  degree aplica para no dirigido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68" name="Google Shape;268;p10"/>
          <p:cNvGrpSpPr/>
          <p:nvPr/>
        </p:nvGrpSpPr>
        <p:grpSpPr>
          <a:xfrm>
            <a:off x="6006142" y="2558498"/>
            <a:ext cx="1971524" cy="2429670"/>
            <a:chOff x="6032268" y="1722476"/>
            <a:chExt cx="1971524" cy="2429670"/>
          </a:xfrm>
        </p:grpSpPr>
        <p:grpSp>
          <p:nvGrpSpPr>
            <p:cNvPr id="269" name="Google Shape;269;p10"/>
            <p:cNvGrpSpPr/>
            <p:nvPr/>
          </p:nvGrpSpPr>
          <p:grpSpPr>
            <a:xfrm>
              <a:off x="6032268" y="1722476"/>
              <a:ext cx="1971524" cy="1668411"/>
              <a:chOff x="5284771" y="1693709"/>
              <a:chExt cx="2346382" cy="1957578"/>
            </a:xfrm>
          </p:grpSpPr>
          <p:grpSp>
            <p:nvGrpSpPr>
              <p:cNvPr id="270" name="Google Shape;270;p10"/>
              <p:cNvGrpSpPr/>
              <p:nvPr/>
            </p:nvGrpSpPr>
            <p:grpSpPr>
              <a:xfrm>
                <a:off x="5284771" y="1693709"/>
                <a:ext cx="2346382" cy="1957578"/>
                <a:chOff x="457200" y="3488209"/>
                <a:chExt cx="2346382" cy="1957578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73" name="Google Shape;273;p10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274" name="Google Shape;274;p10"/>
                <p:cNvCxnSpPr>
                  <a:stCxn id="273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cxnSp>
            <p:nvCxnSpPr>
              <p:cNvPr id="275" name="Google Shape;275;p10"/>
              <p:cNvCxnSpPr>
                <a:stCxn id="271" idx="2"/>
                <a:endCxn id="273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sp>
          <p:nvSpPr>
            <p:cNvPr id="276" name="Google Shape;276;p10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77" name="Google Shape;277;p10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9" name="Google Shape;279;p10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85" name="Google Shape;285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B 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86" name="Google Shape;286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87" name="Google Shape;287;p11"/>
          <p:cNvSpPr txBox="1"/>
          <p:nvPr/>
        </p:nvSpPr>
        <p:spPr>
          <a:xfrm>
            <a:off x="349641" y="2330084"/>
            <a:ext cx="4896405" cy="480131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g.inDegree(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   //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g.outDegree(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//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g.inDegree(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'F'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   // 3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g.outDegree(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'F'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//  2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88" name="Google Shape;288;p11"/>
          <p:cNvGrpSpPr/>
          <p:nvPr/>
        </p:nvGrpSpPr>
        <p:grpSpPr>
          <a:xfrm>
            <a:off x="6006142" y="2558498"/>
            <a:ext cx="1971524" cy="2429670"/>
            <a:chOff x="6032268" y="1722476"/>
            <a:chExt cx="1971524" cy="2429670"/>
          </a:xfrm>
        </p:grpSpPr>
        <p:grpSp>
          <p:nvGrpSpPr>
            <p:cNvPr id="289" name="Google Shape;289;p11"/>
            <p:cNvGrpSpPr/>
            <p:nvPr/>
          </p:nvGrpSpPr>
          <p:grpSpPr>
            <a:xfrm>
              <a:off x="6032268" y="1722476"/>
              <a:ext cx="1971524" cy="1668411"/>
              <a:chOff x="5284771" y="1693709"/>
              <a:chExt cx="2346382" cy="1957578"/>
            </a:xfrm>
          </p:grpSpPr>
          <p:grpSp>
            <p:nvGrpSpPr>
              <p:cNvPr id="290" name="Google Shape;290;p11"/>
              <p:cNvGrpSpPr/>
              <p:nvPr/>
            </p:nvGrpSpPr>
            <p:grpSpPr>
              <a:xfrm>
                <a:off x="5284771" y="1693709"/>
                <a:ext cx="2346382" cy="1957578"/>
                <a:chOff x="457200" y="3488209"/>
                <a:chExt cx="2346382" cy="1957578"/>
              </a:xfrm>
            </p:grpSpPr>
            <p:sp>
              <p:nvSpPr>
                <p:cNvPr id="291" name="Google Shape;291;p11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92" name="Google Shape;292;p11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93" name="Google Shape;293;p11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294" name="Google Shape;294;p11"/>
                <p:cNvCxnSpPr>
                  <a:stCxn id="293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cxnSp>
            <p:nvCxnSpPr>
              <p:cNvPr id="295" name="Google Shape;295;p11"/>
              <p:cNvCxnSpPr>
                <a:stCxn id="291" idx="2"/>
                <a:endCxn id="293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sp>
          <p:nvSpPr>
            <p:cNvPr id="296" name="Google Shape;296;p11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97" name="Google Shape;297;p11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99" name="Google Shape;299;p11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300" name="Google Shape;3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7393" y="3182090"/>
            <a:ext cx="329213" cy="49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06" name="Google Shape;306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C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07" name="Google Shape;307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08" name="Google Shape;308;p12"/>
          <p:cNvSpPr txBox="1"/>
          <p:nvPr/>
        </p:nvSpPr>
        <p:spPr>
          <a:xfrm>
            <a:off x="349641" y="2330084"/>
            <a:ext cx="4896405" cy="480127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('E', 'B',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(3));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('A', 'B',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(1));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'B',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(2));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('D');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('G');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('E', 'F',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(-2));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'A',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(8));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'G',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(2));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('U', 'G',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(-10));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('T', 'U',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(8));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('C', 'G',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(1));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('G', 'U',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(0));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'F',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(3));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('F', 'F', 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WeightedEdge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(2));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g.degree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   // 4</a:t>
            </a:r>
            <a:endParaRPr sz="1800" b="1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 </a:t>
            </a:r>
            <a:r>
              <a:rPr lang="en-US" sz="1800" b="1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g.degree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(</a:t>
            </a:r>
            <a:r>
              <a:rPr lang="en-US" sz="18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'F'</a:t>
            </a:r>
            <a:r>
              <a:rPr lang="en-US" sz="1800" b="1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);  // 8</a:t>
            </a:r>
            <a:endParaRPr sz="1800" b="1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309" name="Google Shape;309;p12"/>
          <p:cNvGrpSpPr/>
          <p:nvPr/>
        </p:nvGrpSpPr>
        <p:grpSpPr>
          <a:xfrm>
            <a:off x="6006142" y="1737984"/>
            <a:ext cx="2891305" cy="3250184"/>
            <a:chOff x="6032268" y="901962"/>
            <a:chExt cx="2891305" cy="3250184"/>
          </a:xfrm>
        </p:grpSpPr>
        <p:grpSp>
          <p:nvGrpSpPr>
            <p:cNvPr id="310" name="Google Shape;310;p12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311" name="Google Shape;311;p12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312" name="Google Shape;312;p12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C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3" name="Google Shape;313;p12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A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4" name="Google Shape;314;p12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B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5" name="Google Shape;315;p12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T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6" name="Google Shape;316;p12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7" name="Google Shape;317;p12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E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8" name="Google Shape;318;p12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19" name="Google Shape;319;p12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320" name="Google Shape;320;p12"/>
                <p:cNvCxnSpPr>
                  <a:stCxn id="313" idx="7"/>
                  <a:endCxn id="314" idx="4"/>
                </p:cNvCxnSpPr>
                <p:nvPr/>
              </p:nvCxnSpPr>
              <p:spPr>
                <a:xfrm rot="10800000" flipH="1">
                  <a:off x="2202156" y="3488310"/>
                  <a:ext cx="687000" cy="81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1" name="Google Shape;321;p12"/>
                <p:cNvCxnSpPr>
                  <a:endCxn id="314" idx="3"/>
                </p:cNvCxnSpPr>
                <p:nvPr/>
              </p:nvCxnSpPr>
              <p:spPr>
                <a:xfrm rot="10800000" flipH="1">
                  <a:off x="1139588" y="3425717"/>
                  <a:ext cx="1578600" cy="22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2" name="Google Shape;322;p12"/>
                <p:cNvCxnSpPr>
                  <a:stCxn id="318" idx="7"/>
                  <a:endCxn id="317" idx="3"/>
                </p:cNvCxnSpPr>
                <p:nvPr/>
              </p:nvCxnSpPr>
              <p:spPr>
                <a:xfrm rot="10800000" flipH="1">
                  <a:off x="1063510" y="2889801"/>
                  <a:ext cx="503100" cy="66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3" name="Google Shape;323;p12"/>
                <p:cNvCxnSpPr>
                  <a:endCxn id="318" idx="5"/>
                </p:cNvCxnSpPr>
                <p:nvPr/>
              </p:nvCxnSpPr>
              <p:spPr>
                <a:xfrm rot="10800000">
                  <a:off x="1063510" y="3852438"/>
                  <a:ext cx="795300" cy="46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4" name="Google Shape;324;p12"/>
                <p:cNvCxnSpPr>
                  <a:stCxn id="314" idx="1"/>
                </p:cNvCxnSpPr>
                <p:nvPr/>
              </p:nvCxnSpPr>
              <p:spPr>
                <a:xfrm rot="10800000">
                  <a:off x="1978988" y="2775680"/>
                  <a:ext cx="739200" cy="348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5" name="Google Shape;325;p12"/>
                <p:cNvCxnSpPr/>
                <p:nvPr/>
              </p:nvCxnSpPr>
              <p:spPr>
                <a:xfrm rot="10800000">
                  <a:off x="2711655" y="5393980"/>
                  <a:ext cx="795191" cy="46799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6" name="Google Shape;326;p12"/>
                <p:cNvCxnSpPr>
                  <a:stCxn id="319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327" name="Google Shape;327;p12"/>
              <p:cNvCxnSpPr>
                <a:stCxn id="312" idx="1"/>
              </p:cNvCxnSpPr>
              <p:nvPr/>
            </p:nvCxnSpPr>
            <p:spPr>
              <a:xfrm rot="10800000">
                <a:off x="5693836" y="3398601"/>
                <a:ext cx="1204200" cy="627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8" name="Google Shape;328;p12"/>
              <p:cNvCxnSpPr>
                <a:stCxn id="316" idx="2"/>
                <a:endCxn id="319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329" name="Google Shape;329;p12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330" name="Google Shape;330;p12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1" name="Google Shape;331;p12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32" name="Google Shape;332;p12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1.4</a:t>
            </a:r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Aclaracion: recorrer lo menos posible!!!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1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(ver especificaciòn)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boolean removeVertex(V)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340" name="Google Shape;340;p13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13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1" name="Google Shape;341;p13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47" name="Google Shape;347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A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48" name="Google Shape;348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49" name="Google Shape;349;p14"/>
          <p:cNvSpPr txBox="1"/>
          <p:nvPr/>
        </p:nvSpPr>
        <p:spPr>
          <a:xfrm>
            <a:off x="349641" y="2330084"/>
            <a:ext cx="4896405" cy="313932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g.removeVertex(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 );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350" name="Google Shape;350;p14"/>
          <p:cNvGrpSpPr/>
          <p:nvPr/>
        </p:nvGrpSpPr>
        <p:grpSpPr>
          <a:xfrm>
            <a:off x="5713712" y="1159648"/>
            <a:ext cx="2505421" cy="2740096"/>
            <a:chOff x="5472245" y="2248072"/>
            <a:chExt cx="2505421" cy="2740096"/>
          </a:xfrm>
        </p:grpSpPr>
        <p:grpSp>
          <p:nvGrpSpPr>
            <p:cNvPr id="351" name="Google Shape;351;p14"/>
            <p:cNvGrpSpPr/>
            <p:nvPr/>
          </p:nvGrpSpPr>
          <p:grpSpPr>
            <a:xfrm>
              <a:off x="6006142" y="2558498"/>
              <a:ext cx="1971524" cy="2429670"/>
              <a:chOff x="6032268" y="1722476"/>
              <a:chExt cx="1971524" cy="2429670"/>
            </a:xfrm>
          </p:grpSpPr>
          <p:grpSp>
            <p:nvGrpSpPr>
              <p:cNvPr id="352" name="Google Shape;352;p14"/>
              <p:cNvGrpSpPr/>
              <p:nvPr/>
            </p:nvGrpSpPr>
            <p:grpSpPr>
              <a:xfrm>
                <a:off x="6032268" y="1722476"/>
                <a:ext cx="1971524" cy="1668411"/>
                <a:chOff x="5284771" y="1693709"/>
                <a:chExt cx="2346382" cy="1957578"/>
              </a:xfrm>
            </p:grpSpPr>
            <p:grpSp>
              <p:nvGrpSpPr>
                <p:cNvPr id="353" name="Google Shape;353;p14"/>
                <p:cNvGrpSpPr/>
                <p:nvPr/>
              </p:nvGrpSpPr>
              <p:grpSpPr>
                <a:xfrm>
                  <a:off x="5284771" y="1693709"/>
                  <a:ext cx="2346382" cy="1957578"/>
                  <a:chOff x="457200" y="3488209"/>
                  <a:chExt cx="2346382" cy="1957578"/>
                </a:xfrm>
              </p:grpSpPr>
              <p:sp>
                <p:nvSpPr>
                  <p:cNvPr id="354" name="Google Shape;354;p14"/>
                  <p:cNvSpPr/>
                  <p:nvPr/>
                </p:nvSpPr>
                <p:spPr>
                  <a:xfrm>
                    <a:off x="2320256" y="5019066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U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sp>
                <p:nvSpPr>
                  <p:cNvPr id="355" name="Google Shape;355;p14"/>
                  <p:cNvSpPr/>
                  <p:nvPr/>
                </p:nvSpPr>
                <p:spPr>
                  <a:xfrm>
                    <a:off x="650965" y="3488209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F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sp>
                <p:nvSpPr>
                  <p:cNvPr id="356" name="Google Shape;356;p14"/>
                  <p:cNvSpPr/>
                  <p:nvPr/>
                </p:nvSpPr>
                <p:spPr>
                  <a:xfrm>
                    <a:off x="457200" y="4805705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G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cxnSp>
                <p:nvCxnSpPr>
                  <p:cNvPr id="357" name="Google Shape;357;p14"/>
                  <p:cNvCxnSpPr>
                    <a:stCxn id="356" idx="0"/>
                  </p:cNvCxnSpPr>
                  <p:nvPr/>
                </p:nvCxnSpPr>
                <p:spPr>
                  <a:xfrm rot="10800000" flipH="1">
                    <a:off x="698863" y="3901205"/>
                    <a:ext cx="158700" cy="9045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stealth" w="med" len="med"/>
                  </a:ln>
                </p:spPr>
              </p:cxnSp>
            </p:grpSp>
            <p:cxnSp>
              <p:nvCxnSpPr>
                <p:cNvPr id="358" name="Google Shape;358;p14"/>
                <p:cNvCxnSpPr>
                  <a:stCxn id="354" idx="2"/>
                  <a:endCxn id="356" idx="6"/>
                </p:cNvCxnSpPr>
                <p:nvPr/>
              </p:nvCxnSpPr>
              <p:spPr>
                <a:xfrm rot="10800000">
                  <a:off x="5768127" y="3224627"/>
                  <a:ext cx="1379700" cy="213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sp>
            <p:nvSpPr>
              <p:cNvPr id="359" name="Google Shape;359;p14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360" name="Google Shape;360;p14"/>
            <p:cNvSpPr/>
            <p:nvPr/>
          </p:nvSpPr>
          <p:spPr>
            <a:xfrm>
              <a:off x="5472245" y="224807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5575221" y="235090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362" name="Google Shape;362;p14"/>
            <p:cNvCxnSpPr/>
            <p:nvPr/>
          </p:nvCxnSpPr>
          <p:spPr>
            <a:xfrm rot="10800000">
              <a:off x="6436074" y="3764601"/>
              <a:ext cx="1159304" cy="181844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grpSp>
        <p:nvGrpSpPr>
          <p:cNvPr id="363" name="Google Shape;363;p14"/>
          <p:cNvGrpSpPr/>
          <p:nvPr/>
        </p:nvGrpSpPr>
        <p:grpSpPr>
          <a:xfrm>
            <a:off x="6063444" y="4820219"/>
            <a:ext cx="2155689" cy="1715836"/>
            <a:chOff x="5821977" y="3272332"/>
            <a:chExt cx="2155689" cy="1715836"/>
          </a:xfrm>
        </p:grpSpPr>
        <p:grpSp>
          <p:nvGrpSpPr>
            <p:cNvPr id="364" name="Google Shape;364;p14"/>
            <p:cNvGrpSpPr/>
            <p:nvPr/>
          </p:nvGrpSpPr>
          <p:grpSpPr>
            <a:xfrm>
              <a:off x="6006142" y="3582761"/>
              <a:ext cx="1971524" cy="1405407"/>
              <a:chOff x="6032268" y="2746739"/>
              <a:chExt cx="1971524" cy="1405407"/>
            </a:xfrm>
          </p:grpSpPr>
          <p:grpSp>
            <p:nvGrpSpPr>
              <p:cNvPr id="365" name="Google Shape;365;p14"/>
              <p:cNvGrpSpPr/>
              <p:nvPr/>
            </p:nvGrpSpPr>
            <p:grpSpPr>
              <a:xfrm>
                <a:off x="6544809" y="2746739"/>
                <a:ext cx="1458983" cy="644151"/>
                <a:chOff x="1067194" y="4689993"/>
                <a:chExt cx="1736388" cy="755794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7194" y="4689993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  <p:sp>
            <p:nvSpPr>
              <p:cNvPr id="368" name="Google Shape;368;p14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369" name="Google Shape;369;p14"/>
            <p:cNvSpPr/>
            <p:nvPr/>
          </p:nvSpPr>
          <p:spPr>
            <a:xfrm>
              <a:off x="5821977" y="327233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924953" y="337516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371" name="Google Shape;371;p14"/>
          <p:cNvSpPr/>
          <p:nvPr/>
        </p:nvSpPr>
        <p:spPr>
          <a:xfrm>
            <a:off x="6706192" y="4130040"/>
            <a:ext cx="922517" cy="507274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B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78" name="Google Shape;378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79" name="Google Shape;379;p15"/>
          <p:cNvSpPr txBox="1"/>
          <p:nvPr/>
        </p:nvSpPr>
        <p:spPr>
          <a:xfrm>
            <a:off x="349641" y="2330084"/>
            <a:ext cx="4604658" cy="230832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g.addVertex('U');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g.removeVertex(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'D' );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380" name="Google Shape;380;p15"/>
          <p:cNvGrpSpPr/>
          <p:nvPr/>
        </p:nvGrpSpPr>
        <p:grpSpPr>
          <a:xfrm>
            <a:off x="6089605" y="1935480"/>
            <a:ext cx="2155689" cy="1715836"/>
            <a:chOff x="5821977" y="3272332"/>
            <a:chExt cx="2155689" cy="1715836"/>
          </a:xfrm>
        </p:grpSpPr>
        <p:grpSp>
          <p:nvGrpSpPr>
            <p:cNvPr id="381" name="Google Shape;381;p15"/>
            <p:cNvGrpSpPr/>
            <p:nvPr/>
          </p:nvGrpSpPr>
          <p:grpSpPr>
            <a:xfrm>
              <a:off x="6006142" y="3582761"/>
              <a:ext cx="1971524" cy="1405407"/>
              <a:chOff x="6032268" y="2746739"/>
              <a:chExt cx="1971524" cy="1405407"/>
            </a:xfrm>
          </p:grpSpPr>
          <p:grpSp>
            <p:nvGrpSpPr>
              <p:cNvPr id="382" name="Google Shape;382;p15"/>
              <p:cNvGrpSpPr/>
              <p:nvPr/>
            </p:nvGrpSpPr>
            <p:grpSpPr>
              <a:xfrm>
                <a:off x="6544809" y="2746739"/>
                <a:ext cx="1458983" cy="644151"/>
                <a:chOff x="1067194" y="4689993"/>
                <a:chExt cx="1736388" cy="755794"/>
              </a:xfrm>
            </p:grpSpPr>
            <p:sp>
              <p:nvSpPr>
                <p:cNvPr id="383" name="Google Shape;383;p15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384" name="Google Shape;384;p15"/>
                <p:cNvSpPr/>
                <p:nvPr/>
              </p:nvSpPr>
              <p:spPr>
                <a:xfrm>
                  <a:off x="1067194" y="4689993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  <p:sp>
            <p:nvSpPr>
              <p:cNvPr id="385" name="Google Shape;385;p15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386" name="Google Shape;386;p15"/>
            <p:cNvSpPr/>
            <p:nvPr/>
          </p:nvSpPr>
          <p:spPr>
            <a:xfrm>
              <a:off x="5821977" y="327233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5924953" y="337516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388" name="Google Shape;388;p15"/>
          <p:cNvSpPr/>
          <p:nvPr/>
        </p:nvSpPr>
        <p:spPr>
          <a:xfrm>
            <a:off x="6706192" y="4130040"/>
            <a:ext cx="922517" cy="507274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389" name="Google Shape;389;p15"/>
          <p:cNvGrpSpPr/>
          <p:nvPr/>
        </p:nvGrpSpPr>
        <p:grpSpPr>
          <a:xfrm>
            <a:off x="6147759" y="4823078"/>
            <a:ext cx="2155689" cy="954580"/>
            <a:chOff x="5821977" y="3272332"/>
            <a:chExt cx="2155689" cy="954580"/>
          </a:xfrm>
        </p:grpSpPr>
        <p:grpSp>
          <p:nvGrpSpPr>
            <p:cNvPr id="390" name="Google Shape;390;p15"/>
            <p:cNvGrpSpPr/>
            <p:nvPr/>
          </p:nvGrpSpPr>
          <p:grpSpPr>
            <a:xfrm>
              <a:off x="6518683" y="3582761"/>
              <a:ext cx="1458983" cy="644151"/>
              <a:chOff x="1067194" y="4689993"/>
              <a:chExt cx="1736388" cy="755794"/>
            </a:xfrm>
          </p:grpSpPr>
          <p:sp>
            <p:nvSpPr>
              <p:cNvPr id="391" name="Google Shape;391;p15"/>
              <p:cNvSpPr/>
              <p:nvPr/>
            </p:nvSpPr>
            <p:spPr>
              <a:xfrm>
                <a:off x="2320256" y="5019066"/>
                <a:ext cx="483326" cy="426721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U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067194" y="4689993"/>
                <a:ext cx="483326" cy="426721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F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393" name="Google Shape;393;p15"/>
            <p:cNvSpPr/>
            <p:nvPr/>
          </p:nvSpPr>
          <p:spPr>
            <a:xfrm>
              <a:off x="5821977" y="327233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924953" y="337516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stealth" w="med" len="med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400" name="Google Shape;400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C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02" name="Google Shape;402;p16"/>
          <p:cNvSpPr txBox="1"/>
          <p:nvPr/>
        </p:nvSpPr>
        <p:spPr>
          <a:xfrm>
            <a:off x="349641" y="2330084"/>
            <a:ext cx="4896405" cy="3139321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g.removeVertex(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'G' );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403" name="Google Shape;403;p16"/>
          <p:cNvGrpSpPr/>
          <p:nvPr/>
        </p:nvGrpSpPr>
        <p:grpSpPr>
          <a:xfrm>
            <a:off x="5713712" y="1159648"/>
            <a:ext cx="2505421" cy="2740096"/>
            <a:chOff x="5472245" y="2248072"/>
            <a:chExt cx="2505421" cy="2740096"/>
          </a:xfrm>
        </p:grpSpPr>
        <p:grpSp>
          <p:nvGrpSpPr>
            <p:cNvPr id="404" name="Google Shape;404;p16"/>
            <p:cNvGrpSpPr/>
            <p:nvPr/>
          </p:nvGrpSpPr>
          <p:grpSpPr>
            <a:xfrm>
              <a:off x="6006142" y="2558498"/>
              <a:ext cx="1971524" cy="2429670"/>
              <a:chOff x="6032268" y="1722476"/>
              <a:chExt cx="1971524" cy="2429670"/>
            </a:xfrm>
          </p:grpSpPr>
          <p:grpSp>
            <p:nvGrpSpPr>
              <p:cNvPr id="405" name="Google Shape;405;p16"/>
              <p:cNvGrpSpPr/>
              <p:nvPr/>
            </p:nvGrpSpPr>
            <p:grpSpPr>
              <a:xfrm>
                <a:off x="6032268" y="1722476"/>
                <a:ext cx="1971524" cy="1668411"/>
                <a:chOff x="5284771" y="1693709"/>
                <a:chExt cx="2346382" cy="1957578"/>
              </a:xfrm>
            </p:grpSpPr>
            <p:grpSp>
              <p:nvGrpSpPr>
                <p:cNvPr id="406" name="Google Shape;406;p16"/>
                <p:cNvGrpSpPr/>
                <p:nvPr/>
              </p:nvGrpSpPr>
              <p:grpSpPr>
                <a:xfrm>
                  <a:off x="5284771" y="1693709"/>
                  <a:ext cx="2346382" cy="1957578"/>
                  <a:chOff x="457200" y="3488209"/>
                  <a:chExt cx="2346382" cy="1957578"/>
                </a:xfrm>
              </p:grpSpPr>
              <p:sp>
                <p:nvSpPr>
                  <p:cNvPr id="407" name="Google Shape;407;p16"/>
                  <p:cNvSpPr/>
                  <p:nvPr/>
                </p:nvSpPr>
                <p:spPr>
                  <a:xfrm>
                    <a:off x="2320256" y="5019066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U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sp>
                <p:nvSpPr>
                  <p:cNvPr id="408" name="Google Shape;408;p16"/>
                  <p:cNvSpPr/>
                  <p:nvPr/>
                </p:nvSpPr>
                <p:spPr>
                  <a:xfrm>
                    <a:off x="650965" y="3488209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F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sp>
                <p:nvSpPr>
                  <p:cNvPr id="409" name="Google Shape;409;p16"/>
                  <p:cNvSpPr/>
                  <p:nvPr/>
                </p:nvSpPr>
                <p:spPr>
                  <a:xfrm>
                    <a:off x="457200" y="4805705"/>
                    <a:ext cx="483326" cy="426721"/>
                  </a:xfrm>
                  <a:prstGeom prst="ellipse">
                    <a:avLst/>
                  </a:prstGeom>
                  <a:gradFill>
                    <a:gsLst>
                      <a:gs pos="0">
                        <a:srgbClr val="DCE5A3"/>
                      </a:gs>
                      <a:gs pos="50000">
                        <a:srgbClr val="D6E095"/>
                      </a:gs>
                      <a:gs pos="100000">
                        <a:srgbClr val="D4DF81"/>
                      </a:gs>
                    </a:gsLst>
                    <a:lin ang="5400000" scaled="0"/>
                  </a:gradFill>
                  <a:ln w="9525" cap="flat" cmpd="sng">
                    <a:solidFill>
                      <a:schemeClr val="accent3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rPr>
                      <a:t>G</a:t>
                    </a:r>
                    <a:endParaRPr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endParaRPr>
                  </a:p>
                </p:txBody>
              </p:sp>
              <p:cxnSp>
                <p:nvCxnSpPr>
                  <p:cNvPr id="410" name="Google Shape;410;p16"/>
                  <p:cNvCxnSpPr>
                    <a:stCxn id="409" idx="0"/>
                  </p:cNvCxnSpPr>
                  <p:nvPr/>
                </p:nvCxnSpPr>
                <p:spPr>
                  <a:xfrm rot="10800000" flipH="1">
                    <a:off x="698863" y="3901205"/>
                    <a:ext cx="158700" cy="904500"/>
                  </a:xfrm>
                  <a:prstGeom prst="straightConnector1">
                    <a:avLst/>
                  </a:prstGeom>
                  <a:noFill/>
                  <a:ln w="38100" cap="flat" cmpd="sng">
                    <a:solidFill>
                      <a:schemeClr val="accent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411" name="Google Shape;411;p16"/>
                <p:cNvCxnSpPr>
                  <a:stCxn id="407" idx="2"/>
                  <a:endCxn id="409" idx="6"/>
                </p:cNvCxnSpPr>
                <p:nvPr/>
              </p:nvCxnSpPr>
              <p:spPr>
                <a:xfrm rot="10800000">
                  <a:off x="5768127" y="3224627"/>
                  <a:ext cx="1379700" cy="213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412" name="Google Shape;412;p16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413" name="Google Shape;413;p16"/>
            <p:cNvSpPr/>
            <p:nvPr/>
          </p:nvSpPr>
          <p:spPr>
            <a:xfrm>
              <a:off x="5472245" y="224807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575221" y="235090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415" name="Google Shape;415;p16"/>
            <p:cNvCxnSpPr/>
            <p:nvPr/>
          </p:nvCxnSpPr>
          <p:spPr>
            <a:xfrm rot="10800000">
              <a:off x="6436074" y="3764601"/>
              <a:ext cx="1159304" cy="181844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16" name="Google Shape;416;p16"/>
          <p:cNvGrpSpPr/>
          <p:nvPr/>
        </p:nvGrpSpPr>
        <p:grpSpPr>
          <a:xfrm>
            <a:off x="6063444" y="4820219"/>
            <a:ext cx="2155689" cy="1715836"/>
            <a:chOff x="5821977" y="3272332"/>
            <a:chExt cx="2155689" cy="1715836"/>
          </a:xfrm>
        </p:grpSpPr>
        <p:grpSp>
          <p:nvGrpSpPr>
            <p:cNvPr id="417" name="Google Shape;417;p16"/>
            <p:cNvGrpSpPr/>
            <p:nvPr/>
          </p:nvGrpSpPr>
          <p:grpSpPr>
            <a:xfrm>
              <a:off x="6006142" y="3582761"/>
              <a:ext cx="1971524" cy="1405407"/>
              <a:chOff x="6032268" y="2746739"/>
              <a:chExt cx="1971524" cy="1405407"/>
            </a:xfrm>
          </p:grpSpPr>
          <p:grpSp>
            <p:nvGrpSpPr>
              <p:cNvPr id="418" name="Google Shape;418;p16"/>
              <p:cNvGrpSpPr/>
              <p:nvPr/>
            </p:nvGrpSpPr>
            <p:grpSpPr>
              <a:xfrm>
                <a:off x="6544809" y="2746739"/>
                <a:ext cx="1458983" cy="644151"/>
                <a:chOff x="1067194" y="4689993"/>
                <a:chExt cx="1736388" cy="755794"/>
              </a:xfrm>
            </p:grpSpPr>
            <p:sp>
              <p:nvSpPr>
                <p:cNvPr id="419" name="Google Shape;419;p16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1067194" y="4689993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  <p:sp>
            <p:nvSpPr>
              <p:cNvPr id="421" name="Google Shape;421;p16"/>
              <p:cNvSpPr/>
              <p:nvPr/>
            </p:nvSpPr>
            <p:spPr>
              <a:xfrm>
                <a:off x="6032268" y="3788459"/>
                <a:ext cx="406110" cy="363687"/>
              </a:xfrm>
              <a:prstGeom prst="ellipse">
                <a:avLst/>
              </a:prstGeom>
              <a:gradFill>
                <a:gsLst>
                  <a:gs pos="0">
                    <a:srgbClr val="DCE5A3"/>
                  </a:gs>
                  <a:gs pos="50000">
                    <a:srgbClr val="D6E095"/>
                  </a:gs>
                  <a:gs pos="100000">
                    <a:srgbClr val="D4DF81"/>
                  </a:gs>
                </a:gsLst>
                <a:lin ang="5400000" scaled="0"/>
              </a:gradFill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rPr>
                  <a:t>D</a:t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422" name="Google Shape;422;p16"/>
            <p:cNvSpPr/>
            <p:nvPr/>
          </p:nvSpPr>
          <p:spPr>
            <a:xfrm>
              <a:off x="5821977" y="3272332"/>
              <a:ext cx="696707" cy="674114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5924953" y="3375162"/>
              <a:ext cx="539772" cy="468453"/>
            </a:xfrm>
            <a:prstGeom prst="arc">
              <a:avLst>
                <a:gd name="adj1" fmla="val 3119841"/>
                <a:gd name="adj2" fmla="val 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424" name="Google Shape;424;p16"/>
          <p:cNvSpPr/>
          <p:nvPr/>
        </p:nvSpPr>
        <p:spPr>
          <a:xfrm>
            <a:off x="6706192" y="4130040"/>
            <a:ext cx="922517" cy="507274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1.5</a:t>
            </a:r>
            <a:endParaRPr/>
          </a:p>
        </p:txBody>
      </p:sp>
      <p:sp>
        <p:nvSpPr>
          <p:cNvPr id="430" name="Google Shape;430;p1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1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(ver especificaciòn)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boolean removeEdge(V aVertex, V otherVertex, E theEdge)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boolean removeEdge(V aVertex, V otherVertex)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432" name="Google Shape;432;p17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3" name="Google Shape;433;p17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1.1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para todos los casos el metodo 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solidFill>
                  <a:schemeClr val="dk1"/>
                </a:solidFill>
              </a:rPr>
              <a:t>public int addEdge(V v1, V v2, E ege)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16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/>
              <a:t>¿ Cómo implementamos </a:t>
            </a:r>
            <a:r>
              <a:rPr lang="en-US" b="1"/>
              <a:t>addEdge(</a:t>
            </a:r>
            <a:r>
              <a:rPr lang="en-US"/>
              <a:t>) en ?</a:t>
            </a:r>
            <a:endParaRPr/>
          </a:p>
          <a:p>
            <a:pPr marL="274320" lvl="0" indent="-274320" algn="l" rtl="0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En SimpleOrDefault: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Invocar el método superclase que valida y crea vértices si es necesario 	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Lanzar exception si había eje entre ambos vértices.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Crear efectivamente el eje</a:t>
            </a:r>
            <a:endParaRPr/>
          </a:p>
          <a:p>
            <a:pPr marL="393192" lvl="1" indent="0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640080" lvl="1" indent="-127063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274320" lvl="0" indent="-274320" algn="l" rtl="0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en-US"/>
              <a:t>En Multi: 	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Invocar el método superclase que valida y crea vértices si es necesario</a:t>
            </a:r>
            <a:endParaRPr/>
          </a:p>
          <a:p>
            <a:pPr marL="640080" lvl="1" indent="-246888" algn="l" rtl="0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Crear efectivamente el eje.</a:t>
            </a:r>
            <a:endParaRPr/>
          </a:p>
          <a:p>
            <a:pPr marL="393192" lvl="1" indent="0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640080" lvl="1" indent="-127063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  <a:p>
            <a:pPr marL="640080" lvl="1" indent="-127063" algn="l" rtl="0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457200" y="4584526"/>
            <a:ext cx="494778" cy="36933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1.2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para todos los casos el metodo 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solidFill>
                  <a:schemeClr val="dk1"/>
                </a:solidFill>
              </a:rPr>
              <a:t>public int numberOfEdges()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A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361551" y="2706282"/>
            <a:ext cx="4995278" cy="3970318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);</a:t>
            </a:r>
            <a:r>
              <a:rPr lang="en-US" sz="1800" b="1" i="1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 sz="1800" b="1" i="1">
              <a:solidFill>
                <a:srgbClr val="00B05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g.addEdge('A',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'A',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g.addEdge('T', 'U',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g.addEdge('C',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g.numberOfEdges() );  // 9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148" name="Google Shape;148;p5"/>
          <p:cNvGrpSpPr/>
          <p:nvPr/>
        </p:nvGrpSpPr>
        <p:grpSpPr>
          <a:xfrm>
            <a:off x="6006142" y="1737984"/>
            <a:ext cx="2891305" cy="3250184"/>
            <a:chOff x="6032268" y="901962"/>
            <a:chExt cx="2891305" cy="3250184"/>
          </a:xfrm>
        </p:grpSpPr>
        <p:grpSp>
          <p:nvGrpSpPr>
            <p:cNvPr id="149" name="Google Shape;149;p5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150" name="Google Shape;150;p5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151" name="Google Shape;151;p5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C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2" name="Google Shape;152;p5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A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3" name="Google Shape;153;p5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B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4" name="Google Shape;154;p5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T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5" name="Google Shape;155;p5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6" name="Google Shape;156;p5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E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7" name="Google Shape;157;p5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58" name="Google Shape;158;p5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159" name="Google Shape;159;p5"/>
                <p:cNvCxnSpPr>
                  <a:stCxn id="152" idx="7"/>
                  <a:endCxn id="153" idx="4"/>
                </p:cNvCxnSpPr>
                <p:nvPr/>
              </p:nvCxnSpPr>
              <p:spPr>
                <a:xfrm rot="10800000" flipH="1">
                  <a:off x="2202156" y="3488310"/>
                  <a:ext cx="687000" cy="81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0" name="Google Shape;160;p5"/>
                <p:cNvCxnSpPr>
                  <a:endCxn id="153" idx="3"/>
                </p:cNvCxnSpPr>
                <p:nvPr/>
              </p:nvCxnSpPr>
              <p:spPr>
                <a:xfrm rot="10800000" flipH="1">
                  <a:off x="1139588" y="3425717"/>
                  <a:ext cx="1578600" cy="22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1" name="Google Shape;161;p5"/>
                <p:cNvCxnSpPr>
                  <a:stCxn id="157" idx="7"/>
                  <a:endCxn id="156" idx="3"/>
                </p:cNvCxnSpPr>
                <p:nvPr/>
              </p:nvCxnSpPr>
              <p:spPr>
                <a:xfrm rot="10800000" flipH="1">
                  <a:off x="1063510" y="2889801"/>
                  <a:ext cx="503100" cy="66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2" name="Google Shape;162;p5"/>
                <p:cNvCxnSpPr>
                  <a:endCxn id="157" idx="5"/>
                </p:cNvCxnSpPr>
                <p:nvPr/>
              </p:nvCxnSpPr>
              <p:spPr>
                <a:xfrm rot="10800000">
                  <a:off x="1063510" y="3852438"/>
                  <a:ext cx="795300" cy="46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3" name="Google Shape;163;p5"/>
                <p:cNvCxnSpPr>
                  <a:stCxn id="153" idx="1"/>
                </p:cNvCxnSpPr>
                <p:nvPr/>
              </p:nvCxnSpPr>
              <p:spPr>
                <a:xfrm rot="10800000">
                  <a:off x="1978988" y="2775680"/>
                  <a:ext cx="739200" cy="348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4" name="Google Shape;164;p5"/>
                <p:cNvCxnSpPr/>
                <p:nvPr/>
              </p:nvCxnSpPr>
              <p:spPr>
                <a:xfrm rot="10800000">
                  <a:off x="2711655" y="5393980"/>
                  <a:ext cx="795191" cy="46799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65" name="Google Shape;165;p5"/>
                <p:cNvCxnSpPr>
                  <a:stCxn id="158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66" name="Google Shape;166;p5"/>
              <p:cNvCxnSpPr>
                <a:stCxn id="151" idx="1"/>
              </p:cNvCxnSpPr>
              <p:nvPr/>
            </p:nvCxnSpPr>
            <p:spPr>
              <a:xfrm rot="10800000">
                <a:off x="5693836" y="3398601"/>
                <a:ext cx="1204200" cy="627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7" name="Google Shape;167;p5"/>
              <p:cNvCxnSpPr>
                <a:stCxn id="155" idx="2"/>
                <a:endCxn id="158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68" name="Google Shape;168;p5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B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76" name="Google Shape;176;p6"/>
          <p:cNvSpPr txBox="1"/>
          <p:nvPr/>
        </p:nvSpPr>
        <p:spPr>
          <a:xfrm>
            <a:off x="361551" y="2706282"/>
            <a:ext cx="5110694" cy="4247317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</a:t>
            </a: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);</a:t>
            </a:r>
            <a:r>
              <a:rPr lang="en-US" sz="1800" b="1" i="1">
                <a:solidFill>
                  <a:srgbClr val="00B05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 sz="1800" b="1" i="1">
              <a:solidFill>
                <a:srgbClr val="00B05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g.addEdge('A',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'A',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g.addEdge('T', 'U',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g.addEdge('C',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EmptyEdgeProp());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g.numberOfEdges() );  // 10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177" name="Google Shape;177;p6"/>
          <p:cNvGrpSpPr/>
          <p:nvPr/>
        </p:nvGrpSpPr>
        <p:grpSpPr>
          <a:xfrm>
            <a:off x="6006142" y="1737984"/>
            <a:ext cx="2891305" cy="3250184"/>
            <a:chOff x="6032268" y="901962"/>
            <a:chExt cx="2891305" cy="3250184"/>
          </a:xfrm>
        </p:grpSpPr>
        <p:grpSp>
          <p:nvGrpSpPr>
            <p:cNvPr id="178" name="Google Shape;178;p6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179" name="Google Shape;179;p6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180" name="Google Shape;180;p6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C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1" name="Google Shape;181;p6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A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2" name="Google Shape;182;p6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B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3" name="Google Shape;183;p6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T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4" name="Google Shape;184;p6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5" name="Google Shape;185;p6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E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6" name="Google Shape;186;p6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87" name="Google Shape;187;p6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188" name="Google Shape;188;p6"/>
                <p:cNvCxnSpPr>
                  <a:stCxn id="181" idx="7"/>
                  <a:endCxn id="182" idx="4"/>
                </p:cNvCxnSpPr>
                <p:nvPr/>
              </p:nvCxnSpPr>
              <p:spPr>
                <a:xfrm rot="10800000" flipH="1">
                  <a:off x="2202156" y="3488310"/>
                  <a:ext cx="687000" cy="81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9" name="Google Shape;189;p6"/>
                <p:cNvCxnSpPr>
                  <a:endCxn id="182" idx="3"/>
                </p:cNvCxnSpPr>
                <p:nvPr/>
              </p:nvCxnSpPr>
              <p:spPr>
                <a:xfrm rot="10800000" flipH="1">
                  <a:off x="1139588" y="3425717"/>
                  <a:ext cx="1578600" cy="22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0" name="Google Shape;190;p6"/>
                <p:cNvCxnSpPr>
                  <a:stCxn id="186" idx="7"/>
                  <a:endCxn id="185" idx="3"/>
                </p:cNvCxnSpPr>
                <p:nvPr/>
              </p:nvCxnSpPr>
              <p:spPr>
                <a:xfrm rot="10800000" flipH="1">
                  <a:off x="1063510" y="2889801"/>
                  <a:ext cx="503100" cy="66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1" name="Google Shape;191;p6"/>
                <p:cNvCxnSpPr>
                  <a:endCxn id="186" idx="5"/>
                </p:cNvCxnSpPr>
                <p:nvPr/>
              </p:nvCxnSpPr>
              <p:spPr>
                <a:xfrm rot="10800000">
                  <a:off x="1063510" y="3852438"/>
                  <a:ext cx="795300" cy="46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2" name="Google Shape;192;p6"/>
                <p:cNvCxnSpPr>
                  <a:stCxn id="182" idx="1"/>
                </p:cNvCxnSpPr>
                <p:nvPr/>
              </p:nvCxnSpPr>
              <p:spPr>
                <a:xfrm rot="10800000">
                  <a:off x="1978988" y="2775680"/>
                  <a:ext cx="739200" cy="348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3" name="Google Shape;193;p6"/>
                <p:cNvCxnSpPr/>
                <p:nvPr/>
              </p:nvCxnSpPr>
              <p:spPr>
                <a:xfrm rot="10800000">
                  <a:off x="2711655" y="5393980"/>
                  <a:ext cx="795191" cy="46799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4" name="Google Shape;194;p6"/>
                <p:cNvCxnSpPr>
                  <a:stCxn id="187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95" name="Google Shape;195;p6"/>
              <p:cNvCxnSpPr>
                <a:stCxn id="180" idx="1"/>
              </p:cNvCxnSpPr>
              <p:nvPr/>
            </p:nvCxnSpPr>
            <p:spPr>
              <a:xfrm rot="10800000">
                <a:off x="5693836" y="3398601"/>
                <a:ext cx="1204200" cy="627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6"/>
              <p:cNvCxnSpPr>
                <a:stCxn id="184" idx="2"/>
                <a:endCxn id="187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97" name="Google Shape;197;p6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198" name="Google Shape;198;p6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04" name="Google Shape;204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C (no 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06" name="Google Shape;206;p7"/>
          <p:cNvSpPr txBox="1"/>
          <p:nvPr/>
        </p:nvSpPr>
        <p:spPr>
          <a:xfrm>
            <a:off x="349641" y="2330084"/>
            <a:ext cx="5110694" cy="4801314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g.addEdge('A',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WeightedEdge(1));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'B',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g.addEdge('E',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'A',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WeightedEdge(8));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g.addEdge('T', 'U',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WeightedEdge(8));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g.addEdge('C',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WeightedEdge(1));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'U',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g.numberOfEdges() );  // 12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07" name="Google Shape;207;p7"/>
          <p:cNvGrpSpPr/>
          <p:nvPr/>
        </p:nvGrpSpPr>
        <p:grpSpPr>
          <a:xfrm>
            <a:off x="6006142" y="1737984"/>
            <a:ext cx="2891305" cy="3250184"/>
            <a:chOff x="6032268" y="901962"/>
            <a:chExt cx="2891305" cy="3250184"/>
          </a:xfrm>
        </p:grpSpPr>
        <p:grpSp>
          <p:nvGrpSpPr>
            <p:cNvPr id="208" name="Google Shape;208;p7"/>
            <p:cNvGrpSpPr/>
            <p:nvPr/>
          </p:nvGrpSpPr>
          <p:grpSpPr>
            <a:xfrm>
              <a:off x="6032269" y="901962"/>
              <a:ext cx="2891304" cy="3199757"/>
              <a:chOff x="5284771" y="730984"/>
              <a:chExt cx="3441045" cy="3754334"/>
            </a:xfrm>
          </p:grpSpPr>
          <p:grpSp>
            <p:nvGrpSpPr>
              <p:cNvPr id="209" name="Google Shape;209;p7"/>
              <p:cNvGrpSpPr/>
              <p:nvPr/>
            </p:nvGrpSpPr>
            <p:grpSpPr>
              <a:xfrm>
                <a:off x="5284771" y="730984"/>
                <a:ext cx="3441045" cy="3754334"/>
                <a:chOff x="457200" y="2525484"/>
                <a:chExt cx="3441045" cy="3754334"/>
              </a:xfrm>
            </p:grpSpPr>
            <p:sp>
              <p:nvSpPr>
                <p:cNvPr id="210" name="Google Shape;210;p7"/>
                <p:cNvSpPr/>
                <p:nvPr/>
              </p:nvSpPr>
              <p:spPr>
                <a:xfrm>
                  <a:off x="1999683" y="575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C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1" name="Google Shape;211;p7"/>
                <p:cNvSpPr/>
                <p:nvPr/>
              </p:nvSpPr>
              <p:spPr>
                <a:xfrm>
                  <a:off x="1789612" y="423671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A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2" name="Google Shape;212;p7"/>
                <p:cNvSpPr/>
                <p:nvPr/>
              </p:nvSpPr>
              <p:spPr>
                <a:xfrm>
                  <a:off x="2647406" y="3061488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B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3" name="Google Shape;213;p7"/>
                <p:cNvSpPr/>
                <p:nvPr/>
              </p:nvSpPr>
              <p:spPr>
                <a:xfrm>
                  <a:off x="3414919" y="5853097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T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4" name="Google Shape;214;p7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5" name="Google Shape;215;p7"/>
                <p:cNvSpPr/>
                <p:nvPr/>
              </p:nvSpPr>
              <p:spPr>
                <a:xfrm>
                  <a:off x="1495697" y="2525484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E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6" name="Google Shape;216;p7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17" name="Google Shape;217;p7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218" name="Google Shape;218;p7"/>
                <p:cNvCxnSpPr>
                  <a:stCxn id="211" idx="7"/>
                  <a:endCxn id="212" idx="4"/>
                </p:cNvCxnSpPr>
                <p:nvPr/>
              </p:nvCxnSpPr>
              <p:spPr>
                <a:xfrm rot="10800000" flipH="1">
                  <a:off x="2202156" y="3488310"/>
                  <a:ext cx="687000" cy="81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9" name="Google Shape;219;p7"/>
                <p:cNvCxnSpPr>
                  <a:endCxn id="212" idx="3"/>
                </p:cNvCxnSpPr>
                <p:nvPr/>
              </p:nvCxnSpPr>
              <p:spPr>
                <a:xfrm rot="10800000" flipH="1">
                  <a:off x="1139588" y="3425717"/>
                  <a:ext cx="1578600" cy="22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0" name="Google Shape;220;p7"/>
                <p:cNvCxnSpPr>
                  <a:stCxn id="216" idx="7"/>
                  <a:endCxn id="215" idx="3"/>
                </p:cNvCxnSpPr>
                <p:nvPr/>
              </p:nvCxnSpPr>
              <p:spPr>
                <a:xfrm rot="10800000" flipH="1">
                  <a:off x="1063510" y="2889801"/>
                  <a:ext cx="503100" cy="6609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1" name="Google Shape;221;p7"/>
                <p:cNvCxnSpPr>
                  <a:endCxn id="216" idx="5"/>
                </p:cNvCxnSpPr>
                <p:nvPr/>
              </p:nvCxnSpPr>
              <p:spPr>
                <a:xfrm rot="10800000">
                  <a:off x="1063510" y="3852438"/>
                  <a:ext cx="795300" cy="4680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2" name="Google Shape;222;p7"/>
                <p:cNvCxnSpPr>
                  <a:stCxn id="212" idx="1"/>
                </p:cNvCxnSpPr>
                <p:nvPr/>
              </p:nvCxnSpPr>
              <p:spPr>
                <a:xfrm rot="10800000">
                  <a:off x="1978988" y="2775680"/>
                  <a:ext cx="739200" cy="3483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3" name="Google Shape;223;p7"/>
                <p:cNvCxnSpPr/>
                <p:nvPr/>
              </p:nvCxnSpPr>
              <p:spPr>
                <a:xfrm rot="10800000">
                  <a:off x="2711655" y="5393980"/>
                  <a:ext cx="795191" cy="467993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4" name="Google Shape;224;p7"/>
                <p:cNvCxnSpPr>
                  <a:stCxn id="217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25" name="Google Shape;225;p7"/>
              <p:cNvCxnSpPr>
                <a:stCxn id="210" idx="1"/>
              </p:cNvCxnSpPr>
              <p:nvPr/>
            </p:nvCxnSpPr>
            <p:spPr>
              <a:xfrm rot="10800000">
                <a:off x="5693836" y="3398601"/>
                <a:ext cx="1204200" cy="6276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7"/>
              <p:cNvCxnSpPr>
                <a:stCxn id="214" idx="2"/>
                <a:endCxn id="217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27" name="Google Shape;227;p7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28" name="Google Shape;228;p7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30" name="Google Shape;230;p7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6" name="Google Shape;236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 D (dirigido)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37" name="Google Shape;237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8" name="Google Shape;238;p8"/>
          <p:cNvSpPr txBox="1"/>
          <p:nvPr/>
        </p:nvSpPr>
        <p:spPr>
          <a:xfrm>
            <a:off x="349641" y="2330084"/>
            <a:ext cx="5110694" cy="2862322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g.addVertex('D');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g.addVertex('G');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g.addEdge('G',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WeightedEdge(-10));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g.addEdge('U', 'G',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WeightedEdge(0));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WeightedEdge(3));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g.addEdge('F', 'F', </a:t>
            </a: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new WeightedEdge(2));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System.out.println( g.numberOfEdges() );  // 5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239" name="Google Shape;239;p8"/>
          <p:cNvGrpSpPr/>
          <p:nvPr/>
        </p:nvGrpSpPr>
        <p:grpSpPr>
          <a:xfrm>
            <a:off x="6006142" y="2558498"/>
            <a:ext cx="1971524" cy="2429670"/>
            <a:chOff x="6032268" y="1722476"/>
            <a:chExt cx="1971524" cy="2429670"/>
          </a:xfrm>
        </p:grpSpPr>
        <p:grpSp>
          <p:nvGrpSpPr>
            <p:cNvPr id="240" name="Google Shape;240;p8"/>
            <p:cNvGrpSpPr/>
            <p:nvPr/>
          </p:nvGrpSpPr>
          <p:grpSpPr>
            <a:xfrm>
              <a:off x="6032268" y="1722476"/>
              <a:ext cx="1971524" cy="1668411"/>
              <a:chOff x="5284771" y="1693709"/>
              <a:chExt cx="2346382" cy="1957578"/>
            </a:xfrm>
          </p:grpSpPr>
          <p:grpSp>
            <p:nvGrpSpPr>
              <p:cNvPr id="241" name="Google Shape;241;p8"/>
              <p:cNvGrpSpPr/>
              <p:nvPr/>
            </p:nvGrpSpPr>
            <p:grpSpPr>
              <a:xfrm>
                <a:off x="5284771" y="1693709"/>
                <a:ext cx="2346382" cy="1957578"/>
                <a:chOff x="457200" y="3488209"/>
                <a:chExt cx="2346382" cy="1957578"/>
              </a:xfrm>
            </p:grpSpPr>
            <p:sp>
              <p:nvSpPr>
                <p:cNvPr id="242" name="Google Shape;242;p8"/>
                <p:cNvSpPr/>
                <p:nvPr/>
              </p:nvSpPr>
              <p:spPr>
                <a:xfrm>
                  <a:off x="2320256" y="5019066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U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43" name="Google Shape;243;p8"/>
                <p:cNvSpPr/>
                <p:nvPr/>
              </p:nvSpPr>
              <p:spPr>
                <a:xfrm>
                  <a:off x="650965" y="3488209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F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244" name="Google Shape;244;p8"/>
                <p:cNvSpPr/>
                <p:nvPr/>
              </p:nvSpPr>
              <p:spPr>
                <a:xfrm>
                  <a:off x="457200" y="4805705"/>
                  <a:ext cx="483326" cy="426721"/>
                </a:xfrm>
                <a:prstGeom prst="ellipse">
                  <a:avLst/>
                </a:prstGeom>
                <a:gradFill>
                  <a:gsLst>
                    <a:gs pos="0">
                      <a:srgbClr val="DCE5A3"/>
                    </a:gs>
                    <a:gs pos="50000">
                      <a:srgbClr val="D6E095"/>
                    </a:gs>
                    <a:gs pos="100000">
                      <a:srgbClr val="D4DF81"/>
                    </a:gs>
                  </a:gsLst>
                  <a:lin ang="5400000" scaled="0"/>
                </a:gradFill>
                <a:ln w="9525" cap="flat" cmpd="sng">
                  <a:solidFill>
                    <a:schemeClr val="accent3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Palatino Linotype"/>
                      <a:ea typeface="Palatino Linotype"/>
                      <a:cs typeface="Palatino Linotype"/>
                      <a:sym typeface="Palatino Linotype"/>
                    </a:rPr>
                    <a:t>G</a:t>
                  </a: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cxnSp>
              <p:nvCxnSpPr>
                <p:cNvPr id="245" name="Google Shape;245;p8"/>
                <p:cNvCxnSpPr>
                  <a:stCxn id="244" idx="0"/>
                </p:cNvCxnSpPr>
                <p:nvPr/>
              </p:nvCxnSpPr>
              <p:spPr>
                <a:xfrm rot="10800000" flipH="1">
                  <a:off x="698863" y="3901205"/>
                  <a:ext cx="158700" cy="90450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cxnSp>
            <p:nvCxnSpPr>
              <p:cNvPr id="246" name="Google Shape;246;p8"/>
              <p:cNvCxnSpPr>
                <a:stCxn id="242" idx="2"/>
                <a:endCxn id="244" idx="6"/>
              </p:cNvCxnSpPr>
              <p:nvPr/>
            </p:nvCxnSpPr>
            <p:spPr>
              <a:xfrm rot="10800000">
                <a:off x="5768127" y="3224627"/>
                <a:ext cx="1379700" cy="2133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sp>
          <p:nvSpPr>
            <p:cNvPr id="247" name="Google Shape;247;p8"/>
            <p:cNvSpPr/>
            <p:nvPr/>
          </p:nvSpPr>
          <p:spPr>
            <a:xfrm>
              <a:off x="6032268" y="3788459"/>
              <a:ext cx="406110" cy="363687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D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248" name="Google Shape;248;p8"/>
          <p:cNvSpPr/>
          <p:nvPr/>
        </p:nvSpPr>
        <p:spPr>
          <a:xfrm>
            <a:off x="5472245" y="2248072"/>
            <a:ext cx="696707" cy="674114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9" name="Google Shape;249;p8"/>
          <p:cNvSpPr/>
          <p:nvPr/>
        </p:nvSpPr>
        <p:spPr>
          <a:xfrm>
            <a:off x="5575221" y="2350902"/>
            <a:ext cx="539772" cy="468453"/>
          </a:xfrm>
          <a:prstGeom prst="arc">
            <a:avLst>
              <a:gd name="adj1" fmla="val 3119841"/>
              <a:gd name="adj2" fmla="val 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stealth" w="med" len="med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50" name="Google Shape;250;p8"/>
          <p:cNvCxnSpPr/>
          <p:nvPr/>
        </p:nvCxnSpPr>
        <p:spPr>
          <a:xfrm rot="10800000">
            <a:off x="6436074" y="3764601"/>
            <a:ext cx="1159304" cy="18184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1.3</a:t>
            </a:r>
            <a:endParaRPr/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Atención: en un self-loop el degree cuenta doble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(ver especificaciòn)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int degree(V)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int inDegree(V)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public int outDegree(V) 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258" name="Google Shape;258;p9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p9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1185</Words>
  <Application>Microsoft Office PowerPoint</Application>
  <PresentationFormat>On-screen Show (4:3)</PresentationFormat>
  <Paragraphs>255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Century Gothic</vt:lpstr>
      <vt:lpstr>Calibri</vt:lpstr>
      <vt:lpstr>Roboto</vt:lpstr>
      <vt:lpstr>Consolas</vt:lpstr>
      <vt:lpstr>Palatino Linotype</vt:lpstr>
      <vt:lpstr>Arial</vt:lpstr>
      <vt:lpstr>Noto Sans Symbols</vt:lpstr>
      <vt:lpstr>Presentation on brainstorming</vt:lpstr>
      <vt:lpstr>Estructura de Datos y Algoritmos</vt:lpstr>
      <vt:lpstr>TP 6 – Ejer 1.1</vt:lpstr>
      <vt:lpstr>PowerPoint Presentation</vt:lpstr>
      <vt:lpstr>TP 6 – Ejer 1.2</vt:lpstr>
      <vt:lpstr>PowerPoint Presentation</vt:lpstr>
      <vt:lpstr>PowerPoint Presentation</vt:lpstr>
      <vt:lpstr>PowerPoint Presentation</vt:lpstr>
      <vt:lpstr>PowerPoint Presentation</vt:lpstr>
      <vt:lpstr>TP 6 – Ejer 1.3</vt:lpstr>
      <vt:lpstr>PowerPoint Presentation</vt:lpstr>
      <vt:lpstr>PowerPoint Presentation</vt:lpstr>
      <vt:lpstr>PowerPoint Presentation</vt:lpstr>
      <vt:lpstr>TP 6 – Ejer 1.4</vt:lpstr>
      <vt:lpstr>PowerPoint Presentation</vt:lpstr>
      <vt:lpstr>PowerPoint Presentation</vt:lpstr>
      <vt:lpstr>PowerPoint Presentation</vt:lpstr>
      <vt:lpstr>TP 6 – Ejer 1.5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7</cp:revision>
  <dcterms:created xsi:type="dcterms:W3CDTF">2019-02-21T18:33:09Z</dcterms:created>
  <dcterms:modified xsi:type="dcterms:W3CDTF">2025-05-22T10:20:07Z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