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hyperlink" Target="https://angularjs.org/" TargetMode="External"/><Relationship Id="rId5" Type="http://schemas.openxmlformats.org/officeDocument/2006/relationships/hyperlink" Target="http://iconotc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Single-page_appl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isko.hevery.com/about/" TargetMode="External"/><Relationship Id="rId4" Type="http://schemas.openxmlformats.org/officeDocument/2006/relationships/hyperlink" Target="https://www.linkedin.com/in/adamabrons" TargetMode="External"/><Relationship Id="rId5" Type="http://schemas.openxmlformats.org/officeDocument/2006/relationships/hyperlink" Target="https://angularjs.org/" TargetMode="External"/><Relationship Id="rId6" Type="http://schemas.openxmlformats.org/officeDocument/2006/relationships/hyperlink" Target="https://angular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Rich_Internet_application" TargetMode="External"/><Relationship Id="rId4" Type="http://schemas.openxmlformats.org/officeDocument/2006/relationships/hyperlink" Target="https://es.wikipedia.org/wiki/Modelo%E2%80%93vista%E2%80%93controlad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ngularjs.org/guide/databinding" TargetMode="External"/><Relationship Id="rId4" Type="http://schemas.openxmlformats.org/officeDocument/2006/relationships/hyperlink" Target="https://docs.angularjs.org/guide/expression" TargetMode="External"/><Relationship Id="rId5" Type="http://schemas.openxmlformats.org/officeDocument/2006/relationships/hyperlink" Target="https://docs.angularjs.org/guide/interpolation" TargetMode="External"/><Relationship Id="rId6" Type="http://schemas.openxmlformats.org/officeDocument/2006/relationships/hyperlink" Target="https://docs.angularjs.org/guide/scope" TargetMode="External"/><Relationship Id="rId7" Type="http://schemas.openxmlformats.org/officeDocument/2006/relationships/hyperlink" Target="https://docs.angularjs.org/guide/controll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ngularjs.org/guide/services" TargetMode="External"/><Relationship Id="rId4" Type="http://schemas.openxmlformats.org/officeDocument/2006/relationships/hyperlink" Target="https://en.wikipedia.org/wiki/Singleton_pattern" TargetMode="External"/><Relationship Id="rId5" Type="http://schemas.openxmlformats.org/officeDocument/2006/relationships/hyperlink" Target="https://docs.angularjs.org/guide/filter" TargetMode="External"/><Relationship Id="rId6" Type="http://schemas.openxmlformats.org/officeDocument/2006/relationships/hyperlink" Target="https://docs.angularjs.org/guide/directive" TargetMode="External"/><Relationship Id="rId7" Type="http://schemas.openxmlformats.org/officeDocument/2006/relationships/hyperlink" Target="https://docs.angularjs.org/guide/templat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angularjs.org/guide/component-router" TargetMode="External"/><Relationship Id="rId4" Type="http://schemas.openxmlformats.org/officeDocument/2006/relationships/hyperlink" Target="https://docs.angularjs.org/api/ngRoute" TargetMode="External"/><Relationship Id="rId5" Type="http://schemas.openxmlformats.org/officeDocument/2006/relationships/hyperlink" Target="http://www.w3schools.com/angular/angular_routing.asp" TargetMode="External"/><Relationship Id="rId6" Type="http://schemas.openxmlformats.org/officeDocument/2006/relationships/hyperlink" Target="https://en.wikipedia.org/wiki/Model%E2%80%93view%E2%80%93viewmodel" TargetMode="External"/><Relationship Id="rId7" Type="http://schemas.openxmlformats.org/officeDocument/2006/relationships/hyperlink" Target="https://plus.google.com/+AngularJS/posts/aZNVhj355G2" TargetMode="External"/><Relationship Id="rId8" Type="http://schemas.openxmlformats.org/officeDocument/2006/relationships/hyperlink" Target="https://docs.angularjs.org/guide/d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 a </a:t>
            </a:r>
            <a:r>
              <a:rPr lang="es" u="sng">
                <a:solidFill>
                  <a:srgbClr val="FF0000"/>
                </a:solidFill>
                <a:hlinkClick r:id="rId4"/>
              </a:rPr>
              <a:t>AngularJS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Icono Training Consulting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 general I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AngularJS es una solución JavaScript completa para el lado cliente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Especializada en la creación de aplicaciones Web dinámicas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Se utiliza en Aplicaciones de Página única (</a:t>
            </a:r>
            <a:r>
              <a:rPr lang="es" u="sng">
                <a:solidFill>
                  <a:schemeClr val="hlink"/>
                </a:solidFill>
                <a:highlight>
                  <a:srgbClr val="F5F5F5"/>
                </a:highlight>
                <a:hlinkClick r:id="rId3"/>
              </a:rPr>
              <a:t>SPA</a:t>
            </a: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), aunque no sólo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Angular extiende el DOM de HTML con atributos adicionales y hace que sea más sensible a las acciones del usuario</a:t>
            </a: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Hablamos de una herramienta de código abierto, completamente gratis, y a día de hoy utilizada por miles de desarrolladores de todo el mundo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222222"/>
              </a:buClr>
            </a:pPr>
            <a:r>
              <a:rPr lang="es">
                <a:solidFill>
                  <a:srgbClr val="222222"/>
                </a:solidFill>
                <a:highlight>
                  <a:srgbClr val="F5F5F5"/>
                </a:highlight>
              </a:rPr>
              <a:t>Está disponible bajo la licencia Apache versión 2.0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 general II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Originalmente fue desarrollado en 2009 por </a:t>
            </a:r>
            <a:r>
              <a:rPr lang="es" sz="2400" u="sng">
                <a:solidFill>
                  <a:schemeClr val="hlink"/>
                </a:solidFill>
                <a:hlinkClick r:id="rId3"/>
              </a:rPr>
              <a:t>Misko Hevery</a:t>
            </a:r>
            <a:r>
              <a:rPr lang="es" sz="2400"/>
              <a:t> y </a:t>
            </a:r>
            <a:r>
              <a:rPr lang="es" sz="2400" u="sng">
                <a:solidFill>
                  <a:schemeClr val="hlink"/>
                </a:solidFill>
                <a:hlinkClick r:id="rId4"/>
              </a:rPr>
              <a:t>Adam Abrons</a:t>
            </a:r>
          </a:p>
          <a:p>
            <a:pPr indent="-381000" lvl="0" marL="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Google se encarga de su mantenimiento en la actualidad.</a:t>
            </a:r>
          </a:p>
          <a:p>
            <a:pPr indent="-381000" lvl="0" marL="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Hay dos ramas de Angular: </a:t>
            </a:r>
            <a:r>
              <a:rPr lang="es" sz="2400" u="sng">
                <a:solidFill>
                  <a:schemeClr val="hlink"/>
                </a:solidFill>
                <a:hlinkClick r:id="rId5"/>
              </a:rPr>
              <a:t>1.x</a:t>
            </a:r>
            <a:r>
              <a:rPr lang="es" sz="2400"/>
              <a:t> y </a:t>
            </a:r>
            <a:r>
              <a:rPr lang="es" sz="2400" u="sng">
                <a:solidFill>
                  <a:schemeClr val="hlink"/>
                </a:solidFill>
                <a:hlinkClick r:id="rId6"/>
              </a:rPr>
              <a:t>2.x</a:t>
            </a:r>
            <a:r>
              <a:rPr lang="es" sz="2400"/>
              <a:t>, muy diferentes en cuanto a arquitectura y enfoque</a:t>
            </a:r>
          </a:p>
          <a:p>
            <a:pPr indent="-381000" lvl="0" marL="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2400"/>
              <a:t>La más usada en este momento es la 1.x </a:t>
            </a:r>
            <a:r>
              <a:rPr lang="es" sz="1200"/>
              <a:t>(La 2.X se liberó el 15-09-2016)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Resumiendo...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lang="es"/>
              <a:t>AngularJS es un potente entorno de desarrollo basado en JavaScript para crear aplicaciones de internet enriquecidas (</a:t>
            </a:r>
            <a:r>
              <a:rPr lang="es" u="sng">
                <a:solidFill>
                  <a:schemeClr val="hlink"/>
                </a:solidFill>
                <a:hlinkClick r:id="rId3"/>
              </a:rPr>
              <a:t>RIA</a:t>
            </a:r>
            <a:r>
              <a:rPr lang="es"/>
              <a:t>)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lang="es"/>
              <a:t>Ofrece un método a los desarrolladores para escribir aplicaciones cliente (usando JavaScript) aplicando el patrón MVC (</a:t>
            </a:r>
            <a:r>
              <a:rPr lang="es" u="sng">
                <a:solidFill>
                  <a:schemeClr val="hlink"/>
                </a:solidFill>
                <a:hlinkClick r:id="rId4"/>
              </a:rPr>
              <a:t>Modelo Vista Controlador</a:t>
            </a:r>
            <a:r>
              <a:rPr lang="es"/>
              <a:t>)</a:t>
            </a:r>
          </a:p>
          <a:p>
            <a:pPr indent="-228600" lvl="0" marL="457200" algn="just">
              <a:lnSpc>
                <a:spcPct val="150000"/>
              </a:lnSpc>
              <a:spcBef>
                <a:spcPts val="0"/>
              </a:spcBef>
            </a:pPr>
            <a:r>
              <a:rPr lang="es"/>
              <a:t>Una aplicación Angular es compatible con diferentes navegadores. AngularJS intenta manejar automáticamente el código JavaScript adecuado para cada navegador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Características 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3"/>
              </a:rPr>
              <a:t>Enlace de datos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Sincronización automática de datos entre modelos y vistas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Expresiones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Secuencias de código escritas en JS automáticamente interpretadas por Angular y que se emplean conceptualmente en </a:t>
            </a:r>
            <a:r>
              <a:rPr lang="es" u="sng">
                <a:solidFill>
                  <a:schemeClr val="hlink"/>
                </a:solidFill>
                <a:hlinkClick r:id="rId5"/>
              </a:rPr>
              <a:t>Interpolación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Ámbito de aplicación</a:t>
            </a:r>
            <a:r>
              <a:rPr lang="es" sz="1400"/>
              <a:t> (scope)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Objetos que almacenan propiedades y métodos. Actúan como un intermediario entre el controlador y la vista y a efectos prácticos representan el modelo del MVC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Controlador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s"/>
              <a:t>Funciones JS ligadas a determinado ámbito (scope). Mantienen sincronizadas las vistas con los modelos. Gran parte del trabajo de sincronización Angular lo lleva a cabo automáticamente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Características II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accent5"/>
                </a:solidFill>
                <a:hlinkClick r:id="rId3"/>
              </a:rPr>
              <a:t>Servicios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Conjunto de métodos encapsulados en un objeto JS al cual pueden acceder los controladores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AngularJS tiene varios servicios integrados. Un ejemplo típico es el servicio $http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Los servicios son </a:t>
            </a:r>
            <a:r>
              <a:rPr lang="es" u="sng">
                <a:solidFill>
                  <a:schemeClr val="accent5"/>
                </a:solidFill>
                <a:hlinkClick r:id="rId4"/>
              </a:rPr>
              <a:t>singletones</a:t>
            </a:r>
            <a:r>
              <a:rPr lang="es"/>
              <a:t>, esto es, objetos que se instancian una única vez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accent5"/>
                </a:solidFill>
                <a:hlinkClick r:id="rId5"/>
              </a:rPr>
              <a:t>Filtros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s"/>
              <a:t>objetos pensados para seleccionar información a partir de una colección de objetos</a:t>
            </a:r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s" sz="1400"/>
              <a:t>Angular tiene unos cuantos predefinidos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6"/>
              </a:rPr>
              <a:t>Directivas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</a:pPr>
            <a:r>
              <a:rPr lang="es"/>
              <a:t>Mecanismo principal para extender el lenguaje HTML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</a:pPr>
            <a:r>
              <a:rPr lang="es"/>
              <a:t>Se usan para crear etiquetas HTML personalizadas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</a:pPr>
            <a:r>
              <a:rPr lang="es"/>
              <a:t>AngularJS tiene muchas directivas predefinidas (ng-XXX)</a:t>
            </a: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7"/>
              </a:rPr>
              <a:t>Plantillas</a:t>
            </a:r>
          </a:p>
          <a:p>
            <a:pPr indent="-228600" lvl="1" marL="914400" rtl="0" algn="just">
              <a:lnSpc>
                <a:spcPct val="100000"/>
              </a:lnSpc>
              <a:spcBef>
                <a:spcPts val="0"/>
              </a:spcBef>
            </a:pPr>
            <a:r>
              <a:rPr lang="es"/>
              <a:t>Páginas HTML o partes de páginas (parciales) que pueden incluirse dinámicamente en una página huésped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Características III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accent5"/>
                </a:solidFill>
                <a:hlinkClick r:id="rId3"/>
              </a:rPr>
              <a:t>Enrutamiento</a:t>
            </a: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Cambiar dinámicamente una vista por otra, normalmente en la misma página (ver </a:t>
            </a:r>
            <a:r>
              <a:rPr lang="es" sz="1400" u="sng">
                <a:solidFill>
                  <a:schemeClr val="accent5"/>
                </a:solidFill>
                <a:hlinkClick r:id="rId4"/>
              </a:rPr>
              <a:t>ngRoute</a:t>
            </a:r>
            <a:r>
              <a:rPr lang="es" sz="1400"/>
              <a:t> y </a:t>
            </a:r>
            <a:r>
              <a:rPr lang="es" sz="1400" u="sng">
                <a:solidFill>
                  <a:schemeClr val="accent5"/>
                </a:solidFill>
                <a:hlinkClick r:id="rId5"/>
              </a:rPr>
              <a:t>aquí</a:t>
            </a:r>
            <a:r>
              <a:rPr lang="es" sz="1400"/>
              <a:t>)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/>
              <a:t>MVC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</a:pPr>
            <a:r>
              <a:rPr lang="es"/>
              <a:t>Angular emplea una versión particular de este patrón que formalmente se llama </a:t>
            </a:r>
            <a:r>
              <a:rPr lang="es" sz="1150" u="sng">
                <a:solidFill>
                  <a:schemeClr val="accent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MVVM</a:t>
            </a:r>
            <a:r>
              <a:rPr lang="es"/>
              <a:t> (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</a:rPr>
              <a:t>Model-View-ViewModel</a:t>
            </a:r>
            <a:r>
              <a:rPr lang="es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</a:rPr>
              <a:t>Los creadores de Angular lo llaman </a:t>
            </a:r>
            <a:r>
              <a:rPr lang="es" u="sng">
                <a:solidFill>
                  <a:schemeClr val="accent5"/>
                </a:solidFill>
                <a:highlight>
                  <a:srgbClr val="FFFFFF"/>
                </a:highlight>
                <a:hlinkClick r:id="rId7"/>
              </a:rPr>
              <a:t>MVW</a:t>
            </a:r>
            <a:r>
              <a:rPr lang="es">
                <a:solidFill>
                  <a:schemeClr val="accent5"/>
                </a:solidFill>
                <a:highlight>
                  <a:srgbClr val="FFFFFF"/>
                </a:highlight>
              </a:rPr>
              <a:t> </a:t>
            </a:r>
            <a:r>
              <a:rPr lang="es">
                <a:solidFill>
                  <a:srgbClr val="434343"/>
                </a:solidFill>
                <a:highlight>
                  <a:srgbClr val="FFFFFF"/>
                </a:highlight>
              </a:rPr>
              <a:t>(Model-View-Whatever)</a:t>
            </a: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s" sz="1400" u="sng">
                <a:solidFill>
                  <a:schemeClr val="hlink"/>
                </a:solidFill>
                <a:hlinkClick r:id="rId8"/>
              </a:rPr>
              <a:t>Inyección de dependencias</a:t>
            </a:r>
          </a:p>
          <a:p>
            <a:pPr indent="-228600" lvl="1" marL="914400" rtl="0" algn="just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</a:pPr>
            <a:r>
              <a:rPr lang="es">
                <a:solidFill>
                  <a:srgbClr val="434343"/>
                </a:solidFill>
                <a:highlight>
                  <a:srgbClr val="FFFFFF"/>
                </a:highlight>
              </a:rPr>
              <a:t>AngularJS es capaz de instanciar e inyectar donde sea necesario (pasar como parámetros por ejemplo) una serie de objetos predefinidos o creados por nosotros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366712"/>
            <a:ext cx="56007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FF"/>
                </a:solidFill>
              </a:rPr>
              <a:t>Características IV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