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1" r:id="rId5"/>
    <p:sldId id="266" r:id="rId6"/>
    <p:sldId id="267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504B52E-32F5-49D0-9B54-FE1AB2B3355E}">
          <p14:sldIdLst>
            <p14:sldId id="256"/>
            <p14:sldId id="258"/>
            <p14:sldId id="265"/>
            <p14:sldId id="261"/>
            <p14:sldId id="266"/>
            <p14:sldId id="267"/>
            <p14:sldId id="270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>
        <p:scale>
          <a:sx n="66" d="100"/>
          <a:sy n="66" d="100"/>
        </p:scale>
        <p:origin x="-25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7DD6-389E-4DF4-AC13-8DE4AD420F4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927-CFDE-4B98-BEE2-2C1DFDB0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3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7DD6-389E-4DF4-AC13-8DE4AD420F4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927-CFDE-4B98-BEE2-2C1DFDB0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3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7DD6-389E-4DF4-AC13-8DE4AD420F4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927-CFDE-4B98-BEE2-2C1DFDB0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7DD6-389E-4DF4-AC13-8DE4AD420F4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927-CFDE-4B98-BEE2-2C1DFDB0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2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7DD6-389E-4DF4-AC13-8DE4AD420F4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927-CFDE-4B98-BEE2-2C1DFDB0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0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7DD6-389E-4DF4-AC13-8DE4AD420F4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927-CFDE-4B98-BEE2-2C1DFDB0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9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7DD6-389E-4DF4-AC13-8DE4AD420F4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927-CFDE-4B98-BEE2-2C1DFDB0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2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7DD6-389E-4DF4-AC13-8DE4AD420F4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927-CFDE-4B98-BEE2-2C1DFDB0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7DD6-389E-4DF4-AC13-8DE4AD420F4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927-CFDE-4B98-BEE2-2C1DFDB0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7DD6-389E-4DF4-AC13-8DE4AD420F4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927-CFDE-4B98-BEE2-2C1DFDB0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3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7DD6-389E-4DF4-AC13-8DE4AD420F4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927-CFDE-4B98-BEE2-2C1DFDB0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3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7DD6-389E-4DF4-AC13-8DE4AD420F4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0927-CFDE-4B98-BEE2-2C1DFDB0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Analytics/simplified_rbox_cnn" TargetMode="External"/><Relationship Id="rId2" Type="http://schemas.openxmlformats.org/officeDocument/2006/relationships/hyperlink" Target="https://dacon.io/competitions/official/235492/codeshare/6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RBOX-CNN </a:t>
            </a:r>
            <a:r>
              <a:rPr lang="ko-KR" altLang="en-US" smtClean="0"/>
              <a:t>코드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 방법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2020.03.16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8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3648"/>
            <a:ext cx="10515600" cy="1325563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RBOX-CNN </a:t>
            </a:r>
            <a:r>
              <a:rPr lang="ko-KR" altLang="en-US" smtClean="0"/>
              <a:t>코드 사용법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mtClean="0"/>
              <a:t>파이프라인 데이터 셋 생성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mtClean="0"/>
              <a:t>모델 학습에 필요한 파라미터 설정 방법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mtClean="0"/>
              <a:t>모델 학습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699909"/>
            <a:ext cx="1003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참고 링크</a:t>
            </a:r>
            <a:r>
              <a:rPr lang="en-US" altLang="ko-KR" sz="1400" smtClean="0"/>
              <a:t>: </a:t>
            </a:r>
          </a:p>
          <a:p>
            <a:r>
              <a:rPr lang="en-US" altLang="ko-KR" sz="1400" smtClean="0">
                <a:hlinkClick r:id="rId2"/>
              </a:rPr>
              <a:t>https://dacon.io/competitions/official/235492/codeshare/615</a:t>
            </a:r>
            <a:r>
              <a:rPr lang="en-US" altLang="ko-KR" sz="1400" smtClean="0"/>
              <a:t> : colab</a:t>
            </a:r>
            <a:r>
              <a:rPr lang="ko-KR" altLang="en-US" sz="1400" smtClean="0"/>
              <a:t>에서 학습 하는 방법 코드</a:t>
            </a:r>
            <a:r>
              <a:rPr lang="en-US" altLang="ko-KR" sz="1400" smtClean="0"/>
              <a:t>(colab</a:t>
            </a:r>
            <a:r>
              <a:rPr lang="ko-KR" altLang="en-US" sz="1400" smtClean="0"/>
              <a:t>이 아닌 일반 </a:t>
            </a:r>
            <a:r>
              <a:rPr lang="en-US" altLang="ko-KR" sz="1400" smtClean="0"/>
              <a:t>PC</a:t>
            </a:r>
            <a:r>
              <a:rPr lang="ko-KR" altLang="en-US" sz="1400" smtClean="0"/>
              <a:t>에서 사용시</a:t>
            </a:r>
            <a:r>
              <a:rPr lang="en-US" altLang="ko-KR" sz="1400" smtClean="0"/>
              <a:t>, ! Python </a:t>
            </a:r>
            <a:r>
              <a:rPr lang="ko-KR" altLang="en-US" sz="1400" smtClean="0"/>
              <a:t>부분을 </a:t>
            </a:r>
            <a:r>
              <a:rPr lang="en-US" altLang="ko-KR" sz="1400" smtClean="0"/>
              <a:t>cmd</a:t>
            </a:r>
            <a:r>
              <a:rPr lang="ko-KR" altLang="en-US" sz="1400" smtClean="0"/>
              <a:t>에서 작성 후 실행하면 모델 학습을 할 수 있습니다</a:t>
            </a:r>
            <a:r>
              <a:rPr lang="en-US" altLang="ko-KR" sz="1400" smtClean="0"/>
              <a:t>.)</a:t>
            </a:r>
          </a:p>
          <a:p>
            <a:r>
              <a:rPr lang="en-US" altLang="ko-KR" sz="1400" smtClean="0">
                <a:hlinkClick r:id="rId3"/>
              </a:rPr>
              <a:t>https://github.com/SIAnalytics/simplified_rbox_cnn</a:t>
            </a:r>
            <a:r>
              <a:rPr lang="en-US" altLang="ko-KR" sz="1400" smtClean="0"/>
              <a:t> : github </a:t>
            </a:r>
            <a:r>
              <a:rPr lang="ko-KR" altLang="en-US" sz="1400" smtClean="0"/>
              <a:t>내용 중 </a:t>
            </a:r>
            <a:r>
              <a:rPr lang="en-US" altLang="ko-KR" sz="1400" smtClean="0"/>
              <a:t>readme </a:t>
            </a:r>
            <a:r>
              <a:rPr lang="ko-KR" altLang="en-US" sz="1400" smtClean="0"/>
              <a:t>부분에서 명령어만을 참고하였습니다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2920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3648"/>
            <a:ext cx="10515600" cy="1325563"/>
          </a:xfrm>
        </p:spPr>
        <p:txBody>
          <a:bodyPr/>
          <a:lstStyle/>
          <a:p>
            <a:r>
              <a:rPr lang="en-US" altLang="ko-KR" smtClean="0"/>
              <a:t>RBOX-CNN </a:t>
            </a:r>
            <a:r>
              <a:rPr lang="ko-KR" altLang="en-US" smtClean="0"/>
              <a:t>코드 사용법</a:t>
            </a:r>
            <a:endParaRPr lang="en-US" altLang="ko-KR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92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mtClean="0"/>
              <a:t>0. RBOX-CNN </a:t>
            </a:r>
            <a:r>
              <a:rPr lang="ko-KR" altLang="en-US" smtClean="0"/>
              <a:t>관련 파일 및 폴더 셋팅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smtClean="0"/>
              <a:t>본 코드 설명은 일반 </a:t>
            </a:r>
            <a:r>
              <a:rPr lang="en-US" altLang="ko-KR" sz="1800" smtClean="0"/>
              <a:t>PC</a:t>
            </a:r>
            <a:r>
              <a:rPr lang="ko-KR" altLang="en-US" sz="1800" smtClean="0"/>
              <a:t>에서 학습에 필요한 파이브라인</a:t>
            </a:r>
            <a:r>
              <a:rPr lang="en-US" altLang="ko-KR" sz="1800" smtClean="0"/>
              <a:t>(train.tfrecord)</a:t>
            </a:r>
            <a:r>
              <a:rPr lang="ko-KR" altLang="en-US" sz="1800" smtClean="0"/>
              <a:t>를 생성 후 이를 </a:t>
            </a:r>
            <a:r>
              <a:rPr lang="en-US" altLang="ko-KR" sz="1800" smtClean="0"/>
              <a:t>colab</a:t>
            </a:r>
            <a:r>
              <a:rPr lang="ko-KR" altLang="en-US" sz="1800" smtClean="0"/>
              <a:t>으로 옮긴 후 모델을 학습하도록 설계하는 방법을 정리한 내용입니다</a:t>
            </a:r>
            <a:r>
              <a:rPr lang="en-US" altLang="ko-KR" sz="1800" smtClean="0"/>
              <a:t>.</a:t>
            </a:r>
            <a:endParaRPr lang="en-US" altLang="ko-KR" sz="240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1550209" y="2970008"/>
            <a:ext cx="1733550" cy="3040030"/>
            <a:chOff x="1236318" y="3144180"/>
            <a:chExt cx="1733550" cy="3040030"/>
          </a:xfrm>
        </p:grpSpPr>
        <p:sp>
          <p:nvSpPr>
            <p:cNvPr id="31" name="직사각형 30"/>
            <p:cNvSpPr/>
            <p:nvPr/>
          </p:nvSpPr>
          <p:spPr>
            <a:xfrm>
              <a:off x="1299799" y="3144180"/>
              <a:ext cx="1606589" cy="520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label.json</a:t>
              </a:r>
              <a:endParaRPr lang="en-US" altLang="ko-KR" sz="1600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236318" y="4266250"/>
              <a:ext cx="1733550" cy="1917960"/>
              <a:chOff x="1236318" y="4266250"/>
              <a:chExt cx="1733550" cy="1917960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0312" y="4266250"/>
                <a:ext cx="1325563" cy="1325563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236318" y="5814878"/>
                <a:ext cx="1733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학습용 이미지</a:t>
                </a:r>
                <a:endParaRPr lang="ko-KR" altLang="en-US"/>
              </a:p>
            </p:txBody>
          </p:sp>
        </p:grpSp>
      </p:grpSp>
      <p:sp>
        <p:nvSpPr>
          <p:cNvPr id="11" name="오른쪽 화살표 10"/>
          <p:cNvSpPr/>
          <p:nvPr/>
        </p:nvSpPr>
        <p:spPr>
          <a:xfrm>
            <a:off x="3685956" y="4021948"/>
            <a:ext cx="827314" cy="936149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851986" y="2970008"/>
            <a:ext cx="1733550" cy="3040030"/>
            <a:chOff x="4474615" y="3144180"/>
            <a:chExt cx="1733550" cy="3040030"/>
          </a:xfrm>
        </p:grpSpPr>
        <p:sp>
          <p:nvSpPr>
            <p:cNvPr id="38" name="직사각형 37"/>
            <p:cNvSpPr/>
            <p:nvPr/>
          </p:nvSpPr>
          <p:spPr>
            <a:xfrm>
              <a:off x="4538096" y="3144180"/>
              <a:ext cx="1606589" cy="24476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mtClean="0">
                  <a:solidFill>
                    <a:schemeClr val="tx1"/>
                  </a:solidFill>
                  <a:sym typeface="Wingdings" panose="05000000000000000000" pitchFamily="2" charset="2"/>
                </a:rPr>
                <a:t>학습에 필요한 데이터 셋 생성</a:t>
              </a:r>
              <a:endParaRPr lang="en-US" altLang="ko-KR" sz="1600" b="1" smtClean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1600" b="1" smtClean="0">
                  <a:solidFill>
                    <a:schemeClr val="tx1"/>
                  </a:solidFill>
                  <a:sym typeface="Wingdings" panose="05000000000000000000" pitchFamily="2" charset="2"/>
                </a:rPr>
                <a:t>(train.tfrecord)</a:t>
              </a:r>
              <a:endParaRPr lang="en-US" altLang="ko-KR" sz="1600" b="1" dirty="0" smtClean="0">
                <a:solidFill>
                  <a:schemeClr val="tx1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74615" y="5814878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일반 </a:t>
              </a:r>
              <a:r>
                <a:rPr lang="en-US" altLang="ko-KR" smtClean="0"/>
                <a:t>PC</a:t>
              </a:r>
              <a:endParaRPr lang="ko-KR" altLang="en-US"/>
            </a:p>
          </p:txBody>
        </p:sp>
      </p:grpSp>
      <p:sp>
        <p:nvSpPr>
          <p:cNvPr id="44" name="오른쪽 화살표 43"/>
          <p:cNvSpPr/>
          <p:nvPr/>
        </p:nvSpPr>
        <p:spPr>
          <a:xfrm>
            <a:off x="6924253" y="4021948"/>
            <a:ext cx="827314" cy="936149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8090283" y="2970008"/>
            <a:ext cx="1733550" cy="3040030"/>
            <a:chOff x="4474615" y="3144180"/>
            <a:chExt cx="1733550" cy="3040030"/>
          </a:xfrm>
        </p:grpSpPr>
        <p:sp>
          <p:nvSpPr>
            <p:cNvPr id="46" name="직사각형 45"/>
            <p:cNvSpPr/>
            <p:nvPr/>
          </p:nvSpPr>
          <p:spPr>
            <a:xfrm>
              <a:off x="4538096" y="3144180"/>
              <a:ext cx="1606589" cy="24476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mtClean="0">
                  <a:solidFill>
                    <a:schemeClr val="tx1"/>
                  </a:solidFill>
                  <a:sym typeface="Wingdings" panose="05000000000000000000" pitchFamily="2" charset="2"/>
                </a:rPr>
                <a:t>모델 학습</a:t>
              </a:r>
              <a:endParaRPr lang="en-US" altLang="ko-KR" sz="1600" b="1" dirty="0" smtClean="0">
                <a:solidFill>
                  <a:schemeClr val="tx1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74615" y="5814878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Colab</a:t>
              </a:r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584557" y="6254092"/>
            <a:ext cx="4268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RBOX-CNN </a:t>
            </a:r>
            <a:r>
              <a:rPr lang="ko-KR" altLang="en-US" sz="1600" smtClean="0"/>
              <a:t>모델 학습 코드 구조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2551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3648"/>
            <a:ext cx="10515600" cy="1325563"/>
          </a:xfrm>
        </p:spPr>
        <p:txBody>
          <a:bodyPr/>
          <a:lstStyle/>
          <a:p>
            <a:r>
              <a:rPr lang="en-US" altLang="ko-KR" smtClean="0"/>
              <a:t>RBOX-CNN </a:t>
            </a:r>
            <a:r>
              <a:rPr lang="ko-KR" altLang="en-US" smtClean="0"/>
              <a:t>코드 사용법</a:t>
            </a:r>
            <a:endParaRPr lang="en-US" altLang="ko-KR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92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mtClean="0"/>
              <a:t>0. RBOX-CNN </a:t>
            </a:r>
            <a:r>
              <a:rPr lang="ko-KR" altLang="en-US" smtClean="0"/>
              <a:t>관련 파일 및 폴더 셋팅 </a:t>
            </a:r>
            <a:r>
              <a:rPr lang="en-US" altLang="ko-KR" smtClean="0"/>
              <a:t>(</a:t>
            </a:r>
            <a:r>
              <a:rPr lang="en-US" altLang="ko-KR" b="1" smtClean="0"/>
              <a:t>PC </a:t>
            </a:r>
            <a:r>
              <a:rPr lang="ko-KR" altLang="en-US" b="1" smtClean="0"/>
              <a:t>셋팅</a:t>
            </a:r>
            <a:r>
              <a:rPr lang="en-US" altLang="ko-KR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1" smtClean="0">
                <a:solidFill>
                  <a:srgbClr val="FF0000"/>
                </a:solidFill>
              </a:rPr>
              <a:t>- tensorflow 1.15.0</a:t>
            </a:r>
            <a:r>
              <a:rPr lang="ko-KR" altLang="en-US" sz="1800" b="1" smtClean="0">
                <a:solidFill>
                  <a:srgbClr val="FF0000"/>
                </a:solidFill>
              </a:rPr>
              <a:t>버전에서 실행가능합니다</a:t>
            </a:r>
            <a:r>
              <a:rPr lang="en-US" altLang="ko-KR" sz="1800" b="1" smtClean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ko-KR" sz="1800" b="1" smtClean="0">
                <a:solidFill>
                  <a:srgbClr val="FF0000"/>
                </a:solidFill>
              </a:rPr>
              <a:t>(</a:t>
            </a:r>
            <a:r>
              <a:rPr lang="ko-KR" altLang="en-US" sz="1800" b="1" smtClean="0">
                <a:solidFill>
                  <a:srgbClr val="FF0000"/>
                </a:solidFill>
              </a:rPr>
              <a:t>아나콘다 환경에서 </a:t>
            </a:r>
            <a:r>
              <a:rPr lang="en-US" altLang="ko-KR" sz="1800" b="1" smtClean="0">
                <a:solidFill>
                  <a:srgbClr val="FF0000"/>
                </a:solidFill>
              </a:rPr>
              <a:t>tensorflow 1.13.0 </a:t>
            </a:r>
            <a:r>
              <a:rPr lang="ko-KR" altLang="en-US" sz="1800" b="1" smtClean="0">
                <a:solidFill>
                  <a:srgbClr val="FF0000"/>
                </a:solidFill>
              </a:rPr>
              <a:t>이하 버전으로 다운그레이드 불가능합니다</a:t>
            </a:r>
            <a:r>
              <a:rPr lang="en-US" altLang="ko-KR" sz="1800" b="1" smtClean="0">
                <a:solidFill>
                  <a:srgbClr val="FF0000"/>
                </a:solidFill>
              </a:rPr>
              <a:t>. </a:t>
            </a:r>
            <a:r>
              <a:rPr lang="ko-KR" altLang="en-US" sz="1800" b="1" smtClean="0">
                <a:solidFill>
                  <a:srgbClr val="FF0000"/>
                </a:solidFill>
              </a:rPr>
              <a:t>참고하세요</a:t>
            </a:r>
            <a:r>
              <a:rPr lang="en-US" altLang="ko-KR" sz="1800" b="1" smtClean="0">
                <a:solidFill>
                  <a:srgbClr val="FF0000"/>
                </a:solidFill>
              </a:rPr>
              <a:t>.)</a:t>
            </a:r>
            <a:endParaRPr lang="en-US" altLang="ko-KR" sz="2400" b="1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190" y="2916750"/>
            <a:ext cx="236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작업 폴더</a:t>
            </a:r>
            <a:endParaRPr lang="en-US" altLang="ko-KR" smtClean="0"/>
          </a:p>
          <a:p>
            <a:pPr algn="ctr"/>
            <a:r>
              <a:rPr lang="en-US" altLang="ko-KR" smtClean="0"/>
              <a:t>(simplified_rbox_cnn)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2143" y="3053606"/>
            <a:ext cx="1226949" cy="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train</a:t>
            </a:r>
            <a:endParaRPr lang="ko-KR" altLang="en-US"/>
          </a:p>
        </p:txBody>
      </p:sp>
      <p:cxnSp>
        <p:nvCxnSpPr>
          <p:cNvPr id="22" name="직선 연결선 21"/>
          <p:cNvCxnSpPr>
            <a:stCxn id="16" idx="3"/>
            <a:endCxn id="17" idx="1"/>
          </p:cNvCxnSpPr>
          <p:nvPr/>
        </p:nvCxnSpPr>
        <p:spPr>
          <a:xfrm flipV="1">
            <a:off x="3297234" y="3239586"/>
            <a:ext cx="734909" cy="33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19732" y="3053606"/>
            <a:ext cx="1469818" cy="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images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19732" y="3715272"/>
            <a:ext cx="14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00B0F0"/>
                </a:solidFill>
              </a:rPr>
              <a:t>labels.json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03950" y="2916421"/>
            <a:ext cx="224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00B0F0"/>
                </a:solidFill>
              </a:rPr>
              <a:t>학습 이미지</a:t>
            </a:r>
            <a:endParaRPr lang="en-US" altLang="ko-KR" smtClean="0">
              <a:solidFill>
                <a:srgbClr val="00B0F0"/>
              </a:solidFill>
            </a:endParaRPr>
          </a:p>
          <a:p>
            <a:pPr algn="ctr"/>
            <a:r>
              <a:rPr lang="en-US" altLang="ko-KR" smtClean="0">
                <a:solidFill>
                  <a:srgbClr val="00B0F0"/>
                </a:solidFill>
              </a:rPr>
              <a:t>(ex. 1.png </a:t>
            </a:r>
            <a:r>
              <a:rPr lang="ko-KR" altLang="en-US" smtClean="0">
                <a:solidFill>
                  <a:srgbClr val="00B0F0"/>
                </a:solidFill>
              </a:rPr>
              <a:t>등</a:t>
            </a:r>
            <a:r>
              <a:rPr lang="en-US" altLang="ko-KR" smtClean="0">
                <a:solidFill>
                  <a:srgbClr val="00B0F0"/>
                </a:solidFill>
              </a:rPr>
              <a:t>)</a:t>
            </a:r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29" name="직선 연결선 28"/>
          <p:cNvCxnSpPr>
            <a:stCxn id="17" idx="3"/>
            <a:endCxn id="25" idx="1"/>
          </p:cNvCxnSpPr>
          <p:nvPr/>
        </p:nvCxnSpPr>
        <p:spPr>
          <a:xfrm>
            <a:off x="5259092" y="3239586"/>
            <a:ext cx="116064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8" idx="1"/>
            <a:endCxn id="25" idx="3"/>
          </p:cNvCxnSpPr>
          <p:nvPr/>
        </p:nvCxnSpPr>
        <p:spPr>
          <a:xfrm flipH="1" flipV="1">
            <a:off x="7889550" y="3239586"/>
            <a:ext cx="914400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32140" y="5443733"/>
            <a:ext cx="2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00B0F0"/>
                </a:solidFill>
              </a:rPr>
              <a:t>create_dataset_v2.py</a:t>
            </a:r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42" name="꺾인 연결선 41"/>
          <p:cNvCxnSpPr>
            <a:stCxn id="16" idx="3"/>
            <a:endCxn id="41" idx="1"/>
          </p:cNvCxnSpPr>
          <p:nvPr/>
        </p:nvCxnSpPr>
        <p:spPr>
          <a:xfrm>
            <a:off x="3297234" y="3239916"/>
            <a:ext cx="734906" cy="23884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7" idx="3"/>
            <a:endCxn id="27" idx="1"/>
          </p:cNvCxnSpPr>
          <p:nvPr/>
        </p:nvCxnSpPr>
        <p:spPr>
          <a:xfrm>
            <a:off x="5259092" y="3239586"/>
            <a:ext cx="1160640" cy="66035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32140" y="4572079"/>
            <a:ext cx="1226949" cy="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protos</a:t>
            </a:r>
            <a:endParaRPr lang="ko-KR" altLang="en-US"/>
          </a:p>
        </p:txBody>
      </p:sp>
      <p:cxnSp>
        <p:nvCxnSpPr>
          <p:cNvPr id="31" name="꺾인 연결선 30"/>
          <p:cNvCxnSpPr>
            <a:stCxn id="16" idx="3"/>
            <a:endCxn id="30" idx="1"/>
          </p:cNvCxnSpPr>
          <p:nvPr/>
        </p:nvCxnSpPr>
        <p:spPr>
          <a:xfrm>
            <a:off x="3297234" y="3239916"/>
            <a:ext cx="734906" cy="15181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68468" y="4573393"/>
            <a:ext cx="2271098" cy="3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00B0F0"/>
                </a:solidFill>
              </a:rPr>
              <a:t>*_pb2.py</a:t>
            </a:r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33" name="직선 연결선 32"/>
          <p:cNvCxnSpPr>
            <a:stCxn id="30" idx="3"/>
            <a:endCxn id="32" idx="1"/>
          </p:cNvCxnSpPr>
          <p:nvPr/>
        </p:nvCxnSpPr>
        <p:spPr>
          <a:xfrm>
            <a:off x="5259089" y="4758059"/>
            <a:ext cx="1009379" cy="65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1356" y="6204913"/>
            <a:ext cx="650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학습 데이터 셋 생성에 필요한 코드 및 파일 셋팅 </a:t>
            </a:r>
            <a:r>
              <a:rPr lang="en-US" altLang="ko-KR" sz="1400" smtClean="0"/>
              <a:t>(PC </a:t>
            </a:r>
            <a:r>
              <a:rPr lang="ko-KR" altLang="en-US" sz="1400" smtClean="0"/>
              <a:t>셋팅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612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3648"/>
            <a:ext cx="10515600" cy="1325563"/>
          </a:xfrm>
        </p:spPr>
        <p:txBody>
          <a:bodyPr/>
          <a:lstStyle/>
          <a:p>
            <a:r>
              <a:rPr lang="en-US" altLang="ko-KR" smtClean="0"/>
              <a:t>RBOX-CNN </a:t>
            </a:r>
            <a:r>
              <a:rPr lang="ko-KR" altLang="en-US" smtClean="0"/>
              <a:t>코드 사용법</a:t>
            </a:r>
            <a:endParaRPr lang="en-US" altLang="ko-KR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92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mtClean="0"/>
              <a:t>0. RBOX-CNN </a:t>
            </a:r>
            <a:r>
              <a:rPr lang="ko-KR" altLang="en-US" smtClean="0"/>
              <a:t>관련 파일 및 폴더 셋팅 </a:t>
            </a:r>
            <a:r>
              <a:rPr lang="en-US" altLang="ko-KR" smtClean="0"/>
              <a:t>(</a:t>
            </a:r>
            <a:r>
              <a:rPr lang="en-US" altLang="ko-KR" b="1" smtClean="0"/>
              <a:t>Colab </a:t>
            </a:r>
            <a:r>
              <a:rPr lang="ko-KR" altLang="en-US" b="1" smtClean="0"/>
              <a:t>셋팅</a:t>
            </a:r>
            <a:r>
              <a:rPr lang="en-US" altLang="ko-KR" smtClean="0"/>
              <a:t>)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931190" y="2188329"/>
            <a:ext cx="236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작업 폴더</a:t>
            </a:r>
            <a:endParaRPr lang="en-US" altLang="ko-KR" smtClean="0"/>
          </a:p>
          <a:p>
            <a:pPr algn="ctr"/>
            <a:r>
              <a:rPr lang="en-US" altLang="ko-KR" smtClean="0"/>
              <a:t>(simplified_rbox_cnn)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2143" y="2325185"/>
            <a:ext cx="199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00B0F0"/>
                </a:solidFill>
              </a:rPr>
              <a:t>train.tfrecord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2140" y="4293211"/>
            <a:ext cx="143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</a:t>
            </a:r>
            <a:r>
              <a:rPr lang="en-US" altLang="ko-KR" smtClean="0"/>
              <a:t>retrained</a:t>
            </a:r>
          </a:p>
          <a:p>
            <a:pPr algn="ctr"/>
            <a:r>
              <a:rPr lang="en-US" altLang="ko-KR" smtClean="0"/>
              <a:t>model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32140" y="3115235"/>
            <a:ext cx="1226949" cy="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configs</a:t>
            </a:r>
            <a:endParaRPr lang="ko-KR" altLang="en-US"/>
          </a:p>
        </p:txBody>
      </p:sp>
      <p:cxnSp>
        <p:nvCxnSpPr>
          <p:cNvPr id="22" name="직선 연결선 21"/>
          <p:cNvCxnSpPr>
            <a:stCxn id="16" idx="3"/>
            <a:endCxn id="17" idx="1"/>
          </p:cNvCxnSpPr>
          <p:nvPr/>
        </p:nvCxnSpPr>
        <p:spPr>
          <a:xfrm flipV="1">
            <a:off x="3297234" y="2509851"/>
            <a:ext cx="734909" cy="164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6" idx="3"/>
            <a:endCxn id="18" idx="1"/>
          </p:cNvCxnSpPr>
          <p:nvPr/>
        </p:nvCxnSpPr>
        <p:spPr>
          <a:xfrm>
            <a:off x="3297234" y="2511495"/>
            <a:ext cx="734906" cy="210488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3"/>
            <a:endCxn id="21" idx="1"/>
          </p:cNvCxnSpPr>
          <p:nvPr/>
        </p:nvCxnSpPr>
        <p:spPr>
          <a:xfrm>
            <a:off x="3297234" y="2511495"/>
            <a:ext cx="734906" cy="7897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68468" y="3116549"/>
            <a:ext cx="34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00B0F0"/>
                </a:solidFill>
              </a:rPr>
              <a:t>r</a:t>
            </a:r>
            <a:r>
              <a:rPr lang="en-US" altLang="ko-KR" smtClean="0">
                <a:solidFill>
                  <a:srgbClr val="00B0F0"/>
                </a:solidFill>
              </a:rPr>
              <a:t>box_cnn_resnet101_v2.config</a:t>
            </a:r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58" name="직선 연결선 57"/>
          <p:cNvCxnSpPr>
            <a:stCxn id="21" idx="3"/>
            <a:endCxn id="56" idx="1"/>
          </p:cNvCxnSpPr>
          <p:nvPr/>
        </p:nvCxnSpPr>
        <p:spPr>
          <a:xfrm>
            <a:off x="5259089" y="3301215"/>
            <a:ext cx="1009379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70043" y="4154711"/>
            <a:ext cx="2476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00B0F0"/>
                </a:solidFill>
              </a:rPr>
              <a:t>model.ckpt</a:t>
            </a:r>
          </a:p>
          <a:p>
            <a:pPr algn="ctr"/>
            <a:r>
              <a:rPr lang="en-US" altLang="ko-KR" smtClean="0">
                <a:solidFill>
                  <a:srgbClr val="00B0F0"/>
                </a:solidFill>
              </a:rPr>
              <a:t>(model.ckpt.index,</a:t>
            </a:r>
          </a:p>
          <a:p>
            <a:pPr algn="ctr"/>
            <a:r>
              <a:rPr lang="en-US" altLang="ko-KR" smtClean="0">
                <a:solidFill>
                  <a:srgbClr val="00B0F0"/>
                </a:solidFill>
              </a:rPr>
              <a:t>Model.ckpt.meta </a:t>
            </a:r>
            <a:r>
              <a:rPr lang="ko-KR" altLang="en-US" smtClean="0">
                <a:solidFill>
                  <a:srgbClr val="00B0F0"/>
                </a:solidFill>
              </a:rPr>
              <a:t>등</a:t>
            </a:r>
            <a:r>
              <a:rPr lang="en-US" altLang="ko-KR" smtClean="0">
                <a:solidFill>
                  <a:srgbClr val="00B0F0"/>
                </a:solidFill>
              </a:rPr>
              <a:t>)</a:t>
            </a:r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65" name="직선 연결선 64"/>
          <p:cNvCxnSpPr>
            <a:stCxn id="18" idx="3"/>
            <a:endCxn id="64" idx="1"/>
          </p:cNvCxnSpPr>
          <p:nvPr/>
        </p:nvCxnSpPr>
        <p:spPr>
          <a:xfrm flipV="1">
            <a:off x="5463276" y="4616376"/>
            <a:ext cx="706767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그림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71" y="4039864"/>
            <a:ext cx="3469804" cy="1589540"/>
          </a:xfrm>
          <a:prstGeom prst="rect">
            <a:avLst/>
          </a:prstGeom>
        </p:spPr>
      </p:pic>
      <p:cxnSp>
        <p:nvCxnSpPr>
          <p:cNvPr id="76" name="꺾인 연결선 75"/>
          <p:cNvCxnSpPr>
            <a:stCxn id="80" idx="2"/>
            <a:endCxn id="64" idx="2"/>
          </p:cNvCxnSpPr>
          <p:nvPr/>
        </p:nvCxnSpPr>
        <p:spPr>
          <a:xfrm rot="5400000">
            <a:off x="9209938" y="3210167"/>
            <a:ext cx="66062" cy="3669687"/>
          </a:xfrm>
          <a:prstGeom prst="bentConnector3">
            <a:avLst>
              <a:gd name="adj1" fmla="val 9266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0255250" y="4908313"/>
            <a:ext cx="1645123" cy="103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9500073" y="570314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Github</a:t>
            </a:r>
            <a:r>
              <a:rPr lang="ko-KR" altLang="en-US" sz="1200" smtClean="0"/>
              <a:t>에서 링크 다운로드</a:t>
            </a:r>
            <a:endParaRPr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2562015" y="6162071"/>
            <a:ext cx="650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모델 학습에 필요한 코드 및 파일 셋팅 </a:t>
            </a:r>
            <a:r>
              <a:rPr lang="en-US" altLang="ko-KR" sz="1400" smtClean="0"/>
              <a:t>(Colab </a:t>
            </a:r>
            <a:r>
              <a:rPr lang="ko-KR" altLang="en-US" sz="1400" smtClean="0"/>
              <a:t>셋팅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658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3648"/>
            <a:ext cx="10515600" cy="1325563"/>
          </a:xfrm>
        </p:spPr>
        <p:txBody>
          <a:bodyPr/>
          <a:lstStyle/>
          <a:p>
            <a:r>
              <a:rPr lang="en-US" altLang="ko-KR" smtClean="0"/>
              <a:t>RBOX-CNN </a:t>
            </a:r>
            <a:r>
              <a:rPr lang="ko-KR" altLang="en-US" smtClean="0"/>
              <a:t>코드 사용법</a:t>
            </a:r>
            <a:endParaRPr lang="en-US" altLang="ko-KR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92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파이프라인 데이터 셋 생성</a:t>
            </a:r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52" y="3071764"/>
            <a:ext cx="7035800" cy="1248444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17" idx="2"/>
          </p:cNvCxnSpPr>
          <p:nvPr/>
        </p:nvCxnSpPr>
        <p:spPr>
          <a:xfrm>
            <a:off x="10865563" y="1870428"/>
            <a:ext cx="194" cy="803958"/>
          </a:xfrm>
          <a:prstGeom prst="straightConnector1">
            <a:avLst/>
          </a:prstGeom>
          <a:ln w="4127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884129" y="2700933"/>
            <a:ext cx="2675561" cy="9545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sym typeface="Wingdings" panose="05000000000000000000" pitchFamily="2" charset="2"/>
              </a:rPr>
              <a:t>Label</a:t>
            </a:r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과 이미지를 활용하여 </a:t>
            </a:r>
            <a:endParaRPr lang="en-US" altLang="ko-KR" sz="120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sym typeface="Wingdings" panose="05000000000000000000" pitchFamily="2" charset="2"/>
              </a:rPr>
              <a:t>rbox </a:t>
            </a:r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부분 추출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1" name="직선 화살표 연결선 10"/>
          <p:cNvCxnSpPr>
            <a:stCxn id="10" idx="2"/>
            <a:endCxn id="12" idx="0"/>
          </p:cNvCxnSpPr>
          <p:nvPr/>
        </p:nvCxnSpPr>
        <p:spPr>
          <a:xfrm flipH="1">
            <a:off x="10221907" y="3655523"/>
            <a:ext cx="3" cy="525202"/>
          </a:xfrm>
          <a:prstGeom prst="straightConnector1">
            <a:avLst/>
          </a:prstGeom>
          <a:ln w="4127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014101" y="4180725"/>
            <a:ext cx="2415612" cy="9545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추출한 데이터 값을 파이프라인 작업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5" name="직선 화살표 연결선 14"/>
          <p:cNvCxnSpPr>
            <a:stCxn id="12" idx="2"/>
            <a:endCxn id="16" idx="0"/>
          </p:cNvCxnSpPr>
          <p:nvPr/>
        </p:nvCxnSpPr>
        <p:spPr>
          <a:xfrm>
            <a:off x="10221907" y="5135315"/>
            <a:ext cx="1" cy="364050"/>
          </a:xfrm>
          <a:prstGeom prst="straightConnector1">
            <a:avLst/>
          </a:prstGeom>
          <a:ln w="4127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418613" y="5499365"/>
            <a:ext cx="1606589" cy="520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작업한 파이프라인 </a:t>
            </a:r>
            <a:r>
              <a:rPr lang="en-US" altLang="ko-KR" sz="1200" b="1" smtClean="0">
                <a:solidFill>
                  <a:srgbClr val="00B0F0"/>
                </a:solidFill>
                <a:sym typeface="Wingdings" panose="05000000000000000000" pitchFamily="2" charset="2"/>
              </a:rPr>
              <a:t>tfrecord</a:t>
            </a:r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로 저장 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062268" y="1349728"/>
            <a:ext cx="1606589" cy="520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sym typeface="Wingdings" panose="05000000000000000000" pitchFamily="2" charset="2"/>
              </a:rPr>
              <a:t>label.json</a:t>
            </a:r>
            <a:endParaRPr lang="en-US" altLang="ko-KR" sz="16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346" y="925702"/>
            <a:ext cx="1325563" cy="1325563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19" idx="2"/>
          </p:cNvCxnSpPr>
          <p:nvPr/>
        </p:nvCxnSpPr>
        <p:spPr>
          <a:xfrm flipH="1">
            <a:off x="9284127" y="2251265"/>
            <a:ext cx="1" cy="423121"/>
          </a:xfrm>
          <a:prstGeom prst="straightConnector1">
            <a:avLst/>
          </a:prstGeom>
          <a:ln w="4127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345714" y="686946"/>
            <a:ext cx="3614057" cy="1775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40" idx="1"/>
            <a:endCxn id="31" idx="0"/>
          </p:cNvCxnSpPr>
          <p:nvPr/>
        </p:nvCxnSpPr>
        <p:spPr>
          <a:xfrm rot="5400000" flipH="1" flipV="1">
            <a:off x="6104193" y="-1189786"/>
            <a:ext cx="2171817" cy="5925282"/>
          </a:xfrm>
          <a:prstGeom prst="bentConnector5">
            <a:avLst>
              <a:gd name="adj1" fmla="val 31577"/>
              <a:gd name="adj2" fmla="val 65436"/>
              <a:gd name="adj3" fmla="val 110526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16" idx="2"/>
          </p:cNvCxnSpPr>
          <p:nvPr/>
        </p:nvCxnSpPr>
        <p:spPr>
          <a:xfrm>
            <a:off x="6037943" y="2771965"/>
            <a:ext cx="4183965" cy="3248100"/>
          </a:xfrm>
          <a:prstGeom prst="bentConnector4">
            <a:avLst>
              <a:gd name="adj1" fmla="val 56704"/>
              <a:gd name="adj2" fmla="val 107038"/>
            </a:avLst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오른쪽 중괄호 39"/>
          <p:cNvSpPr/>
          <p:nvPr/>
        </p:nvSpPr>
        <p:spPr>
          <a:xfrm rot="16200000">
            <a:off x="4062757" y="2832019"/>
            <a:ext cx="329407" cy="3828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중괄호 43"/>
          <p:cNvSpPr/>
          <p:nvPr/>
        </p:nvSpPr>
        <p:spPr>
          <a:xfrm rot="16200000">
            <a:off x="5651865" y="2555346"/>
            <a:ext cx="299487" cy="966159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9184" y="2350480"/>
            <a:ext cx="3332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FF0000"/>
                </a:solidFill>
              </a:rPr>
              <a:t>학습할 이미지 및 </a:t>
            </a:r>
            <a:r>
              <a:rPr lang="en-US" altLang="ko-KR" sz="1100" b="1" smtClean="0">
                <a:solidFill>
                  <a:srgbClr val="FF0000"/>
                </a:solidFill>
              </a:rPr>
              <a:t>label.json</a:t>
            </a:r>
            <a:r>
              <a:rPr lang="ko-KR" altLang="en-US" sz="1100" b="1" smtClean="0">
                <a:solidFill>
                  <a:srgbClr val="FF0000"/>
                </a:solidFill>
              </a:rPr>
              <a:t>이 있는 폴더 경로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3206" y="2262340"/>
            <a:ext cx="3332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00B0F0"/>
                </a:solidFill>
              </a:rPr>
              <a:t>파이프라인 저장 파일 이름</a:t>
            </a:r>
            <a:endParaRPr lang="en-US" altLang="ko-KR" sz="1100" b="1" smtClean="0">
              <a:solidFill>
                <a:srgbClr val="00B0F0"/>
              </a:solidFill>
            </a:endParaRPr>
          </a:p>
          <a:p>
            <a:pPr algn="ctr"/>
            <a:r>
              <a:rPr lang="en-US" altLang="ko-KR" sz="1100" b="1" smtClean="0">
                <a:solidFill>
                  <a:srgbClr val="00B0F0"/>
                </a:solidFill>
              </a:rPr>
              <a:t>(</a:t>
            </a:r>
            <a:r>
              <a:rPr lang="ko-KR" altLang="en-US" sz="1100" b="1" smtClean="0">
                <a:solidFill>
                  <a:srgbClr val="00B0F0"/>
                </a:solidFill>
              </a:rPr>
              <a:t>저장 </a:t>
            </a:r>
            <a:r>
              <a:rPr lang="en-US" altLang="ko-KR" sz="1100" b="1" smtClean="0">
                <a:solidFill>
                  <a:srgbClr val="00B0F0"/>
                </a:solidFill>
              </a:rPr>
              <a:t>root</a:t>
            </a:r>
            <a:r>
              <a:rPr lang="ko-KR" altLang="en-US" sz="1100" b="1" smtClean="0">
                <a:solidFill>
                  <a:srgbClr val="00B0F0"/>
                </a:solidFill>
              </a:rPr>
              <a:t>는 </a:t>
            </a:r>
            <a:r>
              <a:rPr lang="en-US" altLang="ko-KR" sz="1100" b="1" smtClean="0">
                <a:solidFill>
                  <a:srgbClr val="00B0F0"/>
                </a:solidFill>
              </a:rPr>
              <a:t>simplified_rbox_cnn)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98275" y="6026276"/>
            <a:ext cx="618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일반 </a:t>
            </a:r>
            <a:r>
              <a:rPr lang="en-US" altLang="ko-KR" sz="1600" smtClean="0"/>
              <a:t>PC cmd</a:t>
            </a:r>
            <a:r>
              <a:rPr lang="ko-KR" altLang="en-US" sz="1600" smtClean="0"/>
              <a:t>에서 실행한 결과</a:t>
            </a:r>
            <a:endParaRPr lang="en-US" altLang="ko-KR" sz="1600" smtClean="0"/>
          </a:p>
          <a:p>
            <a:pPr algn="ctr"/>
            <a:r>
              <a:rPr lang="en-US" altLang="ko-KR" sz="1600" smtClean="0"/>
              <a:t>(</a:t>
            </a:r>
            <a:r>
              <a:rPr lang="ko-KR" altLang="en-US" sz="1600" smtClean="0"/>
              <a:t>주의사항</a:t>
            </a:r>
            <a:r>
              <a:rPr lang="en-US" altLang="ko-KR" sz="1600" smtClean="0"/>
              <a:t>: cmd</a:t>
            </a:r>
            <a:r>
              <a:rPr lang="ko-KR" altLang="en-US" sz="1600" smtClean="0"/>
              <a:t>에서는 폴더 경로 및 파일명 작성시</a:t>
            </a:r>
            <a:r>
              <a:rPr lang="en-US" altLang="ko-KR" sz="1600" smtClean="0"/>
              <a:t>, ‘’ </a:t>
            </a:r>
            <a:r>
              <a:rPr lang="ko-KR" altLang="en-US" sz="1600" smtClean="0"/>
              <a:t>필요없음</a:t>
            </a:r>
            <a:r>
              <a:rPr lang="en-US" altLang="ko-KR" sz="1600" smtClean="0"/>
              <a:t>)</a:t>
            </a:r>
            <a:endParaRPr lang="ko-KR" altLang="en-US" sz="1600"/>
          </a:p>
        </p:txBody>
      </p:sp>
      <p:sp>
        <p:nvSpPr>
          <p:cNvPr id="57" name="TextBox 56"/>
          <p:cNvSpPr txBox="1"/>
          <p:nvPr/>
        </p:nvSpPr>
        <p:spPr>
          <a:xfrm>
            <a:off x="2843209" y="4316933"/>
            <a:ext cx="3441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Colab</a:t>
            </a:r>
            <a:r>
              <a:rPr lang="ko-KR" altLang="en-US" sz="1600" smtClean="0"/>
              <a:t>에서 실행한 결과</a:t>
            </a:r>
            <a:endParaRPr lang="ko-KR" altLang="en-US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52" y="4742164"/>
            <a:ext cx="7035800" cy="127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3648"/>
            <a:ext cx="10515600" cy="1325563"/>
          </a:xfrm>
        </p:spPr>
        <p:txBody>
          <a:bodyPr/>
          <a:lstStyle/>
          <a:p>
            <a:r>
              <a:rPr lang="en-US" altLang="ko-KR" smtClean="0"/>
              <a:t>RBOX-CNN </a:t>
            </a:r>
            <a:r>
              <a:rPr lang="ko-KR" altLang="en-US" smtClean="0"/>
              <a:t>코드 사용법</a:t>
            </a:r>
            <a:endParaRPr lang="en-US" altLang="ko-KR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9211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smtClean="0"/>
              <a:t>파이프라인 </a:t>
            </a:r>
            <a:r>
              <a:rPr lang="ko-KR" altLang="en-US" smtClean="0"/>
              <a:t>데이터 셋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z="2000" smtClean="0"/>
              <a:t>학습 이미지 </a:t>
            </a:r>
            <a:r>
              <a:rPr lang="en-US" altLang="ko-KR" sz="2000" smtClean="0"/>
              <a:t>1600</a:t>
            </a:r>
            <a:r>
              <a:rPr lang="ko-KR" altLang="en-US" sz="2000" smtClean="0"/>
              <a:t>장 중 일부분만을 학습용 데이터셋으로 만들고 싶을 시 </a:t>
            </a:r>
            <a:endParaRPr lang="en-US" altLang="ko-KR" sz="2000" smtClean="0"/>
          </a:p>
          <a:p>
            <a:pPr marL="0" indent="0">
              <a:buNone/>
            </a:pPr>
            <a:r>
              <a:rPr lang="ko-KR" altLang="en-US" sz="2000" smtClean="0"/>
              <a:t>아래과 같이 하시면 됩니다</a:t>
            </a:r>
            <a:r>
              <a:rPr lang="en-US" altLang="ko-KR" sz="2000" smtClean="0"/>
              <a:t>.</a:t>
            </a:r>
            <a:endParaRPr lang="en-US" altLang="ko-KR" sz="2000"/>
          </a:p>
        </p:txBody>
      </p:sp>
      <p:sp>
        <p:nvSpPr>
          <p:cNvPr id="31" name="직사각형 30"/>
          <p:cNvSpPr/>
          <p:nvPr/>
        </p:nvSpPr>
        <p:spPr>
          <a:xfrm>
            <a:off x="8345714" y="686946"/>
            <a:ext cx="3614057" cy="1775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63" y="2963041"/>
            <a:ext cx="4085095" cy="28775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374469" y="6084579"/>
            <a:ext cx="354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create_dataset_v2.py </a:t>
            </a:r>
            <a:r>
              <a:rPr lang="ko-KR" altLang="en-US" sz="1400" smtClean="0"/>
              <a:t>코드 일부분</a:t>
            </a:r>
            <a:endParaRPr lang="ko-KR" alt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6501423" y="4807929"/>
            <a:ext cx="413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학습하고자 하는 이미지 수만큼 선택하시면 됩니다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</a:rPr>
              <a:t>현재 설정은 이미지 파일명이 </a:t>
            </a:r>
            <a:r>
              <a:rPr lang="en-US" altLang="ko-KR" sz="1200" smtClean="0">
                <a:solidFill>
                  <a:srgbClr val="FF0000"/>
                </a:solidFill>
              </a:rPr>
              <a:t>2000</a:t>
            </a:r>
            <a:r>
              <a:rPr lang="ko-KR" altLang="en-US" sz="1200" smtClean="0">
                <a:solidFill>
                  <a:srgbClr val="FF0000"/>
                </a:solidFill>
              </a:rPr>
              <a:t>보다 작은것에 대해서 </a:t>
            </a:r>
            <a:r>
              <a:rPr lang="en-US" altLang="ko-KR" sz="1200" smtClean="0">
                <a:solidFill>
                  <a:srgbClr val="FF0000"/>
                </a:solidFill>
              </a:rPr>
              <a:t/>
            </a:r>
            <a:br>
              <a:rPr lang="en-US" altLang="ko-KR" sz="1200" smtClean="0">
                <a:solidFill>
                  <a:srgbClr val="FF0000"/>
                </a:solidFill>
              </a:rPr>
            </a:br>
            <a:r>
              <a:rPr lang="ko-KR" altLang="en-US" sz="1200" smtClean="0">
                <a:solidFill>
                  <a:srgbClr val="FF0000"/>
                </a:solidFill>
              </a:rPr>
              <a:t>처리하도록 해놓았습니다</a:t>
            </a:r>
            <a:r>
              <a:rPr lang="en-US" altLang="ko-KR" sz="1200" smtClean="0">
                <a:solidFill>
                  <a:srgbClr val="FF0000"/>
                </a:solidFill>
              </a:rPr>
              <a:t>.)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r="34412" b="66892"/>
          <a:stretch/>
        </p:blipFill>
        <p:spPr>
          <a:xfrm>
            <a:off x="6686027" y="2989275"/>
            <a:ext cx="3767364" cy="133955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605837" y="3202648"/>
            <a:ext cx="2285477" cy="8220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3"/>
            <a:endCxn id="37" idx="1"/>
          </p:cNvCxnSpPr>
          <p:nvPr/>
        </p:nvCxnSpPr>
        <p:spPr>
          <a:xfrm>
            <a:off x="4891314" y="3613689"/>
            <a:ext cx="2570637" cy="233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461951" y="3672739"/>
            <a:ext cx="2219077" cy="3496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3648"/>
            <a:ext cx="10515600" cy="1325563"/>
          </a:xfrm>
        </p:spPr>
        <p:txBody>
          <a:bodyPr/>
          <a:lstStyle/>
          <a:p>
            <a:r>
              <a:rPr lang="en-US" altLang="ko-KR" smtClean="0"/>
              <a:t>RBOX-CNN </a:t>
            </a:r>
            <a:r>
              <a:rPr lang="ko-KR" altLang="en-US" smtClean="0"/>
              <a:t>코드 사용법</a:t>
            </a:r>
            <a:endParaRPr lang="en-US" altLang="ko-KR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92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모델 학습에 필요한 파라미터 설정 방법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46503"/>
            <a:ext cx="4796770" cy="19055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90900" y="2771775"/>
            <a:ext cx="1581150" cy="228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7947" y="4413705"/>
            <a:ext cx="493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rbox_cnn_resnet101_v1.config:</a:t>
            </a:r>
          </a:p>
          <a:p>
            <a:r>
              <a:rPr lang="ko-KR" altLang="en-US" smtClean="0"/>
              <a:t>모델과 관련된 다양한 파라미터 저장 파일</a:t>
            </a:r>
            <a:endParaRPr lang="en-US" altLang="ko-KR" smtClean="0"/>
          </a:p>
        </p:txBody>
      </p:sp>
      <p:cxnSp>
        <p:nvCxnSpPr>
          <p:cNvPr id="14" name="꺾인 연결선 13"/>
          <p:cNvCxnSpPr>
            <a:stCxn id="9" idx="0"/>
          </p:cNvCxnSpPr>
          <p:nvPr/>
        </p:nvCxnSpPr>
        <p:spPr>
          <a:xfrm rot="5400000" flipH="1" flipV="1">
            <a:off x="2966760" y="3198990"/>
            <a:ext cx="1414415" cy="1015016"/>
          </a:xfrm>
          <a:prstGeom prst="bentConnector3">
            <a:avLst>
              <a:gd name="adj1" fmla="val 305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971" y="2097326"/>
            <a:ext cx="3189715" cy="397547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943184" y="6310164"/>
            <a:ext cx="257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기본적인 학습에 필요한 설정 부분</a:t>
            </a:r>
            <a:endParaRPr lang="en-US" altLang="ko-KR" sz="1200" smtClean="0"/>
          </a:p>
        </p:txBody>
      </p:sp>
      <p:sp>
        <p:nvSpPr>
          <p:cNvPr id="22" name="직사각형 21"/>
          <p:cNvSpPr/>
          <p:nvPr/>
        </p:nvSpPr>
        <p:spPr>
          <a:xfrm>
            <a:off x="6367462" y="2457449"/>
            <a:ext cx="369887" cy="17621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43686" y="2862558"/>
            <a:ext cx="1573264" cy="1714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38861" y="5377724"/>
            <a:ext cx="943979" cy="1772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676021" y="5615088"/>
            <a:ext cx="1294499" cy="1772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30" idx="1"/>
            <a:endCxn id="22" idx="3"/>
          </p:cNvCxnSpPr>
          <p:nvPr/>
        </p:nvCxnSpPr>
        <p:spPr>
          <a:xfrm flipH="1">
            <a:off x="6737349" y="2540049"/>
            <a:ext cx="2172611" cy="5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909960" y="2409244"/>
            <a:ext cx="929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rgbClr val="FF0000"/>
                </a:solidFill>
              </a:rPr>
              <a:t>에폭 수</a:t>
            </a:r>
            <a:endParaRPr lang="ko-KR" altLang="en-US" sz="105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/>
          <p:cNvCxnSpPr>
            <a:stCxn id="33" idx="1"/>
            <a:endCxn id="23" idx="3"/>
          </p:cNvCxnSpPr>
          <p:nvPr/>
        </p:nvCxnSpPr>
        <p:spPr>
          <a:xfrm flipH="1">
            <a:off x="8616950" y="2943763"/>
            <a:ext cx="246199" cy="4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63149" y="2812958"/>
            <a:ext cx="2235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>
                <a:solidFill>
                  <a:srgbClr val="FF0000"/>
                </a:solidFill>
              </a:rPr>
              <a:t>Pretrain </a:t>
            </a:r>
            <a:r>
              <a:rPr lang="ko-KR" altLang="en-US" sz="1050" smtClean="0">
                <a:solidFill>
                  <a:srgbClr val="FF0000"/>
                </a:solidFill>
              </a:rPr>
              <a:t>모델 경로 </a:t>
            </a:r>
            <a:r>
              <a:rPr lang="en-US" altLang="ko-KR" sz="1050" smtClean="0">
                <a:solidFill>
                  <a:srgbClr val="FF0000"/>
                </a:solidFill>
              </a:rPr>
              <a:t>(resnet101)</a:t>
            </a:r>
            <a:endParaRPr lang="ko-KR" altLang="en-US" sz="105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/>
          <p:cNvCxnSpPr>
            <a:stCxn id="40" idx="1"/>
            <a:endCxn id="25" idx="3"/>
          </p:cNvCxnSpPr>
          <p:nvPr/>
        </p:nvCxnSpPr>
        <p:spPr>
          <a:xfrm flipH="1" flipV="1">
            <a:off x="7970520" y="5703716"/>
            <a:ext cx="325275" cy="1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95795" y="5578357"/>
            <a:ext cx="23233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rgbClr val="FF0000"/>
                </a:solidFill>
              </a:rPr>
              <a:t>테스트</a:t>
            </a:r>
            <a:r>
              <a:rPr lang="en-US" altLang="ko-KR" sz="1050" smtClean="0">
                <a:solidFill>
                  <a:srgbClr val="FF0000"/>
                </a:solidFill>
              </a:rPr>
              <a:t>? </a:t>
            </a:r>
            <a:r>
              <a:rPr lang="ko-KR" altLang="en-US" sz="1050" smtClean="0">
                <a:solidFill>
                  <a:srgbClr val="FF0000"/>
                </a:solidFill>
              </a:rPr>
              <a:t>결과값 파일 저장 경로</a:t>
            </a:r>
            <a:endParaRPr lang="ko-KR" altLang="en-US" sz="105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/>
          <p:cNvCxnSpPr>
            <a:stCxn id="42" idx="1"/>
            <a:endCxn id="24" idx="3"/>
          </p:cNvCxnSpPr>
          <p:nvPr/>
        </p:nvCxnSpPr>
        <p:spPr>
          <a:xfrm flipH="1">
            <a:off x="7482840" y="5457524"/>
            <a:ext cx="397041" cy="8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79881" y="5326719"/>
            <a:ext cx="3018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rgbClr val="FF0000"/>
                </a:solidFill>
              </a:rPr>
              <a:t>학습 데이터 셋 파일 경로 </a:t>
            </a:r>
            <a:r>
              <a:rPr lang="en-US" altLang="ko-KR" sz="1050" smtClean="0">
                <a:solidFill>
                  <a:srgbClr val="FF0000"/>
                </a:solidFill>
              </a:rPr>
              <a:t>(train.tfrecord)</a:t>
            </a:r>
            <a:endParaRPr lang="ko-KR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3648"/>
            <a:ext cx="10515600" cy="1325563"/>
          </a:xfrm>
        </p:spPr>
        <p:txBody>
          <a:bodyPr/>
          <a:lstStyle/>
          <a:p>
            <a:r>
              <a:rPr lang="en-US" altLang="ko-KR" smtClean="0"/>
              <a:t>RBOX-CNN </a:t>
            </a:r>
            <a:r>
              <a:rPr lang="ko-KR" altLang="en-US" smtClean="0"/>
              <a:t>코드 사용법</a:t>
            </a:r>
            <a:endParaRPr lang="en-US" altLang="ko-KR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4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모델 학습 방법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23" y="2909145"/>
            <a:ext cx="5941943" cy="2906468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stCxn id="11" idx="2"/>
          </p:cNvCxnSpPr>
          <p:nvPr/>
        </p:nvCxnSpPr>
        <p:spPr>
          <a:xfrm>
            <a:off x="11131853" y="1856579"/>
            <a:ext cx="194" cy="803958"/>
          </a:xfrm>
          <a:prstGeom prst="straightConnector1">
            <a:avLst/>
          </a:prstGeom>
          <a:ln w="4127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884129" y="2700933"/>
            <a:ext cx="2675561" cy="9545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sym typeface="Wingdings" panose="05000000000000000000" pitchFamily="2" charset="2"/>
              </a:rPr>
              <a:t>Config </a:t>
            </a:r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파일에 있는 셋팅을 기반으로 모델 학습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7" name="직선 화살표 연결선 6"/>
          <p:cNvCxnSpPr>
            <a:stCxn id="6" idx="2"/>
            <a:endCxn id="8" idx="0"/>
          </p:cNvCxnSpPr>
          <p:nvPr/>
        </p:nvCxnSpPr>
        <p:spPr>
          <a:xfrm flipH="1">
            <a:off x="10221907" y="3655523"/>
            <a:ext cx="3" cy="525202"/>
          </a:xfrm>
          <a:prstGeom prst="straightConnector1">
            <a:avLst/>
          </a:prstGeom>
          <a:ln w="4127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014101" y="4180725"/>
            <a:ext cx="2415612" cy="9545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학습한 모델 중간중간 기록은 </a:t>
            </a:r>
            <a:r>
              <a:rPr lang="en-US" altLang="ko-KR" sz="1200" b="1" smtClean="0">
                <a:solidFill>
                  <a:srgbClr val="00B0F0"/>
                </a:solidFill>
                <a:sym typeface="Wingdings" panose="05000000000000000000" pitchFamily="2" charset="2"/>
              </a:rPr>
              <a:t>train</a:t>
            </a:r>
            <a:r>
              <a:rPr lang="en-US" altLang="ko-KR" sz="120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폴더내의 저장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9" name="직선 화살표 연결선 8"/>
          <p:cNvCxnSpPr>
            <a:stCxn id="8" idx="2"/>
            <a:endCxn id="10" idx="0"/>
          </p:cNvCxnSpPr>
          <p:nvPr/>
        </p:nvCxnSpPr>
        <p:spPr>
          <a:xfrm>
            <a:off x="10221907" y="5135315"/>
            <a:ext cx="1" cy="364050"/>
          </a:xfrm>
          <a:prstGeom prst="straightConnector1">
            <a:avLst/>
          </a:prstGeom>
          <a:ln w="4127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418613" y="5499365"/>
            <a:ext cx="1606589" cy="520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학습한 모델 </a:t>
            </a:r>
            <a:r>
              <a:rPr lang="en-US" altLang="ko-KR" sz="1200" b="1" smtClean="0">
                <a:solidFill>
                  <a:srgbClr val="00B0F0"/>
                </a:solidFill>
                <a:sym typeface="Wingdings" panose="05000000000000000000" pitchFamily="2" charset="2"/>
              </a:rPr>
              <a:t>train</a:t>
            </a:r>
            <a:r>
              <a:rPr lang="en-US" altLang="ko-KR" sz="120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폴더내의 저장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28558" y="1335879"/>
            <a:ext cx="1606589" cy="520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sym typeface="Wingdings" panose="05000000000000000000" pitchFamily="2" charset="2"/>
              </a:rPr>
              <a:t>train.tfrecord</a:t>
            </a:r>
            <a:endParaRPr lang="en-US" altLang="ko-KR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4" name="꺾인 연결선 13"/>
          <p:cNvCxnSpPr>
            <a:stCxn id="17" idx="3"/>
            <a:endCxn id="23" idx="1"/>
          </p:cNvCxnSpPr>
          <p:nvPr/>
        </p:nvCxnSpPr>
        <p:spPr>
          <a:xfrm flipV="1">
            <a:off x="5928167" y="1596229"/>
            <a:ext cx="2649000" cy="64880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8" idx="3"/>
            <a:endCxn id="8" idx="1"/>
          </p:cNvCxnSpPr>
          <p:nvPr/>
        </p:nvCxnSpPr>
        <p:spPr>
          <a:xfrm>
            <a:off x="8577167" y="2619664"/>
            <a:ext cx="436934" cy="2038356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오른쪽 중괄호 15"/>
          <p:cNvSpPr/>
          <p:nvPr/>
        </p:nvSpPr>
        <p:spPr>
          <a:xfrm rot="16200000">
            <a:off x="6575172" y="2795404"/>
            <a:ext cx="299487" cy="338741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2579" y="2114233"/>
            <a:ext cx="2285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FF0000"/>
                </a:solidFill>
              </a:rPr>
              <a:t>모델 설정관련 </a:t>
            </a:r>
            <a:r>
              <a:rPr lang="en-US" altLang="ko-KR" sz="1100" b="1" smtClean="0">
                <a:solidFill>
                  <a:srgbClr val="FF0000"/>
                </a:solidFill>
              </a:rPr>
              <a:t>config </a:t>
            </a:r>
            <a:r>
              <a:rPr lang="ko-KR" altLang="en-US" sz="1100" b="1" smtClean="0">
                <a:solidFill>
                  <a:srgbClr val="FF0000"/>
                </a:solidFill>
              </a:rPr>
              <a:t>파일 경로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90457" y="2488859"/>
            <a:ext cx="288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00B0F0"/>
                </a:solidFill>
              </a:rPr>
              <a:t>학습관련 기록 및 모델 저장 폴더 경로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 rot="16200000">
            <a:off x="4605392" y="1966074"/>
            <a:ext cx="359963" cy="182968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3" idx="2"/>
          </p:cNvCxnSpPr>
          <p:nvPr/>
        </p:nvCxnSpPr>
        <p:spPr>
          <a:xfrm>
            <a:off x="9380462" y="1856579"/>
            <a:ext cx="194" cy="803958"/>
          </a:xfrm>
          <a:prstGeom prst="straightConnector1">
            <a:avLst/>
          </a:prstGeom>
          <a:ln w="4127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577167" y="1335879"/>
            <a:ext cx="1606589" cy="520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sym typeface="Wingdings" panose="05000000000000000000" pitchFamily="2" charset="2"/>
              </a:rPr>
              <a:t>Config </a:t>
            </a:r>
            <a:r>
              <a:rPr lang="ko-KR" altLang="en-US" sz="1600" b="1" smtClean="0">
                <a:solidFill>
                  <a:srgbClr val="FF0000"/>
                </a:solidFill>
                <a:sym typeface="Wingdings" panose="05000000000000000000" pitchFamily="2" charset="2"/>
              </a:rPr>
              <a:t>파일</a:t>
            </a:r>
            <a:endParaRPr lang="en-US" altLang="ko-KR" sz="16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446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426</Words>
  <Application>Microsoft Office PowerPoint</Application>
  <PresentationFormat>와이드스크린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RBOX-CNN 코드  사용 방법</vt:lpstr>
      <vt:lpstr>목차</vt:lpstr>
      <vt:lpstr>RBOX-CNN 코드 사용법</vt:lpstr>
      <vt:lpstr>RBOX-CNN 코드 사용법</vt:lpstr>
      <vt:lpstr>RBOX-CNN 코드 사용법</vt:lpstr>
      <vt:lpstr>RBOX-CNN 코드 사용법</vt:lpstr>
      <vt:lpstr>RBOX-CNN 코드 사용법</vt:lpstr>
      <vt:lpstr>RBOX-CNN 코드 사용법</vt:lpstr>
      <vt:lpstr>RBOX-CNN 코드 사용법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RBOX-CNN 코드  사용 방법</dc:title>
  <dc:creator>Windows User</dc:creator>
  <cp:lastModifiedBy>Windows User</cp:lastModifiedBy>
  <cp:revision>56</cp:revision>
  <dcterms:created xsi:type="dcterms:W3CDTF">2020-03-15T15:34:55Z</dcterms:created>
  <dcterms:modified xsi:type="dcterms:W3CDTF">2020-03-16T02:19:16Z</dcterms:modified>
</cp:coreProperties>
</file>