
<file path=[Content_Types].xml><?xml version="1.0" encoding="utf-8"?>
<Types xmlns="http://schemas.openxmlformats.org/package/2006/content-types">
  <Default Extension="bin" ContentType="image/unknow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7" d="100"/>
          <a:sy n="147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1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D7A6E-EE81-06D8-160E-7B845F6CE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9B2D2-8D8D-562C-FEDC-E8E57C8D2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66AA51-B0B6-D4CB-46A0-F5D7EFE45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5E071-E9AB-2CB5-AD6E-F2A2D8FA0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3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15250" y="-714375"/>
            <a:ext cx="2143125" cy="2143125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"/>
          <p:cNvSpPr/>
          <p:nvPr/>
        </p:nvSpPr>
        <p:spPr>
          <a:xfrm>
            <a:off x="-357187" y="4071938"/>
            <a:ext cx="1428750" cy="1428750"/>
          </a:xfrm>
          <a:prstGeom prst="ellipse">
            <a:avLst/>
          </a:prstGeom>
          <a:solidFill>
            <a:srgbClr val="333333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2718197" y="1215889"/>
            <a:ext cx="3707606" cy="5486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LunchBot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2718197" y="1907381"/>
            <a:ext cx="3707606" cy="3200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점심 메뉴, 이제 고민하지 마세요!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718197" y="2584586"/>
            <a:ext cx="712589" cy="7786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🍔</a:t>
            </a:r>
            <a:endParaRPr lang="en-US" sz="4500" dirty="0"/>
          </a:p>
        </p:txBody>
      </p:sp>
      <p:sp>
        <p:nvSpPr>
          <p:cNvPr id="8" name="Text 5"/>
          <p:cNvSpPr/>
          <p:nvPr/>
        </p:nvSpPr>
        <p:spPr>
          <a:xfrm>
            <a:off x="3716536" y="2584586"/>
            <a:ext cx="712589" cy="7786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🍜</a:t>
            </a:r>
            <a:endParaRPr lang="en-US" sz="4500" dirty="0"/>
          </a:p>
        </p:txBody>
      </p:sp>
      <p:sp>
        <p:nvSpPr>
          <p:cNvPr id="9" name="Text 6"/>
          <p:cNvSpPr/>
          <p:nvPr/>
        </p:nvSpPr>
        <p:spPr>
          <a:xfrm>
            <a:off x="4714875" y="2584586"/>
            <a:ext cx="712589" cy="7786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🍕</a:t>
            </a:r>
            <a:endParaRPr lang="en-US" sz="4500" dirty="0"/>
          </a:p>
        </p:txBody>
      </p:sp>
      <p:sp>
        <p:nvSpPr>
          <p:cNvPr id="10" name="Text 7"/>
          <p:cNvSpPr/>
          <p:nvPr/>
        </p:nvSpPr>
        <p:spPr>
          <a:xfrm>
            <a:off x="5713214" y="2584586"/>
            <a:ext cx="712589" cy="7786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🍱</a:t>
            </a:r>
            <a:endParaRPr lang="en-US" sz="4500" dirty="0"/>
          </a:p>
        </p:txBody>
      </p:sp>
      <p:sp>
        <p:nvSpPr>
          <p:cNvPr id="11" name="Text 8"/>
          <p:cNvSpPr/>
          <p:nvPr/>
        </p:nvSpPr>
        <p:spPr>
          <a:xfrm>
            <a:off x="2718197" y="3720443"/>
            <a:ext cx="3707606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AI와 지도 서비스를 결합한 스마트 맛집 추천 플랫폼 </a:t>
            </a:r>
            <a:endParaRPr lang="en-US" sz="104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9716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467916"/>
          </a:xfrm>
          <a:prstGeom prst="rect">
            <a:avLst/>
          </a:prstGeom>
          <a:noFill/>
          <a:ln/>
        </p:spPr>
        <p:txBody>
          <a:bodyPr wrap="square" lIns="0" tIns="0" rIns="0" bIns="127508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LunchBot의 4가지 핵심 편리함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225153"/>
            <a:ext cx="4036219" cy="2000250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28625" y="1225153"/>
            <a:ext cx="28575" cy="2000250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2175551" y="1439466"/>
            <a:ext cx="542367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⏱️</a:t>
            </a:r>
            <a:endParaRPr lang="en-US" sz="3375" dirty="0"/>
          </a:p>
        </p:txBody>
      </p:sp>
      <p:sp>
        <p:nvSpPr>
          <p:cNvPr id="7" name="Text 4"/>
          <p:cNvSpPr/>
          <p:nvPr/>
        </p:nvSpPr>
        <p:spPr>
          <a:xfrm>
            <a:off x="2175551" y="2010966"/>
            <a:ext cx="542367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시간 절약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938343" y="2458901"/>
            <a:ext cx="301675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매일 점심시간 5~10분씩 고민하는 시간을 절약합니다. </a:t>
            </a:r>
            <a:endParaRPr lang="en-US" sz="785" dirty="0"/>
          </a:p>
        </p:txBody>
      </p:sp>
      <p:sp>
        <p:nvSpPr>
          <p:cNvPr id="9" name="Text 6"/>
          <p:cNvSpPr/>
          <p:nvPr/>
        </p:nvSpPr>
        <p:spPr>
          <a:xfrm>
            <a:off x="938343" y="2748223"/>
            <a:ext cx="3016755" cy="262868"/>
          </a:xfrm>
          <a:prstGeom prst="rect">
            <a:avLst/>
          </a:prstGeom>
          <a:noFill/>
          <a:ln/>
        </p:spPr>
        <p:txBody>
          <a:bodyPr wrap="square" lIns="0" tIns="127508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자동 추천 + 클릭 한 번으로 주변 맛집 즉시 확인 가능. 의사결정 시간 80% 단축! </a:t>
            </a:r>
            <a:endParaRPr lang="en-US" sz="680" dirty="0"/>
          </a:p>
        </p:txBody>
      </p:sp>
      <p:sp>
        <p:nvSpPr>
          <p:cNvPr id="10" name="Shape 7"/>
          <p:cNvSpPr/>
          <p:nvPr/>
        </p:nvSpPr>
        <p:spPr>
          <a:xfrm>
            <a:off x="4679156" y="1225153"/>
            <a:ext cx="4036219" cy="2000250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8"/>
          <p:cNvSpPr/>
          <p:nvPr/>
        </p:nvSpPr>
        <p:spPr>
          <a:xfrm>
            <a:off x="4679156" y="1225153"/>
            <a:ext cx="28575" cy="2000250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6071881" y="1439466"/>
            <a:ext cx="1250742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📍</a:t>
            </a:r>
            <a:endParaRPr lang="en-US" sz="3375" dirty="0"/>
          </a:p>
        </p:txBody>
      </p:sp>
      <p:sp>
        <p:nvSpPr>
          <p:cNvPr id="13" name="Text 10"/>
          <p:cNvSpPr/>
          <p:nvPr/>
        </p:nvSpPr>
        <p:spPr>
          <a:xfrm>
            <a:off x="6071881" y="2010966"/>
            <a:ext cx="1250742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위치 기반 맞춤형 추천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4934741" y="2458901"/>
            <a:ext cx="3525050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사용자 주변 맛집만 필터링하여 불필요한 정보를 제거합니다. </a:t>
            </a:r>
            <a:endParaRPr lang="en-US" sz="785" dirty="0"/>
          </a:p>
        </p:txBody>
      </p:sp>
      <p:sp>
        <p:nvSpPr>
          <p:cNvPr id="15" name="Text 12"/>
          <p:cNvSpPr/>
          <p:nvPr/>
        </p:nvSpPr>
        <p:spPr>
          <a:xfrm>
            <a:off x="4934741" y="2748223"/>
            <a:ext cx="3525050" cy="262868"/>
          </a:xfrm>
          <a:prstGeom prst="rect">
            <a:avLst/>
          </a:prstGeom>
          <a:noFill/>
          <a:ln/>
        </p:spPr>
        <p:txBody>
          <a:bodyPr wrap="square" lIns="0" tIns="127508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검색 키워드에 따라 메뉴 추천 실시간 변경. 개인의 취향과 위치를 동시에 고려한 스마트 추천! </a:t>
            </a:r>
            <a:endParaRPr lang="en-US" sz="680" dirty="0"/>
          </a:p>
        </p:txBody>
      </p:sp>
      <p:sp>
        <p:nvSpPr>
          <p:cNvPr id="16" name="Shape 13"/>
          <p:cNvSpPr/>
          <p:nvPr/>
        </p:nvSpPr>
        <p:spPr>
          <a:xfrm>
            <a:off x="428625" y="3275404"/>
            <a:ext cx="4036219" cy="2000250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4"/>
          <p:cNvSpPr/>
          <p:nvPr/>
        </p:nvSpPr>
        <p:spPr>
          <a:xfrm>
            <a:off x="428625" y="3275404"/>
            <a:ext cx="28575" cy="2000250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18" name="Text 15"/>
          <p:cNvSpPr/>
          <p:nvPr/>
        </p:nvSpPr>
        <p:spPr>
          <a:xfrm>
            <a:off x="1967099" y="3489716"/>
            <a:ext cx="959272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⭐</a:t>
            </a:r>
            <a:endParaRPr lang="en-US" sz="3375" dirty="0"/>
          </a:p>
        </p:txBody>
      </p:sp>
      <p:sp>
        <p:nvSpPr>
          <p:cNvPr id="19" name="Text 16"/>
          <p:cNvSpPr/>
          <p:nvPr/>
        </p:nvSpPr>
        <p:spPr>
          <a:xfrm>
            <a:off x="1967099" y="4061216"/>
            <a:ext cx="959272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신뢰도 높은 정보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797560" y="4301586"/>
            <a:ext cx="3452971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실제 지도 데이터를 기반으로 신뢰성을 확보합니다. </a:t>
            </a:r>
            <a:endParaRPr lang="en-US" sz="785" dirty="0"/>
          </a:p>
        </p:txBody>
      </p:sp>
      <p:sp>
        <p:nvSpPr>
          <p:cNvPr id="21" name="Text 18"/>
          <p:cNvSpPr/>
          <p:nvPr/>
        </p:nvSpPr>
        <p:spPr>
          <a:xfrm>
            <a:off x="734536" y="4525287"/>
            <a:ext cx="3452971" cy="262868"/>
          </a:xfrm>
          <a:prstGeom prst="rect">
            <a:avLst/>
          </a:prstGeom>
          <a:noFill/>
          <a:ln/>
        </p:spPr>
        <p:txBody>
          <a:bodyPr wrap="square" lIns="0" tIns="127508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주소, 연락처, 거리, 평점 등 실시간 업데이트된 정보 제공. 방문 전 완벽한 정보로 확신 갖기! </a:t>
            </a:r>
            <a:endParaRPr lang="en-US" sz="680" dirty="0"/>
          </a:p>
        </p:txBody>
      </p:sp>
      <p:sp>
        <p:nvSpPr>
          <p:cNvPr id="22" name="Shape 19"/>
          <p:cNvSpPr/>
          <p:nvPr/>
        </p:nvSpPr>
        <p:spPr>
          <a:xfrm>
            <a:off x="4679156" y="3275404"/>
            <a:ext cx="4036219" cy="2000250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20"/>
          <p:cNvSpPr/>
          <p:nvPr/>
        </p:nvSpPr>
        <p:spPr>
          <a:xfrm>
            <a:off x="4679156" y="3275404"/>
            <a:ext cx="28575" cy="2000250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21"/>
          <p:cNvSpPr/>
          <p:nvPr/>
        </p:nvSpPr>
        <p:spPr>
          <a:xfrm>
            <a:off x="6217630" y="3489716"/>
            <a:ext cx="959272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🧡</a:t>
            </a:r>
            <a:endParaRPr lang="en-US" sz="3375" dirty="0"/>
          </a:p>
        </p:txBody>
      </p:sp>
      <p:sp>
        <p:nvSpPr>
          <p:cNvPr id="25" name="Text 22"/>
          <p:cNvSpPr/>
          <p:nvPr/>
        </p:nvSpPr>
        <p:spPr>
          <a:xfrm>
            <a:off x="6217630" y="4061216"/>
            <a:ext cx="959272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시각적 감성 경험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5205199" y="4301450"/>
            <a:ext cx="2984106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따뜻한 색감과 간결한 인터페이스로 직관적 메뉴 탐색을 제공합니다. </a:t>
            </a:r>
            <a:endParaRPr lang="en-US" sz="785" dirty="0"/>
          </a:p>
        </p:txBody>
      </p:sp>
      <p:sp>
        <p:nvSpPr>
          <p:cNvPr id="27" name="Text 24"/>
          <p:cNvSpPr/>
          <p:nvPr/>
        </p:nvSpPr>
        <p:spPr>
          <a:xfrm>
            <a:off x="5205199" y="4476324"/>
            <a:ext cx="2984106" cy="262868"/>
          </a:xfrm>
          <a:prstGeom prst="rect">
            <a:avLst/>
          </a:prstGeom>
          <a:noFill/>
          <a:ln/>
        </p:spPr>
        <p:txBody>
          <a:bodyPr wrap="square" lIns="0" tIns="127508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복잡하지 않은 UI로 모든 연령대 사용 가능. 점심 시간을 즐거운 경험으로 변환! </a:t>
            </a:r>
            <a:endParaRPr lang="en-US" sz="6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547948"/>
            <a:ext cx="8286750" cy="446484"/>
          </a:xfrm>
          <a:prstGeom prst="rect">
            <a:avLst/>
          </a:prstGeom>
          <a:noFill/>
          <a:ln/>
        </p:spPr>
        <p:txBody>
          <a:bodyPr wrap="square" lIns="0" tIns="0" rIns="0" bIns="102108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기대 효과 및 확장 계획 Part 1: 단기·중기 목표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194457"/>
            <a:ext cx="8286750" cy="1120118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28625" y="1194457"/>
            <a:ext cx="28575" cy="1120118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585788" y="1380195"/>
            <a:ext cx="3214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🌐</a:t>
            </a:r>
            <a:endParaRPr lang="en-US" sz="2025" dirty="0"/>
          </a:p>
        </p:txBody>
      </p:sp>
      <p:sp>
        <p:nvSpPr>
          <p:cNvPr id="7" name="Text 4"/>
          <p:cNvSpPr/>
          <p:nvPr/>
        </p:nvSpPr>
        <p:spPr>
          <a:xfrm>
            <a:off x="992981" y="1351620"/>
            <a:ext cx="486082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단기 목표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992981" y="1530214"/>
            <a:ext cx="48608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1~3개월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585788" y="1858826"/>
            <a:ext cx="25860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📍 핵심 기능 완성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585788" y="2037420"/>
            <a:ext cx="25860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지도 + 검색 + 추천 기능을 완전히 연동하여 완성도 높은 MVP 구현 </a:t>
            </a:r>
            <a:endParaRPr lang="en-US" sz="628" dirty="0"/>
          </a:p>
        </p:txBody>
      </p:sp>
      <p:sp>
        <p:nvSpPr>
          <p:cNvPr id="11" name="Text 8"/>
          <p:cNvSpPr/>
          <p:nvPr/>
        </p:nvSpPr>
        <p:spPr>
          <a:xfrm>
            <a:off x="3278981" y="1858826"/>
            <a:ext cx="25860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⭐ 리뷰 시스템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3278981" y="2037420"/>
            <a:ext cx="25860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사용자가 직접 맛집에 리뷰와 평점을 입력할 수 있는 기능 추가 </a:t>
            </a:r>
            <a:endParaRPr lang="en-US" sz="628" dirty="0"/>
          </a:p>
        </p:txBody>
      </p:sp>
      <p:sp>
        <p:nvSpPr>
          <p:cNvPr id="13" name="Text 10"/>
          <p:cNvSpPr/>
          <p:nvPr/>
        </p:nvSpPr>
        <p:spPr>
          <a:xfrm>
            <a:off x="5972175" y="1858826"/>
            <a:ext cx="25860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👥 사용자 확보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5972175" y="2039206"/>
            <a:ext cx="92377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100명 이상의 활성 사용자</a:t>
            </a:r>
            <a:endParaRPr lang="en-US" sz="628" dirty="0"/>
          </a:p>
        </p:txBody>
      </p:sp>
      <p:sp>
        <p:nvSpPr>
          <p:cNvPr id="15" name="Text 12"/>
          <p:cNvSpPr/>
          <p:nvPr/>
        </p:nvSpPr>
        <p:spPr>
          <a:xfrm>
            <a:off x="6895951" y="2039206"/>
            <a:ext cx="90014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확보 및 초기 피드백 수집 </a:t>
            </a:r>
            <a:endParaRPr lang="en-US" sz="628" dirty="0"/>
          </a:p>
        </p:txBody>
      </p:sp>
      <p:sp>
        <p:nvSpPr>
          <p:cNvPr id="16" name="Text 13"/>
          <p:cNvSpPr/>
          <p:nvPr/>
        </p:nvSpPr>
        <p:spPr>
          <a:xfrm>
            <a:off x="428625" y="2514600"/>
            <a:ext cx="82867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17" name="Shape 14"/>
          <p:cNvSpPr/>
          <p:nvPr/>
        </p:nvSpPr>
        <p:spPr>
          <a:xfrm>
            <a:off x="428625" y="2857500"/>
            <a:ext cx="8286750" cy="1120118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5"/>
          <p:cNvSpPr/>
          <p:nvPr/>
        </p:nvSpPr>
        <p:spPr>
          <a:xfrm>
            <a:off x="428625" y="2857500"/>
            <a:ext cx="28575" cy="1120118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6"/>
          <p:cNvSpPr/>
          <p:nvPr/>
        </p:nvSpPr>
        <p:spPr>
          <a:xfrm>
            <a:off x="585788" y="3043238"/>
            <a:ext cx="3214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📊</a:t>
            </a:r>
            <a:endParaRPr lang="en-US" sz="2025" dirty="0"/>
          </a:p>
        </p:txBody>
      </p:sp>
      <p:sp>
        <p:nvSpPr>
          <p:cNvPr id="20" name="Text 17"/>
          <p:cNvSpPr/>
          <p:nvPr/>
        </p:nvSpPr>
        <p:spPr>
          <a:xfrm>
            <a:off x="992981" y="3014663"/>
            <a:ext cx="486082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중기 목표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992981" y="3193256"/>
            <a:ext cx="48608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3~6개월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585788" y="3521869"/>
            <a:ext cx="25860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🔐 로그인 기능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585788" y="3700463"/>
            <a:ext cx="25860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사용자 계정 시스템 도입으로 "나만의 점심 이력" 관리 가능 </a:t>
            </a:r>
            <a:endParaRPr lang="en-US" sz="628" dirty="0"/>
          </a:p>
        </p:txBody>
      </p:sp>
      <p:sp>
        <p:nvSpPr>
          <p:cNvPr id="24" name="Text 21"/>
          <p:cNvSpPr/>
          <p:nvPr/>
        </p:nvSpPr>
        <p:spPr>
          <a:xfrm>
            <a:off x="3278981" y="3521869"/>
            <a:ext cx="25860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🎯 개인화 추천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3278981" y="3700463"/>
            <a:ext cx="25860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자주 찾는 메뉴와 방문 기록을 바탕으로 AI 추천 알고리즘 강화 </a:t>
            </a:r>
            <a:endParaRPr lang="en-US" sz="628" dirty="0"/>
          </a:p>
        </p:txBody>
      </p:sp>
      <p:sp>
        <p:nvSpPr>
          <p:cNvPr id="26" name="Text 23"/>
          <p:cNvSpPr/>
          <p:nvPr/>
        </p:nvSpPr>
        <p:spPr>
          <a:xfrm>
            <a:off x="5972175" y="3521869"/>
            <a:ext cx="25860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📈 확장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5972175" y="3702248"/>
            <a:ext cx="91786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월간 활성 사용자 1,000명</a:t>
            </a:r>
            <a:endParaRPr lang="en-US" sz="628" dirty="0"/>
          </a:p>
        </p:txBody>
      </p:sp>
      <p:sp>
        <p:nvSpPr>
          <p:cNvPr id="28" name="Text 25"/>
          <p:cNvSpPr/>
          <p:nvPr/>
        </p:nvSpPr>
        <p:spPr>
          <a:xfrm>
            <a:off x="6890035" y="3702248"/>
            <a:ext cx="79898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달성 및 서비스 안정화 </a:t>
            </a:r>
            <a:endParaRPr lang="en-US" sz="628" dirty="0"/>
          </a:p>
        </p:txBody>
      </p:sp>
      <p:sp>
        <p:nvSpPr>
          <p:cNvPr id="29" name="Shape 26"/>
          <p:cNvSpPr/>
          <p:nvPr/>
        </p:nvSpPr>
        <p:spPr>
          <a:xfrm>
            <a:off x="428625" y="4227649"/>
            <a:ext cx="8286750" cy="353616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Shape 27"/>
          <p:cNvSpPr/>
          <p:nvPr/>
        </p:nvSpPr>
        <p:spPr>
          <a:xfrm>
            <a:off x="428625" y="4227649"/>
            <a:ext cx="28575" cy="353616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8"/>
          <p:cNvSpPr/>
          <p:nvPr/>
        </p:nvSpPr>
        <p:spPr>
          <a:xfrm>
            <a:off x="535781" y="4340163"/>
            <a:ext cx="73357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다음 슬라이드에서: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1269355" y="4340163"/>
            <a:ext cx="410880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LunchBot의 장기 목표(6개월 이상)와 ChatGPT 연동, 기업 서비스 확장 등 지속적 성장 전략을 설명합니다. </a:t>
            </a:r>
            <a:endParaRPr lang="en-US" sz="68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961727"/>
            <a:ext cx="8286750" cy="446484"/>
          </a:xfrm>
          <a:prstGeom prst="rect">
            <a:avLst/>
          </a:prstGeom>
          <a:noFill/>
          <a:ln/>
        </p:spPr>
        <p:txBody>
          <a:bodyPr wrap="square" lIns="0" tIns="0" rIns="0" bIns="102108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기대 효과 및 확장 계획 Part 2: 장기 목표 및 비전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608237"/>
            <a:ext cx="8286750" cy="1337667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28625" y="1608237"/>
            <a:ext cx="28575" cy="1337667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607219" y="1786830"/>
            <a:ext cx="357188" cy="3893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🤖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1071563" y="1803797"/>
            <a:ext cx="542367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장기 목표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071563" y="2014538"/>
            <a:ext cx="542367" cy="14466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6개월 이상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607219" y="2426196"/>
            <a:ext cx="2547919" cy="14466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💬 AI 대화형 추천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607219" y="2628007"/>
            <a:ext cx="254791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ChatGPT API 연동으로 자연스러운 대화형 메뉴 추천 구현 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3298013" y="2426196"/>
            <a:ext cx="2547947" cy="14466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🌤️ 스마트 추천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3298013" y="2628007"/>
            <a:ext cx="254794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"오늘 날씨 / 기분 / 이전 기록" 등을 종합적으로 고려한 추천 </a:t>
            </a:r>
            <a:endParaRPr lang="en-US" sz="680" dirty="0"/>
          </a:p>
        </p:txBody>
      </p:sp>
      <p:sp>
        <p:nvSpPr>
          <p:cNvPr id="13" name="Text 10"/>
          <p:cNvSpPr/>
          <p:nvPr/>
        </p:nvSpPr>
        <p:spPr>
          <a:xfrm>
            <a:off x="5988834" y="2426196"/>
            <a:ext cx="2547919" cy="14466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🏢 기업 서비스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5988834" y="2633365"/>
            <a:ext cx="91459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사내 식당, 배달 연동 등 </a:t>
            </a:r>
            <a:endParaRPr lang="en-US" sz="680" dirty="0"/>
          </a:p>
        </p:txBody>
      </p:sp>
      <p:sp>
        <p:nvSpPr>
          <p:cNvPr id="15" name="Text 12"/>
          <p:cNvSpPr/>
          <p:nvPr/>
        </p:nvSpPr>
        <p:spPr>
          <a:xfrm>
            <a:off x="6903430" y="2633365"/>
            <a:ext cx="65742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10,000명 사용자</a:t>
            </a:r>
            <a:endParaRPr lang="en-US" sz="680" dirty="0"/>
          </a:p>
        </p:txBody>
      </p:sp>
      <p:sp>
        <p:nvSpPr>
          <p:cNvPr id="16" name="Text 13"/>
          <p:cNvSpPr/>
          <p:nvPr/>
        </p:nvSpPr>
        <p:spPr>
          <a:xfrm>
            <a:off x="7560850" y="2633365"/>
            <a:ext cx="19503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목표 </a:t>
            </a:r>
            <a:endParaRPr lang="en-US" sz="680" dirty="0"/>
          </a:p>
        </p:txBody>
      </p:sp>
      <p:sp>
        <p:nvSpPr>
          <p:cNvPr id="17" name="Shape 14"/>
          <p:cNvSpPr/>
          <p:nvPr/>
        </p:nvSpPr>
        <p:spPr>
          <a:xfrm>
            <a:off x="428625" y="3195935"/>
            <a:ext cx="8286750" cy="971550"/>
          </a:xfrm>
          <a:prstGeom prst="rect">
            <a:avLst/>
          </a:prstGeom>
          <a:solidFill>
            <a:srgbClr val="F5DEB3">
              <a:alpha val="1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5"/>
          <p:cNvSpPr/>
          <p:nvPr/>
        </p:nvSpPr>
        <p:spPr>
          <a:xfrm>
            <a:off x="428625" y="3195935"/>
            <a:ext cx="28575" cy="971550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6"/>
          <p:cNvSpPr/>
          <p:nvPr/>
        </p:nvSpPr>
        <p:spPr>
          <a:xfrm>
            <a:off x="607219" y="3465612"/>
            <a:ext cx="7929563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🚀 지속적 성장 전략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607219" y="3733502"/>
            <a:ext cx="586895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머신러닝 기반의 고도화된 추천 알고리즘, 사용자 커뮤니티 활성화, 외부 서비스 연동을 통해 LunchBot은 단순한 맛집 추천 앱을 넘어 </a:t>
            </a:r>
            <a:endParaRPr lang="en-US" sz="785" dirty="0"/>
          </a:p>
        </p:txBody>
      </p:sp>
      <p:sp>
        <p:nvSpPr>
          <p:cNvPr id="21" name="Text 18"/>
          <p:cNvSpPr/>
          <p:nvPr/>
        </p:nvSpPr>
        <p:spPr>
          <a:xfrm>
            <a:off x="6476172" y="3733502"/>
            <a:ext cx="106944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점심 문화의 중심 플랫폼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7545614" y="3733502"/>
            <a:ext cx="84441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으로 성장할 것입니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8390027" y="3733502"/>
            <a:ext cx="12730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다. </a:t>
            </a:r>
            <a:endParaRPr lang="en-US" sz="78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888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188" y="357188"/>
            <a:ext cx="8429625" cy="446484"/>
          </a:xfrm>
          <a:prstGeom prst="rect">
            <a:avLst/>
          </a:prstGeom>
          <a:noFill/>
          <a:ln/>
        </p:spPr>
        <p:txBody>
          <a:bodyPr wrap="square" lIns="0" tIns="0" rIns="0" bIns="102108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경쟁 우위: LunchBot이 기존 서비스와 다른 이유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371475" y="989409"/>
            <a:ext cx="2524590" cy="316111"/>
          </a:xfrm>
          <a:prstGeom prst="rect">
            <a:avLst/>
          </a:prstGeom>
          <a:solidFill>
            <a:srgbClr val="F5DEB3">
              <a:alpha val="1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371475" y="989409"/>
            <a:ext cx="28575" cy="31611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371475" y="989409"/>
            <a:ext cx="2524590" cy="31611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기능</a:t>
            </a:r>
            <a:endParaRPr lang="en-US" sz="732" dirty="0"/>
          </a:p>
        </p:txBody>
      </p:sp>
      <p:sp>
        <p:nvSpPr>
          <p:cNvPr id="7" name="Shape 4"/>
          <p:cNvSpPr/>
          <p:nvPr/>
        </p:nvSpPr>
        <p:spPr>
          <a:xfrm>
            <a:off x="2886075" y="989409"/>
            <a:ext cx="2950369" cy="316111"/>
          </a:xfrm>
          <a:prstGeom prst="rect">
            <a:avLst/>
          </a:prstGeom>
          <a:solidFill>
            <a:srgbClr val="F5DEB3">
              <a:alpha val="1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Shape 5"/>
          <p:cNvSpPr/>
          <p:nvPr/>
        </p:nvSpPr>
        <p:spPr>
          <a:xfrm>
            <a:off x="2886075" y="989409"/>
            <a:ext cx="28575" cy="31611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2886075" y="989409"/>
            <a:ext cx="2950369" cy="31611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기존 맛집 앱</a:t>
            </a:r>
            <a:endParaRPr lang="en-US" sz="732" dirty="0"/>
          </a:p>
        </p:txBody>
      </p:sp>
      <p:sp>
        <p:nvSpPr>
          <p:cNvPr id="10" name="Shape 7"/>
          <p:cNvSpPr/>
          <p:nvPr/>
        </p:nvSpPr>
        <p:spPr>
          <a:xfrm>
            <a:off x="5836444" y="989409"/>
            <a:ext cx="2950369" cy="316111"/>
          </a:xfrm>
          <a:prstGeom prst="rect">
            <a:avLst/>
          </a:prstGeom>
          <a:solidFill>
            <a:srgbClr val="F5DEB3">
              <a:alpha val="1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8"/>
          <p:cNvSpPr/>
          <p:nvPr/>
        </p:nvSpPr>
        <p:spPr>
          <a:xfrm>
            <a:off x="5836444" y="989409"/>
            <a:ext cx="28575" cy="31611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5836444" y="989409"/>
            <a:ext cx="2950369" cy="31611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732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LunchBot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357188" y="1305520"/>
            <a:ext cx="2528888" cy="31075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📍 위치 기반 검색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4322304" y="1400175"/>
            <a:ext cx="671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80" dirty="0"/>
          </a:p>
        </p:txBody>
      </p:sp>
      <p:sp>
        <p:nvSpPr>
          <p:cNvPr id="15" name="Shape 12"/>
          <p:cNvSpPr/>
          <p:nvPr/>
        </p:nvSpPr>
        <p:spPr>
          <a:xfrm>
            <a:off x="5836444" y="1305520"/>
            <a:ext cx="2950369" cy="310753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3"/>
          <p:cNvSpPr/>
          <p:nvPr/>
        </p:nvSpPr>
        <p:spPr>
          <a:xfrm>
            <a:off x="5836444" y="1609130"/>
            <a:ext cx="2950369" cy="7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4"/>
          <p:cNvSpPr/>
          <p:nvPr/>
        </p:nvSpPr>
        <p:spPr>
          <a:xfrm>
            <a:off x="5836444" y="1305520"/>
            <a:ext cx="21431" cy="310753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7278030" y="1401961"/>
            <a:ext cx="671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357188" y="1616273"/>
            <a:ext cx="2528888" cy="314325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🤖 AI 추천 기능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4316611" y="1710035"/>
            <a:ext cx="7858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F443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✗</a:t>
            </a:r>
            <a:endParaRPr lang="en-US" sz="680" dirty="0"/>
          </a:p>
        </p:txBody>
      </p:sp>
      <p:sp>
        <p:nvSpPr>
          <p:cNvPr id="21" name="Shape 18"/>
          <p:cNvSpPr/>
          <p:nvPr/>
        </p:nvSpPr>
        <p:spPr>
          <a:xfrm>
            <a:off x="5836444" y="1616273"/>
            <a:ext cx="2950369" cy="314325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19"/>
          <p:cNvSpPr/>
          <p:nvPr/>
        </p:nvSpPr>
        <p:spPr>
          <a:xfrm>
            <a:off x="5836444" y="1923455"/>
            <a:ext cx="2950369" cy="7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20"/>
          <p:cNvSpPr/>
          <p:nvPr/>
        </p:nvSpPr>
        <p:spPr>
          <a:xfrm>
            <a:off x="5836444" y="1616273"/>
            <a:ext cx="21431" cy="314325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21"/>
          <p:cNvSpPr/>
          <p:nvPr/>
        </p:nvSpPr>
        <p:spPr>
          <a:xfrm>
            <a:off x="7278030" y="1714500"/>
            <a:ext cx="671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357188" y="1930598"/>
            <a:ext cx="2528888" cy="314325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🗺️ 실시간 지도 표시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4309439" y="2028825"/>
            <a:ext cx="9289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FF98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△</a:t>
            </a:r>
            <a:endParaRPr lang="en-US" sz="680" dirty="0"/>
          </a:p>
        </p:txBody>
      </p:sp>
      <p:sp>
        <p:nvSpPr>
          <p:cNvPr id="27" name="Shape 24"/>
          <p:cNvSpPr/>
          <p:nvPr/>
        </p:nvSpPr>
        <p:spPr>
          <a:xfrm>
            <a:off x="5836444" y="1930598"/>
            <a:ext cx="2950369" cy="314325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Shape 25"/>
          <p:cNvSpPr/>
          <p:nvPr/>
        </p:nvSpPr>
        <p:spPr>
          <a:xfrm>
            <a:off x="5836444" y="2237780"/>
            <a:ext cx="2950369" cy="7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9" name="Shape 26"/>
          <p:cNvSpPr/>
          <p:nvPr/>
        </p:nvSpPr>
        <p:spPr>
          <a:xfrm>
            <a:off x="5836444" y="1930598"/>
            <a:ext cx="21431" cy="314325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7"/>
          <p:cNvSpPr/>
          <p:nvPr/>
        </p:nvSpPr>
        <p:spPr>
          <a:xfrm>
            <a:off x="7278030" y="2028825"/>
            <a:ext cx="671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80" dirty="0"/>
          </a:p>
        </p:txBody>
      </p:sp>
      <p:sp>
        <p:nvSpPr>
          <p:cNvPr id="31" name="Text 28"/>
          <p:cNvSpPr/>
          <p:nvPr/>
        </p:nvSpPr>
        <p:spPr>
          <a:xfrm>
            <a:off x="357188" y="2244923"/>
            <a:ext cx="2528888" cy="314325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🎨 직관적 UI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4309439" y="2343150"/>
            <a:ext cx="9289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FF98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△</a:t>
            </a:r>
            <a:endParaRPr lang="en-US" sz="680" dirty="0"/>
          </a:p>
        </p:txBody>
      </p:sp>
      <p:sp>
        <p:nvSpPr>
          <p:cNvPr id="33" name="Shape 30"/>
          <p:cNvSpPr/>
          <p:nvPr/>
        </p:nvSpPr>
        <p:spPr>
          <a:xfrm>
            <a:off x="5836444" y="2244923"/>
            <a:ext cx="2950369" cy="314325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Shape 31"/>
          <p:cNvSpPr/>
          <p:nvPr/>
        </p:nvSpPr>
        <p:spPr>
          <a:xfrm>
            <a:off x="5836444" y="2552105"/>
            <a:ext cx="2950369" cy="7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32"/>
          <p:cNvSpPr/>
          <p:nvPr/>
        </p:nvSpPr>
        <p:spPr>
          <a:xfrm>
            <a:off x="5836444" y="2244923"/>
            <a:ext cx="21431" cy="314325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33"/>
          <p:cNvSpPr/>
          <p:nvPr/>
        </p:nvSpPr>
        <p:spPr>
          <a:xfrm>
            <a:off x="7278030" y="2343150"/>
            <a:ext cx="671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80" dirty="0"/>
          </a:p>
        </p:txBody>
      </p:sp>
      <p:sp>
        <p:nvSpPr>
          <p:cNvPr id="37" name="Text 34"/>
          <p:cNvSpPr/>
          <p:nvPr/>
        </p:nvSpPr>
        <p:spPr>
          <a:xfrm>
            <a:off x="357188" y="2559248"/>
            <a:ext cx="2528888" cy="314325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👤 개인화 추천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4316611" y="2653010"/>
            <a:ext cx="7858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F443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✗</a:t>
            </a:r>
            <a:endParaRPr lang="en-US" sz="680" dirty="0"/>
          </a:p>
        </p:txBody>
      </p:sp>
      <p:sp>
        <p:nvSpPr>
          <p:cNvPr id="39" name="Shape 36"/>
          <p:cNvSpPr/>
          <p:nvPr/>
        </p:nvSpPr>
        <p:spPr>
          <a:xfrm>
            <a:off x="5836444" y="2559248"/>
            <a:ext cx="2950369" cy="314325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37"/>
          <p:cNvSpPr/>
          <p:nvPr/>
        </p:nvSpPr>
        <p:spPr>
          <a:xfrm>
            <a:off x="5836444" y="2866430"/>
            <a:ext cx="2950369" cy="7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Shape 38"/>
          <p:cNvSpPr/>
          <p:nvPr/>
        </p:nvSpPr>
        <p:spPr>
          <a:xfrm>
            <a:off x="5836444" y="2559248"/>
            <a:ext cx="21431" cy="314325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Text 39"/>
          <p:cNvSpPr/>
          <p:nvPr/>
        </p:nvSpPr>
        <p:spPr>
          <a:xfrm>
            <a:off x="7278030" y="2657475"/>
            <a:ext cx="671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80" dirty="0"/>
          </a:p>
        </p:txBody>
      </p:sp>
      <p:sp>
        <p:nvSpPr>
          <p:cNvPr id="43" name="Text 40"/>
          <p:cNvSpPr/>
          <p:nvPr/>
        </p:nvSpPr>
        <p:spPr>
          <a:xfrm>
            <a:off x="357188" y="2873573"/>
            <a:ext cx="2528888" cy="314325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📱 모바일 최적화</a:t>
            </a:r>
            <a:endParaRPr lang="en-US" sz="680" dirty="0"/>
          </a:p>
        </p:txBody>
      </p:sp>
      <p:sp>
        <p:nvSpPr>
          <p:cNvPr id="44" name="Text 41"/>
          <p:cNvSpPr/>
          <p:nvPr/>
        </p:nvSpPr>
        <p:spPr>
          <a:xfrm>
            <a:off x="4309439" y="2971800"/>
            <a:ext cx="9289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FF98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△</a:t>
            </a:r>
            <a:endParaRPr lang="en-US" sz="680" dirty="0"/>
          </a:p>
        </p:txBody>
      </p:sp>
      <p:sp>
        <p:nvSpPr>
          <p:cNvPr id="45" name="Shape 42"/>
          <p:cNvSpPr/>
          <p:nvPr/>
        </p:nvSpPr>
        <p:spPr>
          <a:xfrm>
            <a:off x="5836444" y="2873573"/>
            <a:ext cx="2950369" cy="314325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Shape 43"/>
          <p:cNvSpPr/>
          <p:nvPr/>
        </p:nvSpPr>
        <p:spPr>
          <a:xfrm>
            <a:off x="5836444" y="3180755"/>
            <a:ext cx="2950369" cy="7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Shape 44"/>
          <p:cNvSpPr/>
          <p:nvPr/>
        </p:nvSpPr>
        <p:spPr>
          <a:xfrm>
            <a:off x="5836444" y="2873573"/>
            <a:ext cx="21431" cy="314325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8" name="Text 45"/>
          <p:cNvSpPr/>
          <p:nvPr/>
        </p:nvSpPr>
        <p:spPr>
          <a:xfrm>
            <a:off x="7278030" y="2971800"/>
            <a:ext cx="671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80" dirty="0"/>
          </a:p>
        </p:txBody>
      </p:sp>
      <p:sp>
        <p:nvSpPr>
          <p:cNvPr id="49" name="Text 46"/>
          <p:cNvSpPr/>
          <p:nvPr/>
        </p:nvSpPr>
        <p:spPr>
          <a:xfrm>
            <a:off x="357188" y="3187898"/>
            <a:ext cx="2528888" cy="314325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⚡ 검색 속도</a:t>
            </a:r>
            <a:endParaRPr lang="en-US" sz="680" dirty="0"/>
          </a:p>
        </p:txBody>
      </p:sp>
      <p:sp>
        <p:nvSpPr>
          <p:cNvPr id="50" name="Text 47"/>
          <p:cNvSpPr/>
          <p:nvPr/>
        </p:nvSpPr>
        <p:spPr>
          <a:xfrm>
            <a:off x="4309439" y="3286125"/>
            <a:ext cx="9289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FF98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△</a:t>
            </a:r>
            <a:endParaRPr lang="en-US" sz="680" dirty="0"/>
          </a:p>
        </p:txBody>
      </p:sp>
      <p:sp>
        <p:nvSpPr>
          <p:cNvPr id="51" name="Shape 48"/>
          <p:cNvSpPr/>
          <p:nvPr/>
        </p:nvSpPr>
        <p:spPr>
          <a:xfrm>
            <a:off x="5836444" y="3187898"/>
            <a:ext cx="2950369" cy="314325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49"/>
          <p:cNvSpPr/>
          <p:nvPr/>
        </p:nvSpPr>
        <p:spPr>
          <a:xfrm>
            <a:off x="5836444" y="3495080"/>
            <a:ext cx="2950369" cy="7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50"/>
          <p:cNvSpPr/>
          <p:nvPr/>
        </p:nvSpPr>
        <p:spPr>
          <a:xfrm>
            <a:off x="5836444" y="3187898"/>
            <a:ext cx="21431" cy="314325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51"/>
          <p:cNvSpPr/>
          <p:nvPr/>
        </p:nvSpPr>
        <p:spPr>
          <a:xfrm>
            <a:off x="7278030" y="3286125"/>
            <a:ext cx="671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80" dirty="0"/>
          </a:p>
        </p:txBody>
      </p:sp>
      <p:sp>
        <p:nvSpPr>
          <p:cNvPr id="55" name="Text 52"/>
          <p:cNvSpPr/>
          <p:nvPr/>
        </p:nvSpPr>
        <p:spPr>
          <a:xfrm>
            <a:off x="357188" y="3502223"/>
            <a:ext cx="2528888" cy="31075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💬 사용자 리뷰 시스템</a:t>
            </a:r>
            <a:endParaRPr lang="en-US" sz="680" dirty="0"/>
          </a:p>
        </p:txBody>
      </p:sp>
      <p:sp>
        <p:nvSpPr>
          <p:cNvPr id="56" name="Text 53"/>
          <p:cNvSpPr/>
          <p:nvPr/>
        </p:nvSpPr>
        <p:spPr>
          <a:xfrm>
            <a:off x="4322304" y="3600450"/>
            <a:ext cx="671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80" dirty="0"/>
          </a:p>
        </p:txBody>
      </p:sp>
      <p:sp>
        <p:nvSpPr>
          <p:cNvPr id="57" name="Shape 54"/>
          <p:cNvSpPr/>
          <p:nvPr/>
        </p:nvSpPr>
        <p:spPr>
          <a:xfrm>
            <a:off x="5836444" y="3502223"/>
            <a:ext cx="2950369" cy="310753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55"/>
          <p:cNvSpPr/>
          <p:nvPr/>
        </p:nvSpPr>
        <p:spPr>
          <a:xfrm>
            <a:off x="5836444" y="3502223"/>
            <a:ext cx="21431" cy="310753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9" name="Text 56"/>
          <p:cNvSpPr/>
          <p:nvPr/>
        </p:nvSpPr>
        <p:spPr>
          <a:xfrm>
            <a:off x="7278030" y="3598664"/>
            <a:ext cx="671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80" dirty="0"/>
          </a:p>
        </p:txBody>
      </p:sp>
      <p:sp>
        <p:nvSpPr>
          <p:cNvPr id="60" name="Shape 57"/>
          <p:cNvSpPr/>
          <p:nvPr/>
        </p:nvSpPr>
        <p:spPr>
          <a:xfrm>
            <a:off x="357188" y="4105871"/>
            <a:ext cx="8429625" cy="1240110"/>
          </a:xfrm>
          <a:prstGeom prst="rect">
            <a:avLst/>
          </a:prstGeom>
          <a:solidFill>
            <a:srgbClr val="F5DEB3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1" name="Shape 58"/>
          <p:cNvSpPr/>
          <p:nvPr/>
        </p:nvSpPr>
        <p:spPr>
          <a:xfrm>
            <a:off x="357188" y="4105871"/>
            <a:ext cx="28575" cy="1240110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62" name="Text 59"/>
          <p:cNvSpPr/>
          <p:nvPr/>
        </p:nvSpPr>
        <p:spPr>
          <a:xfrm>
            <a:off x="500063" y="4248746"/>
            <a:ext cx="81438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🚀 LunchBot의 3가지 차별화 포인트</a:t>
            </a:r>
            <a:endParaRPr lang="en-US" sz="785" dirty="0"/>
          </a:p>
        </p:txBody>
      </p:sp>
      <p:sp>
        <p:nvSpPr>
          <p:cNvPr id="63" name="Text 60"/>
          <p:cNvSpPr/>
          <p:nvPr/>
        </p:nvSpPr>
        <p:spPr>
          <a:xfrm>
            <a:off x="500063" y="4489847"/>
            <a:ext cx="2643188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🤖</a:t>
            </a:r>
            <a:endParaRPr lang="en-US" sz="1463" dirty="0"/>
          </a:p>
        </p:txBody>
      </p:sp>
      <p:sp>
        <p:nvSpPr>
          <p:cNvPr id="64" name="Text 61"/>
          <p:cNvSpPr/>
          <p:nvPr/>
        </p:nvSpPr>
        <p:spPr>
          <a:xfrm>
            <a:off x="500063" y="4784527"/>
            <a:ext cx="264318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의사결정 보조</a:t>
            </a:r>
            <a:endParaRPr lang="en-US" sz="680" dirty="0"/>
          </a:p>
        </p:txBody>
      </p:sp>
      <p:sp>
        <p:nvSpPr>
          <p:cNvPr id="65" name="Text 62"/>
          <p:cNvSpPr/>
          <p:nvPr/>
        </p:nvSpPr>
        <p:spPr>
          <a:xfrm>
            <a:off x="500063" y="4963121"/>
            <a:ext cx="2643188" cy="2399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단순 검색을 넘어 AI가 평점, 거리, 리뷰를 종합적으로 분석하여 최적의 3곳을 추천합니다. </a:t>
            </a:r>
            <a:endParaRPr lang="en-US" sz="628" dirty="0"/>
          </a:p>
        </p:txBody>
      </p:sp>
      <p:sp>
        <p:nvSpPr>
          <p:cNvPr id="66" name="Text 63"/>
          <p:cNvSpPr/>
          <p:nvPr/>
        </p:nvSpPr>
        <p:spPr>
          <a:xfrm>
            <a:off x="3250406" y="4489847"/>
            <a:ext cx="2643188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🧡</a:t>
            </a:r>
            <a:endParaRPr lang="en-US" sz="1463" dirty="0"/>
          </a:p>
        </p:txBody>
      </p:sp>
      <p:sp>
        <p:nvSpPr>
          <p:cNvPr id="67" name="Text 64"/>
          <p:cNvSpPr/>
          <p:nvPr/>
        </p:nvSpPr>
        <p:spPr>
          <a:xfrm>
            <a:off x="3250406" y="4784527"/>
            <a:ext cx="264318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감성적 디자인</a:t>
            </a:r>
            <a:endParaRPr lang="en-US" sz="680" dirty="0"/>
          </a:p>
        </p:txBody>
      </p:sp>
      <p:sp>
        <p:nvSpPr>
          <p:cNvPr id="68" name="Text 65"/>
          <p:cNvSpPr/>
          <p:nvPr/>
        </p:nvSpPr>
        <p:spPr>
          <a:xfrm>
            <a:off x="3250406" y="4920258"/>
            <a:ext cx="2643188" cy="2399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사용자 경험 중심의 따뜻한 색감과 간결한 인터페이스로 모든 연령대가 쉽게 사용 가능합니다. </a:t>
            </a:r>
            <a:endParaRPr lang="en-US" sz="628" dirty="0"/>
          </a:p>
        </p:txBody>
      </p:sp>
      <p:sp>
        <p:nvSpPr>
          <p:cNvPr id="69" name="Text 66"/>
          <p:cNvSpPr/>
          <p:nvPr/>
        </p:nvSpPr>
        <p:spPr>
          <a:xfrm>
            <a:off x="6000750" y="4446984"/>
            <a:ext cx="2643188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🔧</a:t>
            </a:r>
            <a:endParaRPr lang="en-US" sz="1463" dirty="0"/>
          </a:p>
        </p:txBody>
      </p:sp>
      <p:sp>
        <p:nvSpPr>
          <p:cNvPr id="70" name="Text 67"/>
          <p:cNvSpPr/>
          <p:nvPr/>
        </p:nvSpPr>
        <p:spPr>
          <a:xfrm>
            <a:off x="6000750" y="4741664"/>
            <a:ext cx="264318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확장 가능한 아키텍처</a:t>
            </a:r>
            <a:endParaRPr lang="en-US" sz="680" dirty="0"/>
          </a:p>
        </p:txBody>
      </p:sp>
      <p:sp>
        <p:nvSpPr>
          <p:cNvPr id="71" name="Text 68"/>
          <p:cNvSpPr/>
          <p:nvPr/>
        </p:nvSpPr>
        <p:spPr>
          <a:xfrm>
            <a:off x="6000750" y="4920258"/>
            <a:ext cx="2643188" cy="2399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머신러닝, ChatGPT 연동, 기업 서비스 등으로 지속적으로 성장할 수 있는 기술 기반을 갖추었습니다. </a:t>
            </a:r>
            <a:endParaRPr lang="en-US" sz="628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15250" y="-714375"/>
            <a:ext cx="2143125" cy="2143125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"/>
          <p:cNvSpPr/>
          <p:nvPr/>
        </p:nvSpPr>
        <p:spPr>
          <a:xfrm>
            <a:off x="-357187" y="4071938"/>
            <a:ext cx="1428750" cy="1428750"/>
          </a:xfrm>
          <a:prstGeom prst="ellipse">
            <a:avLst/>
          </a:prstGeom>
          <a:solidFill>
            <a:srgbClr val="33333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2067106" y="2649903"/>
            <a:ext cx="65" cy="3894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2531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849086E-1630-24FF-61CE-B19AA431E43E}"/>
              </a:ext>
            </a:extLst>
          </p:cNvPr>
          <p:cNvSpPr/>
          <p:nvPr/>
        </p:nvSpPr>
        <p:spPr>
          <a:xfrm>
            <a:off x="4007744" y="470196"/>
            <a:ext cx="1128514" cy="4154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ko-KR" altLang="en-US" sz="27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느낌점</a:t>
            </a: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27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9BC20F30-C8E9-C44B-8AFB-02D5A25DA02D}"/>
              </a:ext>
            </a:extLst>
          </p:cNvPr>
          <p:cNvSpPr/>
          <p:nvPr/>
        </p:nvSpPr>
        <p:spPr>
          <a:xfrm>
            <a:off x="689289" y="936307"/>
            <a:ext cx="7025961" cy="49244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ko-KR" altLang="en-US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김동우</a:t>
            </a:r>
            <a:r>
              <a:rPr lang="en-US" altLang="ko-KR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r>
              <a:rPr lang="ko-KR" altLang="en-US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이번에 프로젝트를 하면서 또 한번에 </a:t>
            </a:r>
            <a:r>
              <a:rPr lang="en-US" altLang="ko-KR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CSS</a:t>
            </a:r>
            <a:r>
              <a:rPr lang="ko-KR" altLang="en-US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와 </a:t>
            </a:r>
            <a:r>
              <a:rPr lang="en-US" altLang="ko-KR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</a:t>
            </a:r>
            <a:r>
              <a:rPr lang="ko-KR" altLang="en-US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를 공부 </a:t>
            </a:r>
            <a:r>
              <a:rPr lang="ko-KR" altLang="en-US" sz="16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할수있어서</a:t>
            </a:r>
            <a:endParaRPr lang="en-US" altLang="ko-KR" sz="1600" b="1" dirty="0">
              <a:solidFill>
                <a:srgbClr val="FFFFFF"/>
              </a:solidFill>
              <a:latin typeface="Noto Sans" pitchFamily="34" charset="0"/>
              <a:ea typeface="Noto Sans" pitchFamily="34" charset="-122"/>
              <a:cs typeface="Noto Sans" pitchFamily="34" charset="-120"/>
            </a:endParaRPr>
          </a:p>
          <a:p>
            <a:pPr marL="0" indent="0" algn="ctr">
              <a:buNone/>
            </a:pPr>
            <a:r>
              <a:rPr lang="ko-KR" altLang="en-US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너무 좋았습니다 감사합니다 강사님 앞으로도 </a:t>
            </a:r>
            <a:r>
              <a:rPr lang="ko-KR" altLang="en-US" sz="16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잘부탁</a:t>
            </a:r>
            <a:r>
              <a:rPr lang="ko-KR" altLang="en-US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ko-KR" altLang="en-US" sz="16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드려용</a:t>
            </a:r>
            <a:r>
              <a:rPr lang="en-US" altLang="ko-KR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!!!</a:t>
            </a:r>
            <a:endParaRPr lang="en-US" sz="160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AE8ABD08-92F2-1C6F-2D71-E2A1770CA63C}"/>
              </a:ext>
            </a:extLst>
          </p:cNvPr>
          <p:cNvSpPr/>
          <p:nvPr/>
        </p:nvSpPr>
        <p:spPr>
          <a:xfrm>
            <a:off x="670853" y="3568557"/>
            <a:ext cx="771045" cy="4154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ko-KR" altLang="en-US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윤원준</a:t>
            </a:r>
            <a:r>
              <a:rPr lang="en-US" altLang="ko-KR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270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B28488F7-96DE-7D93-FA4D-B33F3D27CBC9}"/>
              </a:ext>
            </a:extLst>
          </p:cNvPr>
          <p:cNvSpPr/>
          <p:nvPr/>
        </p:nvSpPr>
        <p:spPr>
          <a:xfrm>
            <a:off x="689289" y="2241946"/>
            <a:ext cx="73417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ko-KR" altLang="en-US" sz="1600" b="1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이정건</a:t>
            </a:r>
            <a:r>
              <a:rPr lang="en-US" altLang="ko-KR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r>
              <a:rPr lang="en-US" sz="1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558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687D1-2323-1C65-7462-5B1C0DB73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3087719-1C45-54D0-6E01-A3C60FE19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AEDBCC11-923F-4EC8-34A1-87B01EA5FB09}"/>
              </a:ext>
            </a:extLst>
          </p:cNvPr>
          <p:cNvSpPr/>
          <p:nvPr/>
        </p:nvSpPr>
        <p:spPr>
          <a:xfrm>
            <a:off x="7715250" y="-714375"/>
            <a:ext cx="2143125" cy="2143125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989954FA-2A6E-5FD7-7E15-8DA2EBC2EAE8}"/>
              </a:ext>
            </a:extLst>
          </p:cNvPr>
          <p:cNvSpPr/>
          <p:nvPr/>
        </p:nvSpPr>
        <p:spPr>
          <a:xfrm>
            <a:off x="-357187" y="4071938"/>
            <a:ext cx="1428750" cy="1428750"/>
          </a:xfrm>
          <a:prstGeom prst="ellipse">
            <a:avLst/>
          </a:prstGeom>
          <a:solidFill>
            <a:srgbClr val="33333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EFC3109-E169-677D-052C-596874CACA37}"/>
              </a:ext>
            </a:extLst>
          </p:cNvPr>
          <p:cNvSpPr/>
          <p:nvPr/>
        </p:nvSpPr>
        <p:spPr>
          <a:xfrm>
            <a:off x="1303623" y="472213"/>
            <a:ext cx="6536754" cy="4114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이제 점심은 고민이 아니라 즐거움입니다. 🍱 </a:t>
            </a:r>
            <a:endParaRPr lang="en-US" sz="270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1DD29840-0F69-5F1D-DE2C-EE2B65E67110}"/>
              </a:ext>
            </a:extLst>
          </p:cNvPr>
          <p:cNvSpPr/>
          <p:nvPr/>
        </p:nvSpPr>
        <p:spPr>
          <a:xfrm>
            <a:off x="1303623" y="1169426"/>
            <a:ext cx="6536754" cy="800100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CA88EA31-4BAE-1E36-9C5E-26821115A433}"/>
              </a:ext>
            </a:extLst>
          </p:cNvPr>
          <p:cNvSpPr/>
          <p:nvPr/>
        </p:nvSpPr>
        <p:spPr>
          <a:xfrm>
            <a:off x="1303623" y="1169426"/>
            <a:ext cx="28575" cy="8001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C43B21F1-F26E-B835-5995-0ED3AC65DE67}"/>
              </a:ext>
            </a:extLst>
          </p:cNvPr>
          <p:cNvSpPr/>
          <p:nvPr/>
        </p:nvSpPr>
        <p:spPr>
          <a:xfrm>
            <a:off x="2869555" y="1323017"/>
            <a:ext cx="100146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LunchBot은 </a:t>
            </a:r>
            <a:endParaRPr lang="en-US" sz="13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A17D6585-697C-D28A-3984-5F696872D78B}"/>
              </a:ext>
            </a:extLst>
          </p:cNvPr>
          <p:cNvSpPr/>
          <p:nvPr/>
        </p:nvSpPr>
        <p:spPr>
          <a:xfrm>
            <a:off x="3871020" y="1323017"/>
            <a:ext cx="172789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+ 위치 + 사용자 경험</a:t>
            </a:r>
            <a:endParaRPr lang="en-US" sz="13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B8406F5-F44D-789F-22A0-EDE43C170447}"/>
              </a:ext>
            </a:extLst>
          </p:cNvPr>
          <p:cNvSpPr/>
          <p:nvPr/>
        </p:nvSpPr>
        <p:spPr>
          <a:xfrm>
            <a:off x="5598914" y="1323017"/>
            <a:ext cx="67553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을 결합한</a:t>
            </a:r>
            <a:endParaRPr lang="en-US" sz="13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C5E3F6F-103C-3473-C597-4F7E3AF7887C}"/>
              </a:ext>
            </a:extLst>
          </p:cNvPr>
          <p:cNvSpPr/>
          <p:nvPr/>
        </p:nvSpPr>
        <p:spPr>
          <a:xfrm>
            <a:off x="3455929" y="1580192"/>
            <a:ext cx="171109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지능형 메뉴 추천 플랫폼</a:t>
            </a:r>
            <a:endParaRPr lang="en-US" sz="135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688F322D-AF12-567A-A5A9-E8EDFFDFB597}"/>
              </a:ext>
            </a:extLst>
          </p:cNvPr>
          <p:cNvSpPr/>
          <p:nvPr/>
        </p:nvSpPr>
        <p:spPr>
          <a:xfrm>
            <a:off x="5167024" y="1580192"/>
            <a:ext cx="52104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입니다. </a:t>
            </a:r>
            <a:endParaRPr lang="en-US" sz="135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3D111209-D509-8877-3590-2853D02C94AE}"/>
              </a:ext>
            </a:extLst>
          </p:cNvPr>
          <p:cNvSpPr/>
          <p:nvPr/>
        </p:nvSpPr>
        <p:spPr>
          <a:xfrm>
            <a:off x="1303623" y="2541026"/>
            <a:ext cx="1527032" cy="1044411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1D25730E-17B8-FB69-F141-D9051ABD24B8}"/>
              </a:ext>
            </a:extLst>
          </p:cNvPr>
          <p:cNvSpPr/>
          <p:nvPr/>
        </p:nvSpPr>
        <p:spPr>
          <a:xfrm>
            <a:off x="1303623" y="2541026"/>
            <a:ext cx="28575" cy="104441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9883D804-42B0-B142-D4B7-A3C600E1F542}"/>
              </a:ext>
            </a:extLst>
          </p:cNvPr>
          <p:cNvSpPr/>
          <p:nvPr/>
        </p:nvSpPr>
        <p:spPr>
          <a:xfrm>
            <a:off x="1866221" y="2683901"/>
            <a:ext cx="401836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53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⏱️</a:t>
            </a:r>
            <a:endParaRPr lang="en-US" sz="2531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2A57294F-4074-1AB5-2B7F-7EA9C51D0AA0}"/>
              </a:ext>
            </a:extLst>
          </p:cNvPr>
          <p:cNvSpPr/>
          <p:nvPr/>
        </p:nvSpPr>
        <p:spPr>
          <a:xfrm>
            <a:off x="1833014" y="3076808"/>
            <a:ext cx="468223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시간 절약</a:t>
            </a:r>
            <a:endParaRPr lang="en-US" sz="837" dirty="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49050FF9-2786-818C-75DF-A20ED3E97BDE}"/>
              </a:ext>
            </a:extLst>
          </p:cNvPr>
          <p:cNvSpPr/>
          <p:nvPr/>
        </p:nvSpPr>
        <p:spPr>
          <a:xfrm>
            <a:off x="1485398" y="3312551"/>
            <a:ext cx="1163482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매일 5~10분의 고민 시간 제거</a:t>
            </a:r>
            <a:endParaRPr lang="en-US" sz="680" dirty="0"/>
          </a:p>
        </p:txBody>
      </p:sp>
      <p:sp>
        <p:nvSpPr>
          <p:cNvPr id="18" name="Shape 15">
            <a:extLst>
              <a:ext uri="{FF2B5EF4-FFF2-40B4-BE49-F238E27FC236}">
                <a16:creationId xmlns:a16="http://schemas.microsoft.com/office/drawing/2014/main" id="{EA6AFF4D-FB20-DDF9-98C2-96BCD7B02563}"/>
              </a:ext>
            </a:extLst>
          </p:cNvPr>
          <p:cNvSpPr/>
          <p:nvPr/>
        </p:nvSpPr>
        <p:spPr>
          <a:xfrm>
            <a:off x="2973530" y="2541026"/>
            <a:ext cx="1527032" cy="1044411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1C185A1A-C47C-06CC-25F2-5245D5CB1D84}"/>
              </a:ext>
            </a:extLst>
          </p:cNvPr>
          <p:cNvSpPr/>
          <p:nvPr/>
        </p:nvSpPr>
        <p:spPr>
          <a:xfrm>
            <a:off x="2973530" y="2541026"/>
            <a:ext cx="28575" cy="104441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16DD8210-5BFE-E8AC-EE57-FCD06EB9DC7B}"/>
              </a:ext>
            </a:extLst>
          </p:cNvPr>
          <p:cNvSpPr/>
          <p:nvPr/>
        </p:nvSpPr>
        <p:spPr>
          <a:xfrm>
            <a:off x="3550416" y="2683901"/>
            <a:ext cx="401836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53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📍</a:t>
            </a:r>
            <a:endParaRPr lang="en-US" sz="2531" dirty="0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56CD81E7-D8B2-41DD-724C-CF64A74C4257}"/>
              </a:ext>
            </a:extLst>
          </p:cNvPr>
          <p:cNvSpPr/>
          <p:nvPr/>
        </p:nvSpPr>
        <p:spPr>
          <a:xfrm>
            <a:off x="3462849" y="3076808"/>
            <a:ext cx="576942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스마트 추천</a:t>
            </a:r>
            <a:endParaRPr lang="en-US" sz="837" dirty="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FE45B251-EB35-002C-DB28-E36281BFD888}"/>
              </a:ext>
            </a:extLst>
          </p:cNvPr>
          <p:cNvSpPr/>
          <p:nvPr/>
        </p:nvSpPr>
        <p:spPr>
          <a:xfrm>
            <a:off x="3144980" y="3312551"/>
            <a:ext cx="1212707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AI가 당신의 위치와 취향을 이해</a:t>
            </a:r>
            <a:endParaRPr lang="en-US" sz="680" dirty="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52AD9CA5-CFCA-D8AA-1BF0-35A99825712A}"/>
              </a:ext>
            </a:extLst>
          </p:cNvPr>
          <p:cNvSpPr/>
          <p:nvPr/>
        </p:nvSpPr>
        <p:spPr>
          <a:xfrm>
            <a:off x="4643438" y="2541026"/>
            <a:ext cx="1498457" cy="1044411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Shape 21">
            <a:extLst>
              <a:ext uri="{FF2B5EF4-FFF2-40B4-BE49-F238E27FC236}">
                <a16:creationId xmlns:a16="http://schemas.microsoft.com/office/drawing/2014/main" id="{446BA6CD-8DEB-EFBE-94F5-8EA191EC21D3}"/>
              </a:ext>
            </a:extLst>
          </p:cNvPr>
          <p:cNvSpPr/>
          <p:nvPr/>
        </p:nvSpPr>
        <p:spPr>
          <a:xfrm>
            <a:off x="4643438" y="2541026"/>
            <a:ext cx="28575" cy="104441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Text 22">
            <a:extLst>
              <a:ext uri="{FF2B5EF4-FFF2-40B4-BE49-F238E27FC236}">
                <a16:creationId xmlns:a16="http://schemas.microsoft.com/office/drawing/2014/main" id="{17B1494F-B229-5AB8-9D3E-3E77222C3EBF}"/>
              </a:ext>
            </a:extLst>
          </p:cNvPr>
          <p:cNvSpPr/>
          <p:nvPr/>
        </p:nvSpPr>
        <p:spPr>
          <a:xfrm>
            <a:off x="5191748" y="2683901"/>
            <a:ext cx="401836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53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⭐</a:t>
            </a:r>
            <a:endParaRPr lang="en-US" sz="2531" dirty="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692D5FF7-99B1-0370-E278-DE0B63572431}"/>
              </a:ext>
            </a:extLst>
          </p:cNvPr>
          <p:cNvSpPr/>
          <p:nvPr/>
        </p:nvSpPr>
        <p:spPr>
          <a:xfrm>
            <a:off x="5229560" y="3076808"/>
            <a:ext cx="326185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신뢰도</a:t>
            </a:r>
            <a:endParaRPr lang="en-US" sz="837" dirty="0"/>
          </a:p>
        </p:txBody>
      </p:sp>
      <p:sp>
        <p:nvSpPr>
          <p:cNvPr id="27" name="Text 24">
            <a:extLst>
              <a:ext uri="{FF2B5EF4-FFF2-40B4-BE49-F238E27FC236}">
                <a16:creationId xmlns:a16="http://schemas.microsoft.com/office/drawing/2014/main" id="{8D040154-84D2-B609-137E-24D641E8FB9E}"/>
              </a:ext>
            </a:extLst>
          </p:cNvPr>
          <p:cNvSpPr/>
          <p:nvPr/>
        </p:nvSpPr>
        <p:spPr>
          <a:xfrm>
            <a:off x="4843797" y="3312551"/>
            <a:ext cx="1097710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실시간 업데이트된 정보 제공</a:t>
            </a:r>
            <a:endParaRPr lang="en-US" sz="680" dirty="0"/>
          </a:p>
        </p:txBody>
      </p:sp>
      <p:sp>
        <p:nvSpPr>
          <p:cNvPr id="28" name="Shape 25">
            <a:extLst>
              <a:ext uri="{FF2B5EF4-FFF2-40B4-BE49-F238E27FC236}">
                <a16:creationId xmlns:a16="http://schemas.microsoft.com/office/drawing/2014/main" id="{2F163980-8ECD-189D-FA60-C7353AD6B691}"/>
              </a:ext>
            </a:extLst>
          </p:cNvPr>
          <p:cNvSpPr/>
          <p:nvPr/>
        </p:nvSpPr>
        <p:spPr>
          <a:xfrm>
            <a:off x="6284770" y="2541026"/>
            <a:ext cx="1498457" cy="1044411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9E8111F7-1E79-716E-1DCF-F84247E923E8}"/>
              </a:ext>
            </a:extLst>
          </p:cNvPr>
          <p:cNvSpPr/>
          <p:nvPr/>
        </p:nvSpPr>
        <p:spPr>
          <a:xfrm>
            <a:off x="6284770" y="2541026"/>
            <a:ext cx="28575" cy="104441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B0CB87B7-235D-F674-37FD-7BF665743678}"/>
              </a:ext>
            </a:extLst>
          </p:cNvPr>
          <p:cNvSpPr/>
          <p:nvPr/>
        </p:nvSpPr>
        <p:spPr>
          <a:xfrm>
            <a:off x="6833081" y="2683901"/>
            <a:ext cx="401836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53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🧡</a:t>
            </a:r>
            <a:endParaRPr lang="en-US" sz="2531" dirty="0"/>
          </a:p>
        </p:txBody>
      </p:sp>
      <p:sp>
        <p:nvSpPr>
          <p:cNvPr id="31" name="Text 28">
            <a:extLst>
              <a:ext uri="{FF2B5EF4-FFF2-40B4-BE49-F238E27FC236}">
                <a16:creationId xmlns:a16="http://schemas.microsoft.com/office/drawing/2014/main" id="{D34DC80D-77EA-2B03-D3F0-CC80616E94DE}"/>
              </a:ext>
            </a:extLst>
          </p:cNvPr>
          <p:cNvSpPr/>
          <p:nvPr/>
        </p:nvSpPr>
        <p:spPr>
          <a:xfrm>
            <a:off x="6799873" y="3076808"/>
            <a:ext cx="468223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감성 경험</a:t>
            </a:r>
            <a:endParaRPr lang="en-US" sz="837" dirty="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6033E2FD-063D-19E7-CC2E-4E964EE08CA6}"/>
              </a:ext>
            </a:extLst>
          </p:cNvPr>
          <p:cNvSpPr/>
          <p:nvPr/>
        </p:nvSpPr>
        <p:spPr>
          <a:xfrm>
            <a:off x="6618405" y="3312551"/>
            <a:ext cx="831186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따뜻하고 직관적인 UI</a:t>
            </a:r>
            <a:endParaRPr lang="en-US" sz="68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7F065255-245D-EDAC-2165-D02D5B67BDC7}"/>
              </a:ext>
            </a:extLst>
          </p:cNvPr>
          <p:cNvSpPr/>
          <p:nvPr/>
        </p:nvSpPr>
        <p:spPr>
          <a:xfrm>
            <a:off x="1360773" y="4156937"/>
            <a:ext cx="6422454" cy="514350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Shape 31">
            <a:extLst>
              <a:ext uri="{FF2B5EF4-FFF2-40B4-BE49-F238E27FC236}">
                <a16:creationId xmlns:a16="http://schemas.microsoft.com/office/drawing/2014/main" id="{32ED74AB-A52E-3B29-6C46-692CA29F86EA}"/>
              </a:ext>
            </a:extLst>
          </p:cNvPr>
          <p:cNvSpPr/>
          <p:nvPr/>
        </p:nvSpPr>
        <p:spPr>
          <a:xfrm>
            <a:off x="1360773" y="4156937"/>
            <a:ext cx="28575" cy="514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6B0C4972-86DA-31BF-FAC3-3FE53A845A12}"/>
              </a:ext>
            </a:extLst>
          </p:cNvPr>
          <p:cNvSpPr/>
          <p:nvPr/>
        </p:nvSpPr>
        <p:spPr>
          <a:xfrm>
            <a:off x="1360773" y="4156937"/>
            <a:ext cx="6422454" cy="514350"/>
          </a:xfrm>
          <a:prstGeom prst="rect">
            <a:avLst/>
          </a:prstGeom>
          <a:noFill/>
          <a:ln/>
        </p:spPr>
        <p:txBody>
          <a:bodyPr wrap="square" lIns="170053" tIns="170053" rIns="170053" bIns="170053" rtlCol="0" anchor="ctr">
            <a:spAutoFit/>
          </a:bodyPr>
          <a:lstStyle/>
          <a:p>
            <a:pPr marL="0" indent="0" algn="ctr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모든 사람이 점심 시간을 스트레스 없이, 즐겁게 보낼 수 있는 세상을 만드는 것이 우리의 비전입니다. </a:t>
            </a:r>
            <a:endParaRPr lang="en-US" sz="1046" dirty="0"/>
          </a:p>
        </p:txBody>
      </p:sp>
    </p:spTree>
    <p:extLst>
      <p:ext uri="{BB962C8B-B14F-4D97-AF65-F5344CB8AC3E}">
        <p14:creationId xmlns:p14="http://schemas.microsoft.com/office/powerpoint/2010/main" val="82182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15250" y="-714375"/>
            <a:ext cx="2143125" cy="2143125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"/>
          <p:cNvSpPr/>
          <p:nvPr/>
        </p:nvSpPr>
        <p:spPr>
          <a:xfrm>
            <a:off x="-357187" y="4071938"/>
            <a:ext cx="1428750" cy="1428750"/>
          </a:xfrm>
          <a:prstGeom prst="ellipse">
            <a:avLst/>
          </a:prstGeom>
          <a:solidFill>
            <a:srgbClr val="33333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3791545" y="746354"/>
            <a:ext cx="156088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Q&amp;A</a:t>
            </a:r>
            <a:endParaRPr lang="en-US" sz="5400" dirty="0"/>
          </a:p>
        </p:txBody>
      </p:sp>
      <p:sp>
        <p:nvSpPr>
          <p:cNvPr id="6" name="Text 3"/>
          <p:cNvSpPr/>
          <p:nvPr/>
        </p:nvSpPr>
        <p:spPr>
          <a:xfrm>
            <a:off x="3532863" y="1789342"/>
            <a:ext cx="2078245" cy="3343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질문이 있으신가요?</a:t>
            </a:r>
            <a:endParaRPr lang="en-US" sz="2025" dirty="0"/>
          </a:p>
        </p:txBody>
      </p:sp>
      <p:sp>
        <p:nvSpPr>
          <p:cNvPr id="7" name="Text 4"/>
          <p:cNvSpPr/>
          <p:nvPr/>
        </p:nvSpPr>
        <p:spPr>
          <a:xfrm>
            <a:off x="3370818" y="2496908"/>
            <a:ext cx="240230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LunchBot에 대해 더 알고 싶으신 점이나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3408378" y="2725508"/>
            <a:ext cx="232716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기술적 질문, 기능 개선 제안이 있으시면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942736" y="2954108"/>
            <a:ext cx="12584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편하게 말씀해주세요. 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140501" y="3809572"/>
            <a:ext cx="862971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📧 추가 정보 요청</a:t>
            </a:r>
            <a:endParaRPr lang="en-US" sz="837" dirty="0"/>
          </a:p>
        </p:txBody>
      </p:sp>
      <p:sp>
        <p:nvSpPr>
          <p:cNvPr id="11" name="Shape 8"/>
          <p:cNvSpPr/>
          <p:nvPr/>
        </p:nvSpPr>
        <p:spPr>
          <a:xfrm>
            <a:off x="2689510" y="4081035"/>
            <a:ext cx="1187453" cy="316111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9"/>
          <p:cNvSpPr/>
          <p:nvPr/>
        </p:nvSpPr>
        <p:spPr>
          <a:xfrm>
            <a:off x="2689510" y="4081035"/>
            <a:ext cx="28575" cy="31611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0"/>
          <p:cNvSpPr/>
          <p:nvPr/>
        </p:nvSpPr>
        <p:spPr>
          <a:xfrm>
            <a:off x="2689510" y="4081035"/>
            <a:ext cx="1187453" cy="316111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💬 발표 후 직접 대화</a:t>
            </a:r>
            <a:endParaRPr lang="en-US" sz="732" dirty="0"/>
          </a:p>
        </p:txBody>
      </p:sp>
      <p:sp>
        <p:nvSpPr>
          <p:cNvPr id="14" name="Shape 11"/>
          <p:cNvSpPr/>
          <p:nvPr/>
        </p:nvSpPr>
        <p:spPr>
          <a:xfrm>
            <a:off x="4076988" y="4081035"/>
            <a:ext cx="951430" cy="316111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2"/>
          <p:cNvSpPr/>
          <p:nvPr/>
        </p:nvSpPr>
        <p:spPr>
          <a:xfrm>
            <a:off x="4076988" y="4081035"/>
            <a:ext cx="28575" cy="31611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3"/>
          <p:cNvSpPr/>
          <p:nvPr/>
        </p:nvSpPr>
        <p:spPr>
          <a:xfrm>
            <a:off x="4076988" y="4081035"/>
            <a:ext cx="951430" cy="316111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📧 이메일 문의</a:t>
            </a:r>
            <a:endParaRPr lang="en-US" sz="732" dirty="0"/>
          </a:p>
        </p:txBody>
      </p:sp>
      <p:sp>
        <p:nvSpPr>
          <p:cNvPr id="17" name="Shape 14"/>
          <p:cNvSpPr/>
          <p:nvPr/>
        </p:nvSpPr>
        <p:spPr>
          <a:xfrm>
            <a:off x="5228444" y="4081035"/>
            <a:ext cx="1197443" cy="316111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5"/>
          <p:cNvSpPr/>
          <p:nvPr/>
        </p:nvSpPr>
        <p:spPr>
          <a:xfrm>
            <a:off x="5228444" y="4081035"/>
            <a:ext cx="28575" cy="31611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6"/>
          <p:cNvSpPr/>
          <p:nvPr/>
        </p:nvSpPr>
        <p:spPr>
          <a:xfrm>
            <a:off x="5228444" y="4081035"/>
            <a:ext cx="1197443" cy="316111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🔗 GitHub 프로젝트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691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5715000" cy="467916"/>
          </a:xfrm>
          <a:prstGeom prst="rect">
            <a:avLst/>
          </a:prstGeom>
          <a:noFill/>
          <a:ln/>
        </p:spPr>
        <p:txBody>
          <a:bodyPr wrap="square" lIns="0" tIns="0" rIns="0" bIns="127508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프로젝트 개요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1110853"/>
            <a:ext cx="5715000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🎯 주제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428625" y="1384102"/>
            <a:ext cx="12822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AI와 지도 서비스를 결합한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1710844" y="1384102"/>
            <a:ext cx="16505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위치 기반 점심 메뉴 추천 웹 서비스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428625" y="1840213"/>
            <a:ext cx="5715000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💡 개발 목적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28625" y="2100960"/>
            <a:ext cx="5715000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매일 반복되는 "오늘 뭐 먹지?" 고민을 덜어주고, AI가 사용자의 위치와 취향을 바탕으로 근처 맛집을 자동 추천하는 서비스 개발 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428625" y="2752437"/>
            <a:ext cx="5715000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📋 개발 배경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428625" y="3048902"/>
            <a:ext cx="5715000" cy="397176"/>
          </a:xfrm>
          <a:prstGeom prst="rect">
            <a:avLst/>
          </a:prstGeom>
          <a:solidFill>
            <a:srgbClr val="F5DEB3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8"/>
          <p:cNvSpPr/>
          <p:nvPr/>
        </p:nvSpPr>
        <p:spPr>
          <a:xfrm>
            <a:off x="428625" y="3048902"/>
            <a:ext cx="28575" cy="397176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535781" y="3156059"/>
            <a:ext cx="5500688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✓ 팀원 모두가 공감한 일상적 스트레스: 점심 메뉴 선택의 반복적 고민 </a:t>
            </a:r>
            <a:endParaRPr lang="en-US" sz="837" dirty="0"/>
          </a:p>
        </p:txBody>
      </p:sp>
      <p:sp>
        <p:nvSpPr>
          <p:cNvPr id="13" name="Shape 10"/>
          <p:cNvSpPr/>
          <p:nvPr/>
        </p:nvSpPr>
        <p:spPr>
          <a:xfrm>
            <a:off x="428625" y="3553234"/>
            <a:ext cx="5715000" cy="397176"/>
          </a:xfrm>
          <a:prstGeom prst="rect">
            <a:avLst/>
          </a:prstGeom>
          <a:solidFill>
            <a:srgbClr val="F5DEB3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Shape 11"/>
          <p:cNvSpPr/>
          <p:nvPr/>
        </p:nvSpPr>
        <p:spPr>
          <a:xfrm>
            <a:off x="428625" y="3553234"/>
            <a:ext cx="28575" cy="397176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535781" y="3660391"/>
            <a:ext cx="5500688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✓ 기존 솔루션의 한계: 단순 텍스트 챗봇, 제한된 지도 API (네이버 지도의 리뷰·평점 제약) </a:t>
            </a:r>
            <a:endParaRPr lang="en-US" sz="837" dirty="0"/>
          </a:p>
        </p:txBody>
      </p:sp>
      <p:sp>
        <p:nvSpPr>
          <p:cNvPr id="16" name="Shape 13"/>
          <p:cNvSpPr/>
          <p:nvPr/>
        </p:nvSpPr>
        <p:spPr>
          <a:xfrm>
            <a:off x="428625" y="4057566"/>
            <a:ext cx="5715000" cy="397176"/>
          </a:xfrm>
          <a:prstGeom prst="rect">
            <a:avLst/>
          </a:prstGeom>
          <a:solidFill>
            <a:srgbClr val="F5DEB3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4"/>
          <p:cNvSpPr/>
          <p:nvPr/>
        </p:nvSpPr>
        <p:spPr>
          <a:xfrm>
            <a:off x="428625" y="4057566"/>
            <a:ext cx="28575" cy="397176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535781" y="4164723"/>
            <a:ext cx="5500688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✓ 차별화 전략: 카카오 지도 API + 시각적이고 직관적인 추천 UI 구현 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7260729" y="1025435"/>
            <a:ext cx="623292" cy="68044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93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🤔</a:t>
            </a:r>
            <a:endParaRPr lang="en-US" sz="3938" dirty="0"/>
          </a:p>
        </p:txBody>
      </p:sp>
      <p:sp>
        <p:nvSpPr>
          <p:cNvPr id="20" name="Text 17"/>
          <p:cNvSpPr/>
          <p:nvPr/>
        </p:nvSpPr>
        <p:spPr>
          <a:xfrm>
            <a:off x="7260729" y="1777315"/>
            <a:ext cx="623292" cy="14466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고민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7260729" y="2136288"/>
            <a:ext cx="623292" cy="68044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93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🍽️</a:t>
            </a:r>
            <a:endParaRPr lang="en-US" sz="3938" dirty="0"/>
          </a:p>
        </p:txBody>
      </p:sp>
      <p:sp>
        <p:nvSpPr>
          <p:cNvPr id="22" name="Text 19"/>
          <p:cNvSpPr/>
          <p:nvPr/>
        </p:nvSpPr>
        <p:spPr>
          <a:xfrm>
            <a:off x="7260729" y="2888168"/>
            <a:ext cx="623292" cy="14466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선택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7260729" y="3247141"/>
            <a:ext cx="623292" cy="68044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93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😊</a:t>
            </a:r>
            <a:endParaRPr lang="en-US" sz="3938" dirty="0"/>
          </a:p>
        </p:txBody>
      </p:sp>
      <p:sp>
        <p:nvSpPr>
          <p:cNvPr id="24" name="Text 21"/>
          <p:cNvSpPr/>
          <p:nvPr/>
        </p:nvSpPr>
        <p:spPr>
          <a:xfrm>
            <a:off x="7260729" y="3999021"/>
            <a:ext cx="623292" cy="14466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해결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03"/>
            <a:ext cx="9144000" cy="62757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467916"/>
          </a:xfrm>
          <a:prstGeom prst="rect">
            <a:avLst/>
          </a:prstGeom>
          <a:noFill/>
          <a:ln/>
        </p:spPr>
        <p:txBody>
          <a:bodyPr wrap="square" lIns="0" tIns="0" rIns="0" bIns="127508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기능 1: 내 위치에서 2km 반경 내 맛집을 한눈에 확인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153716"/>
            <a:ext cx="4000500" cy="2096691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28625" y="1153716"/>
            <a:ext cx="28575" cy="209669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642938" y="1368028"/>
            <a:ext cx="3571875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🗺️ 기능 설명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642938" y="1664494"/>
            <a:ext cx="1785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📍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892969" y="1664494"/>
            <a:ext cx="33218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브라우저의 위치 정보를 자동으로 수집</a:t>
            </a:r>
            <a:endParaRPr lang="en-US" sz="785" dirty="0"/>
          </a:p>
        </p:txBody>
      </p:sp>
      <p:sp>
        <p:nvSpPr>
          <p:cNvPr id="9" name="Text 6"/>
          <p:cNvSpPr/>
          <p:nvPr/>
        </p:nvSpPr>
        <p:spPr>
          <a:xfrm>
            <a:off x="642938" y="2007394"/>
            <a:ext cx="1785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🔍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892969" y="2007394"/>
            <a:ext cx="33218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주변 2km 반경 내 맛집 정보를 카카오 지도에 실시간 표시</a:t>
            </a:r>
            <a:endParaRPr lang="en-US" sz="785" dirty="0"/>
          </a:p>
        </p:txBody>
      </p:sp>
      <p:sp>
        <p:nvSpPr>
          <p:cNvPr id="11" name="Text 8"/>
          <p:cNvSpPr/>
          <p:nvPr/>
        </p:nvSpPr>
        <p:spPr>
          <a:xfrm>
            <a:off x="642938" y="2350294"/>
            <a:ext cx="1785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⚡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892969" y="2350294"/>
            <a:ext cx="33218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클릭 한 번으로 주변 모든 맛집 확인 가능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642938" y="2693194"/>
            <a:ext cx="1785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✂️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892969" y="2693194"/>
            <a:ext cx="33218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불필요한 원거리 정보는 자동 필터링</a:t>
            </a:r>
            <a:endParaRPr lang="en-US" sz="785" dirty="0"/>
          </a:p>
        </p:txBody>
      </p:sp>
      <p:sp>
        <p:nvSpPr>
          <p:cNvPr id="15" name="Shape 12"/>
          <p:cNvSpPr/>
          <p:nvPr/>
        </p:nvSpPr>
        <p:spPr>
          <a:xfrm>
            <a:off x="4714875" y="1153716"/>
            <a:ext cx="4000500" cy="2096691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3"/>
          <p:cNvSpPr/>
          <p:nvPr/>
        </p:nvSpPr>
        <p:spPr>
          <a:xfrm>
            <a:off x="4714875" y="1153716"/>
            <a:ext cx="28575" cy="209669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4"/>
          <p:cNvSpPr/>
          <p:nvPr/>
        </p:nvSpPr>
        <p:spPr>
          <a:xfrm>
            <a:off x="4929188" y="1368028"/>
            <a:ext cx="3571875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⚙️ 기술 구현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4929188" y="1664494"/>
            <a:ext cx="1785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🔧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5179219" y="1664494"/>
            <a:ext cx="33218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Geolocation API를 통한 사용자 위치 수집</a:t>
            </a:r>
            <a:endParaRPr lang="en-US" sz="785" dirty="0"/>
          </a:p>
        </p:txBody>
      </p:sp>
      <p:sp>
        <p:nvSpPr>
          <p:cNvPr id="20" name="Text 17"/>
          <p:cNvSpPr/>
          <p:nvPr/>
        </p:nvSpPr>
        <p:spPr>
          <a:xfrm>
            <a:off x="4929188" y="2007394"/>
            <a:ext cx="1785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🗺️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5179219" y="2007394"/>
            <a:ext cx="33218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Kakao Maps JavaScript API를 활용한 실시간 지도 렌더링</a:t>
            </a:r>
            <a:endParaRPr lang="en-US" sz="785" dirty="0"/>
          </a:p>
        </p:txBody>
      </p:sp>
      <p:sp>
        <p:nvSpPr>
          <p:cNvPr id="22" name="Text 19"/>
          <p:cNvSpPr/>
          <p:nvPr/>
        </p:nvSpPr>
        <p:spPr>
          <a:xfrm>
            <a:off x="4929188" y="2350294"/>
            <a:ext cx="1785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📊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5179219" y="2350294"/>
            <a:ext cx="33218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거리 기반 필터링 알고리즘 (2km 반경 내 식당만 표시)</a:t>
            </a:r>
            <a:endParaRPr lang="en-US" sz="785" dirty="0"/>
          </a:p>
        </p:txBody>
      </p:sp>
      <p:sp>
        <p:nvSpPr>
          <p:cNvPr id="24" name="Text 21"/>
          <p:cNvSpPr/>
          <p:nvPr/>
        </p:nvSpPr>
        <p:spPr>
          <a:xfrm>
            <a:off x="4929188" y="2693194"/>
            <a:ext cx="1785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🚀</a:t>
            </a:r>
            <a:endParaRPr lang="en-US" sz="1046" dirty="0"/>
          </a:p>
        </p:txBody>
      </p:sp>
      <p:sp>
        <p:nvSpPr>
          <p:cNvPr id="25" name="Text 22"/>
          <p:cNvSpPr/>
          <p:nvPr/>
        </p:nvSpPr>
        <p:spPr>
          <a:xfrm>
            <a:off x="5179219" y="2693194"/>
            <a:ext cx="33218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실시간 위치 업데이트 및 동적 마커 관리</a:t>
            </a:r>
            <a:endParaRPr lang="en-US" sz="785" dirty="0"/>
          </a:p>
        </p:txBody>
      </p:sp>
      <p:sp>
        <p:nvSpPr>
          <p:cNvPr id="26" name="Shape 23"/>
          <p:cNvSpPr/>
          <p:nvPr/>
        </p:nvSpPr>
        <p:spPr>
          <a:xfrm>
            <a:off x="428625" y="3405784"/>
            <a:ext cx="8286750" cy="989409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Text 24"/>
          <p:cNvSpPr/>
          <p:nvPr/>
        </p:nvSpPr>
        <p:spPr>
          <a:xfrm>
            <a:off x="3804047" y="3548659"/>
            <a:ext cx="446484" cy="48756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8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🔵</a:t>
            </a:r>
            <a:endParaRPr lang="en-US" sz="2813" dirty="0"/>
          </a:p>
        </p:txBody>
      </p:sp>
      <p:sp>
        <p:nvSpPr>
          <p:cNvPr id="28" name="Text 25"/>
          <p:cNvSpPr/>
          <p:nvPr/>
        </p:nvSpPr>
        <p:spPr>
          <a:xfrm>
            <a:off x="3876266" y="4107657"/>
            <a:ext cx="302047" cy="14466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내 위치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4464844" y="3548659"/>
            <a:ext cx="214313" cy="70365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688" dirty="0"/>
          </a:p>
        </p:txBody>
      </p:sp>
      <p:sp>
        <p:nvSpPr>
          <p:cNvPr id="30" name="Text 27"/>
          <p:cNvSpPr/>
          <p:nvPr/>
        </p:nvSpPr>
        <p:spPr>
          <a:xfrm>
            <a:off x="4893469" y="3548659"/>
            <a:ext cx="446484" cy="48756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8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🟠</a:t>
            </a:r>
            <a:endParaRPr lang="en-US" sz="2813" dirty="0"/>
          </a:p>
        </p:txBody>
      </p:sp>
      <p:sp>
        <p:nvSpPr>
          <p:cNvPr id="31" name="Text 28"/>
          <p:cNvSpPr/>
          <p:nvPr/>
        </p:nvSpPr>
        <p:spPr>
          <a:xfrm>
            <a:off x="4919672" y="4107657"/>
            <a:ext cx="394050" cy="14466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추천 맛집</a:t>
            </a:r>
            <a:endParaRPr lang="en-US" sz="732" dirty="0"/>
          </a:p>
        </p:txBody>
      </p:sp>
      <p:sp>
        <p:nvSpPr>
          <p:cNvPr id="32" name="Shape 29"/>
          <p:cNvSpPr/>
          <p:nvPr/>
        </p:nvSpPr>
        <p:spPr>
          <a:xfrm>
            <a:off x="428625" y="4282671"/>
            <a:ext cx="8286750" cy="935831"/>
          </a:xfrm>
          <a:prstGeom prst="rect">
            <a:avLst/>
          </a:prstGeom>
          <a:solidFill>
            <a:srgbClr val="F5DEB3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Shape 30"/>
          <p:cNvSpPr/>
          <p:nvPr/>
        </p:nvSpPr>
        <p:spPr>
          <a:xfrm>
            <a:off x="428625" y="4257668"/>
            <a:ext cx="28575" cy="93583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Text 31"/>
          <p:cNvSpPr/>
          <p:nvPr/>
        </p:nvSpPr>
        <p:spPr>
          <a:xfrm>
            <a:off x="607219" y="4436262"/>
            <a:ext cx="7929563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👥 사용자 경험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607219" y="4672006"/>
            <a:ext cx="79295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사용자는 앱을 열자마자 현재 위치를 기반으로 한 맛집 정보를 즉시 확인할 수 있습니다. 파란 마커로 표시된 내 위치와 오렌지색 마커로 표시된 추천 맛집을 명확히 구분하여 직관적인 지도 탐색이 가능합니다. </a:t>
            </a:r>
            <a:endParaRPr lang="en-US" sz="78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7170"/>
            <a:ext cx="9144000" cy="58492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467916"/>
          </a:xfrm>
          <a:prstGeom prst="rect">
            <a:avLst/>
          </a:prstGeom>
          <a:noFill/>
          <a:ln/>
        </p:spPr>
        <p:txBody>
          <a:bodyPr wrap="square" lIns="0" tIns="0" rIns="0" bIns="127508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기능 2: AI 알고리즘이 추천하는 최고의 3곳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1082278"/>
            <a:ext cx="8286750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🤖 AI 추천 알고리즘</a:t>
            </a:r>
            <a:endParaRPr lang="en-US" sz="942" dirty="0"/>
          </a:p>
        </p:txBody>
      </p:sp>
      <p:sp>
        <p:nvSpPr>
          <p:cNvPr id="5" name="Shape 2"/>
          <p:cNvSpPr/>
          <p:nvPr/>
        </p:nvSpPr>
        <p:spPr>
          <a:xfrm>
            <a:off x="428625" y="1414463"/>
            <a:ext cx="2666991" cy="1037267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428625" y="1414463"/>
            <a:ext cx="28575" cy="1037267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4"/>
          <p:cNvSpPr/>
          <p:nvPr/>
        </p:nvSpPr>
        <p:spPr>
          <a:xfrm>
            <a:off x="571500" y="1557338"/>
            <a:ext cx="2381241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40%</a:t>
            </a:r>
            <a:endParaRPr lang="en-US" sz="2025" dirty="0"/>
          </a:p>
        </p:txBody>
      </p:sp>
      <p:sp>
        <p:nvSpPr>
          <p:cNvPr id="8" name="Text 5"/>
          <p:cNvSpPr/>
          <p:nvPr/>
        </p:nvSpPr>
        <p:spPr>
          <a:xfrm>
            <a:off x="571500" y="1978819"/>
            <a:ext cx="2381241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평점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571500" y="2178844"/>
            <a:ext cx="2381241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높은 평점의 식당을 우선 추천</a:t>
            </a:r>
            <a:endParaRPr lang="en-US" sz="680" dirty="0"/>
          </a:p>
        </p:txBody>
      </p:sp>
      <p:sp>
        <p:nvSpPr>
          <p:cNvPr id="10" name="Shape 7"/>
          <p:cNvSpPr/>
          <p:nvPr/>
        </p:nvSpPr>
        <p:spPr>
          <a:xfrm>
            <a:off x="3238491" y="1414463"/>
            <a:ext cx="2666991" cy="1037267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8"/>
          <p:cNvSpPr/>
          <p:nvPr/>
        </p:nvSpPr>
        <p:spPr>
          <a:xfrm>
            <a:off x="3238491" y="1414463"/>
            <a:ext cx="28575" cy="1037267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3381366" y="1557338"/>
            <a:ext cx="2381241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35%</a:t>
            </a:r>
            <a:endParaRPr lang="en-US" sz="2025" dirty="0"/>
          </a:p>
        </p:txBody>
      </p:sp>
      <p:sp>
        <p:nvSpPr>
          <p:cNvPr id="13" name="Text 10"/>
          <p:cNvSpPr/>
          <p:nvPr/>
        </p:nvSpPr>
        <p:spPr>
          <a:xfrm>
            <a:off x="3381366" y="1978819"/>
            <a:ext cx="2381241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거리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3381366" y="2178844"/>
            <a:ext cx="2381241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가까운 거리의 식당을 우선 추천</a:t>
            </a:r>
            <a:endParaRPr lang="en-US" sz="680" dirty="0"/>
          </a:p>
        </p:txBody>
      </p:sp>
      <p:sp>
        <p:nvSpPr>
          <p:cNvPr id="15" name="Shape 12"/>
          <p:cNvSpPr/>
          <p:nvPr/>
        </p:nvSpPr>
        <p:spPr>
          <a:xfrm>
            <a:off x="6048356" y="1414463"/>
            <a:ext cx="2667019" cy="1037267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3"/>
          <p:cNvSpPr/>
          <p:nvPr/>
        </p:nvSpPr>
        <p:spPr>
          <a:xfrm>
            <a:off x="6048356" y="1414463"/>
            <a:ext cx="28575" cy="1037267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4"/>
          <p:cNvSpPr/>
          <p:nvPr/>
        </p:nvSpPr>
        <p:spPr>
          <a:xfrm>
            <a:off x="6191231" y="1557338"/>
            <a:ext cx="2381269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25%</a:t>
            </a:r>
            <a:endParaRPr lang="en-US" sz="2025" dirty="0"/>
          </a:p>
        </p:txBody>
      </p:sp>
      <p:sp>
        <p:nvSpPr>
          <p:cNvPr id="18" name="Text 15"/>
          <p:cNvSpPr/>
          <p:nvPr/>
        </p:nvSpPr>
        <p:spPr>
          <a:xfrm>
            <a:off x="6191231" y="1978819"/>
            <a:ext cx="2381269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리뷰 수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6191231" y="2178844"/>
            <a:ext cx="2381269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많은 리뷰 = 검증된 식당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428611" y="2980367"/>
            <a:ext cx="8286750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⭐ TOP 3 추천 결과</a:t>
            </a:r>
            <a:endParaRPr lang="en-US" sz="942" dirty="0"/>
          </a:p>
        </p:txBody>
      </p:sp>
      <p:sp>
        <p:nvSpPr>
          <p:cNvPr id="21" name="Shape 18"/>
          <p:cNvSpPr/>
          <p:nvPr/>
        </p:nvSpPr>
        <p:spPr>
          <a:xfrm>
            <a:off x="428625" y="3343996"/>
            <a:ext cx="2666991" cy="1893791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Shape 19"/>
          <p:cNvSpPr/>
          <p:nvPr/>
        </p:nvSpPr>
        <p:spPr>
          <a:xfrm>
            <a:off x="428625" y="3343996"/>
            <a:ext cx="28575" cy="189379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20"/>
          <p:cNvSpPr/>
          <p:nvPr/>
        </p:nvSpPr>
        <p:spPr>
          <a:xfrm>
            <a:off x="571500" y="3486871"/>
            <a:ext cx="2381241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🥇 1위</a:t>
            </a:r>
            <a:endParaRPr lang="en-US" sz="1575" dirty="0"/>
          </a:p>
        </p:txBody>
      </p:sp>
      <p:sp>
        <p:nvSpPr>
          <p:cNvPr id="24" name="Text 21"/>
          <p:cNvSpPr/>
          <p:nvPr/>
        </p:nvSpPr>
        <p:spPr>
          <a:xfrm>
            <a:off x="571500" y="3847630"/>
            <a:ext cx="2381241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한우 프리미엄 스테이크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571500" y="4099083"/>
            <a:ext cx="12501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⭐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753666" y="4097661"/>
            <a:ext cx="219907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평점 4.8 (234 리뷰)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571500" y="4346241"/>
            <a:ext cx="12501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📍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753666" y="4334828"/>
            <a:ext cx="219907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강남역 인근, 0.3km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571500" y="4583408"/>
            <a:ext cx="12501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🏷️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753666" y="4571995"/>
            <a:ext cx="219907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한식 / 고기</a:t>
            </a:r>
            <a:endParaRPr lang="en-US" sz="680" dirty="0"/>
          </a:p>
        </p:txBody>
      </p:sp>
      <p:sp>
        <p:nvSpPr>
          <p:cNvPr id="31" name="Text 28"/>
          <p:cNvSpPr/>
          <p:nvPr/>
        </p:nvSpPr>
        <p:spPr>
          <a:xfrm>
            <a:off x="571500" y="4849150"/>
            <a:ext cx="2381241" cy="257175"/>
          </a:xfrm>
          <a:prstGeom prst="rect">
            <a:avLst/>
          </a:prstGeom>
          <a:noFill/>
          <a:ln/>
        </p:spPr>
        <p:txBody>
          <a:bodyPr wrap="square" lIns="0" tIns="102108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추천도: 95점</a:t>
            </a:r>
            <a:endParaRPr lang="en-US" sz="837" dirty="0"/>
          </a:p>
        </p:txBody>
      </p:sp>
      <p:sp>
        <p:nvSpPr>
          <p:cNvPr id="32" name="Shape 29"/>
          <p:cNvSpPr/>
          <p:nvPr/>
        </p:nvSpPr>
        <p:spPr>
          <a:xfrm>
            <a:off x="3238491" y="3355412"/>
            <a:ext cx="2666991" cy="1893791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Shape 30"/>
          <p:cNvSpPr/>
          <p:nvPr/>
        </p:nvSpPr>
        <p:spPr>
          <a:xfrm>
            <a:off x="3238491" y="3355412"/>
            <a:ext cx="28575" cy="189379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Text 31"/>
          <p:cNvSpPr/>
          <p:nvPr/>
        </p:nvSpPr>
        <p:spPr>
          <a:xfrm>
            <a:off x="3381366" y="3498287"/>
            <a:ext cx="2381241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🥈 2위</a:t>
            </a:r>
            <a:endParaRPr lang="en-US" sz="1575" dirty="0"/>
          </a:p>
        </p:txBody>
      </p:sp>
      <p:sp>
        <p:nvSpPr>
          <p:cNvPr id="35" name="Text 32"/>
          <p:cNvSpPr/>
          <p:nvPr/>
        </p:nvSpPr>
        <p:spPr>
          <a:xfrm>
            <a:off x="3381366" y="3859046"/>
            <a:ext cx="2381241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이탈리안 파스타 하우스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3381365" y="4109077"/>
            <a:ext cx="12501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⭐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3563531" y="4109077"/>
            <a:ext cx="219907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평점 4.6 (189 리뷰)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3381366" y="4346244"/>
            <a:ext cx="12501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📍</a:t>
            </a:r>
            <a:endParaRPr lang="en-US" sz="732" dirty="0"/>
          </a:p>
        </p:txBody>
      </p:sp>
      <p:sp>
        <p:nvSpPr>
          <p:cNvPr id="39" name="Text 36"/>
          <p:cNvSpPr/>
          <p:nvPr/>
        </p:nvSpPr>
        <p:spPr>
          <a:xfrm>
            <a:off x="3563531" y="4346244"/>
            <a:ext cx="219907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강남역 인근, 0.5km</a:t>
            </a:r>
            <a:endParaRPr lang="en-US" sz="680" dirty="0"/>
          </a:p>
        </p:txBody>
      </p:sp>
      <p:sp>
        <p:nvSpPr>
          <p:cNvPr id="40" name="Text 37"/>
          <p:cNvSpPr/>
          <p:nvPr/>
        </p:nvSpPr>
        <p:spPr>
          <a:xfrm>
            <a:off x="3381366" y="4583411"/>
            <a:ext cx="12501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🏷️</a:t>
            </a:r>
            <a:endParaRPr lang="en-US" sz="732" dirty="0"/>
          </a:p>
        </p:txBody>
      </p:sp>
      <p:sp>
        <p:nvSpPr>
          <p:cNvPr id="41" name="Text 38"/>
          <p:cNvSpPr/>
          <p:nvPr/>
        </p:nvSpPr>
        <p:spPr>
          <a:xfrm>
            <a:off x="3563531" y="4583411"/>
            <a:ext cx="219907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양식 / 파스타</a:t>
            </a:r>
            <a:endParaRPr lang="en-US" sz="680" dirty="0"/>
          </a:p>
        </p:txBody>
      </p:sp>
      <p:sp>
        <p:nvSpPr>
          <p:cNvPr id="42" name="Text 39"/>
          <p:cNvSpPr/>
          <p:nvPr/>
        </p:nvSpPr>
        <p:spPr>
          <a:xfrm>
            <a:off x="3381366" y="4849153"/>
            <a:ext cx="2381241" cy="257175"/>
          </a:xfrm>
          <a:prstGeom prst="rect">
            <a:avLst/>
          </a:prstGeom>
          <a:noFill/>
          <a:ln/>
        </p:spPr>
        <p:txBody>
          <a:bodyPr wrap="square" lIns="0" tIns="102108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추천도: 92점</a:t>
            </a:r>
            <a:endParaRPr lang="en-US" sz="837" dirty="0"/>
          </a:p>
        </p:txBody>
      </p:sp>
      <p:sp>
        <p:nvSpPr>
          <p:cNvPr id="43" name="Shape 40"/>
          <p:cNvSpPr/>
          <p:nvPr/>
        </p:nvSpPr>
        <p:spPr>
          <a:xfrm>
            <a:off x="6048356" y="3348268"/>
            <a:ext cx="2667019" cy="1893791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Shape 41"/>
          <p:cNvSpPr/>
          <p:nvPr/>
        </p:nvSpPr>
        <p:spPr>
          <a:xfrm>
            <a:off x="6048356" y="3348268"/>
            <a:ext cx="28575" cy="189379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5" name="Text 42"/>
          <p:cNvSpPr/>
          <p:nvPr/>
        </p:nvSpPr>
        <p:spPr>
          <a:xfrm>
            <a:off x="6191231" y="3491143"/>
            <a:ext cx="2381269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🥉 3위</a:t>
            </a:r>
            <a:endParaRPr lang="en-US" sz="1575" dirty="0"/>
          </a:p>
        </p:txBody>
      </p:sp>
      <p:sp>
        <p:nvSpPr>
          <p:cNvPr id="46" name="Text 43"/>
          <p:cNvSpPr/>
          <p:nvPr/>
        </p:nvSpPr>
        <p:spPr>
          <a:xfrm>
            <a:off x="6191231" y="3851902"/>
            <a:ext cx="2381269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전주 비빔밥 전문점</a:t>
            </a:r>
            <a:endParaRPr lang="en-US" sz="837" dirty="0"/>
          </a:p>
        </p:txBody>
      </p:sp>
      <p:sp>
        <p:nvSpPr>
          <p:cNvPr id="47" name="Text 44"/>
          <p:cNvSpPr/>
          <p:nvPr/>
        </p:nvSpPr>
        <p:spPr>
          <a:xfrm>
            <a:off x="6191231" y="4096212"/>
            <a:ext cx="12501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⭐</a:t>
            </a:r>
            <a:endParaRPr lang="en-US" sz="732" dirty="0"/>
          </a:p>
        </p:txBody>
      </p:sp>
      <p:sp>
        <p:nvSpPr>
          <p:cNvPr id="48" name="Text 45"/>
          <p:cNvSpPr/>
          <p:nvPr/>
        </p:nvSpPr>
        <p:spPr>
          <a:xfrm>
            <a:off x="6373397" y="4101933"/>
            <a:ext cx="2199103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평점 4.5 (156 리뷰)</a:t>
            </a:r>
            <a:endParaRPr lang="en-US" sz="680" dirty="0"/>
          </a:p>
        </p:txBody>
      </p:sp>
      <p:sp>
        <p:nvSpPr>
          <p:cNvPr id="49" name="Text 46"/>
          <p:cNvSpPr/>
          <p:nvPr/>
        </p:nvSpPr>
        <p:spPr>
          <a:xfrm>
            <a:off x="6191231" y="4339100"/>
            <a:ext cx="12501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📍</a:t>
            </a:r>
            <a:endParaRPr lang="en-US" sz="732" dirty="0"/>
          </a:p>
        </p:txBody>
      </p:sp>
      <p:sp>
        <p:nvSpPr>
          <p:cNvPr id="50" name="Text 47"/>
          <p:cNvSpPr/>
          <p:nvPr/>
        </p:nvSpPr>
        <p:spPr>
          <a:xfrm>
            <a:off x="6373397" y="4339100"/>
            <a:ext cx="2199103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강남역 인근, 0.7km</a:t>
            </a:r>
            <a:endParaRPr lang="en-US" sz="680" dirty="0"/>
          </a:p>
        </p:txBody>
      </p:sp>
      <p:sp>
        <p:nvSpPr>
          <p:cNvPr id="51" name="Text 48"/>
          <p:cNvSpPr/>
          <p:nvPr/>
        </p:nvSpPr>
        <p:spPr>
          <a:xfrm>
            <a:off x="6191231" y="4576267"/>
            <a:ext cx="12501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🏷️</a:t>
            </a:r>
            <a:endParaRPr lang="en-US" sz="732" dirty="0"/>
          </a:p>
        </p:txBody>
      </p:sp>
      <p:sp>
        <p:nvSpPr>
          <p:cNvPr id="52" name="Text 49"/>
          <p:cNvSpPr/>
          <p:nvPr/>
        </p:nvSpPr>
        <p:spPr>
          <a:xfrm>
            <a:off x="6373397" y="4576267"/>
            <a:ext cx="2199103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한식 / 밥</a:t>
            </a:r>
            <a:endParaRPr lang="en-US" sz="680" dirty="0"/>
          </a:p>
        </p:txBody>
      </p:sp>
      <p:sp>
        <p:nvSpPr>
          <p:cNvPr id="53" name="Text 50"/>
          <p:cNvSpPr/>
          <p:nvPr/>
        </p:nvSpPr>
        <p:spPr>
          <a:xfrm>
            <a:off x="6191231" y="4842009"/>
            <a:ext cx="2381269" cy="257175"/>
          </a:xfrm>
          <a:prstGeom prst="rect">
            <a:avLst/>
          </a:prstGeom>
          <a:noFill/>
          <a:ln/>
        </p:spPr>
        <p:txBody>
          <a:bodyPr wrap="square" lIns="0" tIns="102108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추천도: 88점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2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84368"/>
            <a:ext cx="8286750" cy="446484"/>
          </a:xfrm>
          <a:prstGeom prst="rect">
            <a:avLst/>
          </a:prstGeom>
          <a:noFill/>
          <a:ln/>
        </p:spPr>
        <p:txBody>
          <a:bodyPr wrap="square" lIns="0" tIns="0" rIns="0" bIns="102108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기능 3&amp;4: 검색하고 비교하세요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1030878"/>
            <a:ext cx="250031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🔍</a:t>
            </a:r>
            <a:endParaRPr lang="en-US" sz="1575" dirty="0"/>
          </a:p>
        </p:txBody>
      </p:sp>
      <p:sp>
        <p:nvSpPr>
          <p:cNvPr id="5" name="Text 2"/>
          <p:cNvSpPr/>
          <p:nvPr/>
        </p:nvSpPr>
        <p:spPr>
          <a:xfrm>
            <a:off x="764381" y="1072847"/>
            <a:ext cx="542367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검색 기능</a:t>
            </a:r>
            <a:endParaRPr lang="en-US" sz="942" dirty="0"/>
          </a:p>
        </p:txBody>
      </p:sp>
      <p:sp>
        <p:nvSpPr>
          <p:cNvPr id="6" name="Shape 3"/>
          <p:cNvSpPr/>
          <p:nvPr/>
        </p:nvSpPr>
        <p:spPr>
          <a:xfrm>
            <a:off x="428625" y="1411283"/>
            <a:ext cx="4036219" cy="964406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4"/>
          <p:cNvSpPr/>
          <p:nvPr/>
        </p:nvSpPr>
        <p:spPr>
          <a:xfrm>
            <a:off x="428625" y="1375563"/>
            <a:ext cx="28575" cy="964406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557213" y="1518438"/>
            <a:ext cx="78079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706729" y="1504150"/>
            <a:ext cx="1926664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"초밥", "피자", "돈까스" 등 음식 카테고리 검색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557213" y="1782756"/>
            <a:ext cx="78079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706729" y="1768469"/>
            <a:ext cx="1720221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실시간 지도 업데이트 및 추천 목록 재구성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557213" y="2047075"/>
            <a:ext cx="78079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706729" y="2032788"/>
            <a:ext cx="1576201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자동완성 기능으로 검색 편의성 극대화</a:t>
            </a:r>
            <a:endParaRPr lang="en-US" sz="732" dirty="0"/>
          </a:p>
        </p:txBody>
      </p:sp>
      <p:sp>
        <p:nvSpPr>
          <p:cNvPr id="14" name="Shape 11"/>
          <p:cNvSpPr/>
          <p:nvPr/>
        </p:nvSpPr>
        <p:spPr>
          <a:xfrm>
            <a:off x="428625" y="2447125"/>
            <a:ext cx="4036219" cy="814388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535781" y="2590001"/>
            <a:ext cx="382190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검색 인터페이스</a:t>
            </a:r>
            <a:endParaRPr lang="en-US" sz="680" dirty="0"/>
          </a:p>
        </p:txBody>
      </p:sp>
      <p:sp>
        <p:nvSpPr>
          <p:cNvPr id="16" name="Shape 13"/>
          <p:cNvSpPr/>
          <p:nvPr/>
        </p:nvSpPr>
        <p:spPr>
          <a:xfrm>
            <a:off x="535781" y="2797170"/>
            <a:ext cx="3821906" cy="307181"/>
          </a:xfrm>
          <a:prstGeom prst="rect">
            <a:avLst/>
          </a:prstGeom>
          <a:solidFill>
            <a:srgbClr val="FFFFFF"/>
          </a:solidFill>
          <a:ln w="198">
            <a:solidFill>
              <a:srgbClr val="FFA50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4"/>
          <p:cNvSpPr/>
          <p:nvPr/>
        </p:nvSpPr>
        <p:spPr>
          <a:xfrm>
            <a:off x="535781" y="2761450"/>
            <a:ext cx="3821906" cy="307181"/>
          </a:xfrm>
          <a:prstGeom prst="rect">
            <a:avLst/>
          </a:prstGeom>
          <a:noFill/>
          <a:ln/>
        </p:spPr>
        <p:txBody>
          <a:bodyPr wrap="square" lIns="102108" tIns="85090" rIns="102108" bIns="8509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9999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🔍 "초밥" 또는 "피자" 검색... 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4679156" y="1030878"/>
            <a:ext cx="250031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📋</a:t>
            </a:r>
            <a:endParaRPr lang="en-US" sz="1575" dirty="0"/>
          </a:p>
        </p:txBody>
      </p:sp>
      <p:sp>
        <p:nvSpPr>
          <p:cNvPr id="19" name="Text 16"/>
          <p:cNvSpPr/>
          <p:nvPr/>
        </p:nvSpPr>
        <p:spPr>
          <a:xfrm>
            <a:off x="5014913" y="1072847"/>
            <a:ext cx="833837" cy="1893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상세 정보 카드</a:t>
            </a:r>
            <a:endParaRPr lang="en-US" sz="942" dirty="0"/>
          </a:p>
        </p:txBody>
      </p:sp>
      <p:sp>
        <p:nvSpPr>
          <p:cNvPr id="20" name="Shape 17"/>
          <p:cNvSpPr/>
          <p:nvPr/>
        </p:nvSpPr>
        <p:spPr>
          <a:xfrm>
            <a:off x="4679156" y="1411283"/>
            <a:ext cx="4036219" cy="964406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8"/>
          <p:cNvSpPr/>
          <p:nvPr/>
        </p:nvSpPr>
        <p:spPr>
          <a:xfrm>
            <a:off x="4679156" y="1375563"/>
            <a:ext cx="28575" cy="964406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19"/>
          <p:cNvSpPr/>
          <p:nvPr/>
        </p:nvSpPr>
        <p:spPr>
          <a:xfrm>
            <a:off x="4807744" y="1518438"/>
            <a:ext cx="78079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4957260" y="1539870"/>
            <a:ext cx="1669210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맛집 클릭 시 카드형 UI로 세부 정보 표시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4807744" y="1782756"/>
            <a:ext cx="78079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4957260" y="1804189"/>
            <a:ext cx="1735429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가게명, 위치, 전화, 평점, 거리 한눈에 비교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4807744" y="2047075"/>
            <a:ext cx="78079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4957260" y="2032788"/>
            <a:ext cx="1182151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모바일 친화적 카드 레이아웃</a:t>
            </a:r>
            <a:endParaRPr lang="en-US" sz="732" dirty="0"/>
          </a:p>
        </p:txBody>
      </p:sp>
      <p:sp>
        <p:nvSpPr>
          <p:cNvPr id="28" name="Shape 25"/>
          <p:cNvSpPr/>
          <p:nvPr/>
        </p:nvSpPr>
        <p:spPr>
          <a:xfrm>
            <a:off x="4679156" y="2447125"/>
            <a:ext cx="4036219" cy="1243682"/>
          </a:xfrm>
          <a:prstGeom prst="rect">
            <a:avLst/>
          </a:prstGeom>
          <a:solidFill>
            <a:srgbClr val="F5DEB3">
              <a:alpha val="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9" name="Text 26"/>
          <p:cNvSpPr/>
          <p:nvPr/>
        </p:nvSpPr>
        <p:spPr>
          <a:xfrm>
            <a:off x="4786313" y="2554281"/>
            <a:ext cx="382190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정보 카드 예시</a:t>
            </a:r>
            <a:endParaRPr lang="en-US" sz="680" dirty="0"/>
          </a:p>
        </p:txBody>
      </p:sp>
      <p:sp>
        <p:nvSpPr>
          <p:cNvPr id="30" name="Shape 27"/>
          <p:cNvSpPr/>
          <p:nvPr/>
        </p:nvSpPr>
        <p:spPr>
          <a:xfrm>
            <a:off x="4786313" y="2797170"/>
            <a:ext cx="3821906" cy="76505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Shape 28"/>
          <p:cNvSpPr/>
          <p:nvPr/>
        </p:nvSpPr>
        <p:spPr>
          <a:xfrm>
            <a:off x="4786313" y="2761450"/>
            <a:ext cx="28575" cy="76505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29"/>
          <p:cNvSpPr/>
          <p:nvPr/>
        </p:nvSpPr>
        <p:spPr>
          <a:xfrm>
            <a:off x="4872038" y="2847175"/>
            <a:ext cx="365045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🍣 신선한 초밥집</a:t>
            </a:r>
            <a:endParaRPr lang="en-US" sz="628" dirty="0"/>
          </a:p>
        </p:txBody>
      </p:sp>
      <p:sp>
        <p:nvSpPr>
          <p:cNvPr id="33" name="Text 30"/>
          <p:cNvSpPr/>
          <p:nvPr/>
        </p:nvSpPr>
        <p:spPr>
          <a:xfrm>
            <a:off x="4872038" y="3016839"/>
            <a:ext cx="36504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📍 강남구 테헤란로 123</a:t>
            </a:r>
            <a:endParaRPr lang="en-US" sz="628" dirty="0"/>
          </a:p>
        </p:txBody>
      </p:sp>
      <p:sp>
        <p:nvSpPr>
          <p:cNvPr id="34" name="Text 31"/>
          <p:cNvSpPr/>
          <p:nvPr/>
        </p:nvSpPr>
        <p:spPr>
          <a:xfrm>
            <a:off x="4872038" y="3165407"/>
            <a:ext cx="365045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📞 02-1234-5678</a:t>
            </a:r>
            <a:endParaRPr lang="en-US" sz="628" dirty="0"/>
          </a:p>
        </p:txBody>
      </p:sp>
      <p:sp>
        <p:nvSpPr>
          <p:cNvPr id="35" name="Text 32"/>
          <p:cNvSpPr/>
          <p:nvPr/>
        </p:nvSpPr>
        <p:spPr>
          <a:xfrm>
            <a:off x="4872038" y="3313974"/>
            <a:ext cx="365045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⭐ 4.8 (245개) • 0.5km</a:t>
            </a:r>
            <a:endParaRPr lang="en-US" sz="628" dirty="0"/>
          </a:p>
        </p:txBody>
      </p:sp>
      <p:sp>
        <p:nvSpPr>
          <p:cNvPr id="36" name="Shape 33"/>
          <p:cNvSpPr/>
          <p:nvPr/>
        </p:nvSpPr>
        <p:spPr>
          <a:xfrm>
            <a:off x="428625" y="4073920"/>
            <a:ext cx="8286750" cy="804007"/>
          </a:xfrm>
          <a:prstGeom prst="rect">
            <a:avLst/>
          </a:prstGeom>
          <a:solidFill>
            <a:srgbClr val="F5DEB3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Shape 34"/>
          <p:cNvSpPr/>
          <p:nvPr/>
        </p:nvSpPr>
        <p:spPr>
          <a:xfrm>
            <a:off x="428625" y="3976557"/>
            <a:ext cx="28575" cy="804007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Text 35"/>
          <p:cNvSpPr/>
          <p:nvPr/>
        </p:nvSpPr>
        <p:spPr>
          <a:xfrm>
            <a:off x="505783" y="4075708"/>
            <a:ext cx="80295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👥 사용자 경험</a:t>
            </a:r>
            <a:endParaRPr lang="en-US" sz="785" dirty="0"/>
          </a:p>
        </p:txBody>
      </p:sp>
      <p:sp>
        <p:nvSpPr>
          <p:cNvPr id="39" name="Text 36"/>
          <p:cNvSpPr/>
          <p:nvPr/>
        </p:nvSpPr>
        <p:spPr>
          <a:xfrm>
            <a:off x="481199" y="4271437"/>
            <a:ext cx="139219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검색창에 원하는 음식을 입력하면 </a:t>
            </a:r>
            <a:endParaRPr lang="en-US" sz="732" dirty="0"/>
          </a:p>
        </p:txBody>
      </p:sp>
      <p:sp>
        <p:nvSpPr>
          <p:cNvPr id="40" name="Text 37"/>
          <p:cNvSpPr/>
          <p:nvPr/>
        </p:nvSpPr>
        <p:spPr>
          <a:xfrm>
            <a:off x="1923399" y="4275871"/>
            <a:ext cx="11561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실시간으로 지도가 업데이트</a:t>
            </a:r>
            <a:endParaRPr lang="en-US" sz="732" dirty="0"/>
          </a:p>
        </p:txBody>
      </p:sp>
      <p:sp>
        <p:nvSpPr>
          <p:cNvPr id="41" name="Text 38"/>
          <p:cNvSpPr/>
          <p:nvPr/>
        </p:nvSpPr>
        <p:spPr>
          <a:xfrm>
            <a:off x="3132729" y="4271437"/>
            <a:ext cx="25351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되어 해당 카테고리의 맛집만 표시됩니다. 각 맛집을 클릭하면 </a:t>
            </a:r>
            <a:endParaRPr lang="en-US" sz="732" dirty="0"/>
          </a:p>
        </p:txBody>
      </p:sp>
      <p:sp>
        <p:nvSpPr>
          <p:cNvPr id="42" name="Text 39"/>
          <p:cNvSpPr/>
          <p:nvPr/>
        </p:nvSpPr>
        <p:spPr>
          <a:xfrm>
            <a:off x="5695381" y="4271437"/>
            <a:ext cx="60409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상세 정보 카드</a:t>
            </a:r>
            <a:endParaRPr lang="en-US" sz="732" dirty="0"/>
          </a:p>
        </p:txBody>
      </p:sp>
      <p:sp>
        <p:nvSpPr>
          <p:cNvPr id="43" name="Text 40"/>
          <p:cNvSpPr/>
          <p:nvPr/>
        </p:nvSpPr>
        <p:spPr>
          <a:xfrm>
            <a:off x="6299474" y="4275871"/>
            <a:ext cx="224668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가 나타나 방문 전에 주소, 전화번호, 평점, 거리 등을 한</a:t>
            </a:r>
            <a:endParaRPr lang="en-US" sz="732" dirty="0"/>
          </a:p>
        </p:txBody>
      </p:sp>
      <p:sp>
        <p:nvSpPr>
          <p:cNvPr id="44" name="Text 41"/>
          <p:cNvSpPr/>
          <p:nvPr/>
        </p:nvSpPr>
        <p:spPr>
          <a:xfrm>
            <a:off x="509048" y="4317813"/>
            <a:ext cx="8026310" cy="29574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눈에 비교할 수 있습니다. 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502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188" y="357188"/>
            <a:ext cx="8429625" cy="446484"/>
          </a:xfrm>
          <a:prstGeom prst="rect">
            <a:avLst/>
          </a:prstGeom>
          <a:noFill/>
          <a:ln/>
        </p:spPr>
        <p:txBody>
          <a:bodyPr wrap="square" lIns="0" tIns="0" rIns="0" bIns="102108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UI/UX 디자인: 따뜻하고 직관적인 경험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357188" y="989409"/>
            <a:ext cx="4125516" cy="1462683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357188" y="989409"/>
            <a:ext cx="28575" cy="1462683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500063" y="1132284"/>
            <a:ext cx="3839766" cy="4375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53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🎨</a:t>
            </a:r>
            <a:endParaRPr lang="en-US" sz="2531" dirty="0"/>
          </a:p>
        </p:txBody>
      </p:sp>
      <p:sp>
        <p:nvSpPr>
          <p:cNvPr id="7" name="Text 4"/>
          <p:cNvSpPr/>
          <p:nvPr/>
        </p:nvSpPr>
        <p:spPr>
          <a:xfrm>
            <a:off x="500063" y="1641277"/>
            <a:ext cx="3839766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색감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500063" y="1862733"/>
            <a:ext cx="383976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주황·베이지 톤의 따뜻한 점심 감성으로 사용자의 긍정적 감정을 유도합니다. </a:t>
            </a:r>
            <a:endParaRPr lang="en-US" sz="680" dirty="0"/>
          </a:p>
        </p:txBody>
      </p:sp>
      <p:sp>
        <p:nvSpPr>
          <p:cNvPr id="9" name="Shape 6"/>
          <p:cNvSpPr/>
          <p:nvPr/>
        </p:nvSpPr>
        <p:spPr>
          <a:xfrm>
            <a:off x="500063" y="2059186"/>
            <a:ext cx="250031" cy="25003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7"/>
          <p:cNvSpPr/>
          <p:nvPr/>
        </p:nvSpPr>
        <p:spPr>
          <a:xfrm>
            <a:off x="807244" y="2059186"/>
            <a:ext cx="250031" cy="250031"/>
          </a:xfrm>
          <a:prstGeom prst="rect">
            <a:avLst/>
          </a:prstGeom>
          <a:solidFill>
            <a:srgbClr val="F5DEB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8"/>
          <p:cNvSpPr/>
          <p:nvPr/>
        </p:nvSpPr>
        <p:spPr>
          <a:xfrm>
            <a:off x="1114425" y="2059186"/>
            <a:ext cx="250031" cy="250031"/>
          </a:xfrm>
          <a:prstGeom prst="rect">
            <a:avLst/>
          </a:prstGeom>
          <a:solidFill>
            <a:srgbClr val="FFFFFF"/>
          </a:solidFill>
          <a:ln w="198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9"/>
          <p:cNvSpPr/>
          <p:nvPr/>
        </p:nvSpPr>
        <p:spPr>
          <a:xfrm>
            <a:off x="1421606" y="2059186"/>
            <a:ext cx="250031" cy="250031"/>
          </a:xfrm>
          <a:prstGeom prst="rect">
            <a:avLst/>
          </a:prstGeom>
          <a:solidFill>
            <a:srgbClr val="3333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0"/>
          <p:cNvSpPr/>
          <p:nvPr/>
        </p:nvSpPr>
        <p:spPr>
          <a:xfrm>
            <a:off x="4661297" y="989409"/>
            <a:ext cx="4125516" cy="1462683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Shape 11"/>
          <p:cNvSpPr/>
          <p:nvPr/>
        </p:nvSpPr>
        <p:spPr>
          <a:xfrm>
            <a:off x="4661297" y="989409"/>
            <a:ext cx="28575" cy="1462683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4804172" y="1132284"/>
            <a:ext cx="3839766" cy="4375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53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✨</a:t>
            </a:r>
            <a:endParaRPr lang="en-US" sz="2531" dirty="0"/>
          </a:p>
        </p:txBody>
      </p:sp>
      <p:sp>
        <p:nvSpPr>
          <p:cNvPr id="16" name="Text 13"/>
          <p:cNvSpPr/>
          <p:nvPr/>
        </p:nvSpPr>
        <p:spPr>
          <a:xfrm>
            <a:off x="4804172" y="1641277"/>
            <a:ext cx="3839766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디자인 요소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4804172" y="1862733"/>
            <a:ext cx="383976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반투명 유리 효과와 부드러운 그림자로 모던하고 세련된 인터페이스를 구현합니다. </a:t>
            </a:r>
            <a:endParaRPr lang="en-US" sz="680" dirty="0"/>
          </a:p>
        </p:txBody>
      </p:sp>
      <p:sp>
        <p:nvSpPr>
          <p:cNvPr id="18" name="Shape 15"/>
          <p:cNvSpPr/>
          <p:nvPr/>
        </p:nvSpPr>
        <p:spPr>
          <a:xfrm>
            <a:off x="357188" y="2630686"/>
            <a:ext cx="4125516" cy="1155502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6"/>
          <p:cNvSpPr/>
          <p:nvPr/>
        </p:nvSpPr>
        <p:spPr>
          <a:xfrm>
            <a:off x="357188" y="2630686"/>
            <a:ext cx="28575" cy="1155502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7"/>
          <p:cNvSpPr/>
          <p:nvPr/>
        </p:nvSpPr>
        <p:spPr>
          <a:xfrm>
            <a:off x="500063" y="2773561"/>
            <a:ext cx="3839766" cy="4375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53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📱</a:t>
            </a:r>
            <a:endParaRPr lang="en-US" sz="2531" dirty="0"/>
          </a:p>
        </p:txBody>
      </p:sp>
      <p:sp>
        <p:nvSpPr>
          <p:cNvPr id="21" name="Text 18"/>
          <p:cNvSpPr/>
          <p:nvPr/>
        </p:nvSpPr>
        <p:spPr>
          <a:xfrm>
            <a:off x="500063" y="3282553"/>
            <a:ext cx="3839766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반응형 설계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500063" y="3504009"/>
            <a:ext cx="383976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PC, 태블릿, 모바일 모든 기기에서 최적화된 경험을 제공합니다. </a:t>
            </a:r>
            <a:endParaRPr lang="en-US" sz="680" dirty="0"/>
          </a:p>
        </p:txBody>
      </p:sp>
      <p:sp>
        <p:nvSpPr>
          <p:cNvPr id="23" name="Shape 20"/>
          <p:cNvSpPr/>
          <p:nvPr/>
        </p:nvSpPr>
        <p:spPr>
          <a:xfrm>
            <a:off x="4661297" y="2630686"/>
            <a:ext cx="4125516" cy="1155502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Shape 21"/>
          <p:cNvSpPr/>
          <p:nvPr/>
        </p:nvSpPr>
        <p:spPr>
          <a:xfrm>
            <a:off x="4661297" y="2630686"/>
            <a:ext cx="28575" cy="1155502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Text 22"/>
          <p:cNvSpPr/>
          <p:nvPr/>
        </p:nvSpPr>
        <p:spPr>
          <a:xfrm>
            <a:off x="4804172" y="2773561"/>
            <a:ext cx="3839766" cy="4375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53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🎯</a:t>
            </a:r>
            <a:endParaRPr lang="en-US" sz="2531" dirty="0"/>
          </a:p>
        </p:txBody>
      </p:sp>
      <p:sp>
        <p:nvSpPr>
          <p:cNvPr id="26" name="Text 23"/>
          <p:cNvSpPr/>
          <p:nvPr/>
        </p:nvSpPr>
        <p:spPr>
          <a:xfrm>
            <a:off x="4804172" y="3282553"/>
            <a:ext cx="3839766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직관성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4804172" y="3504009"/>
            <a:ext cx="383976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복잡한 메뉴 구조를 제거하고 한눈에 이해 가능한 정보 구조를 제공합니다. </a:t>
            </a:r>
            <a:endParaRPr lang="en-US" sz="680" dirty="0"/>
          </a:p>
        </p:txBody>
      </p:sp>
      <p:sp>
        <p:nvSpPr>
          <p:cNvPr id="28" name="Shape 25"/>
          <p:cNvSpPr/>
          <p:nvPr/>
        </p:nvSpPr>
        <p:spPr>
          <a:xfrm>
            <a:off x="357188" y="4071938"/>
            <a:ext cx="8429625" cy="892578"/>
          </a:xfrm>
          <a:prstGeom prst="rect">
            <a:avLst/>
          </a:prstGeom>
          <a:solidFill>
            <a:srgbClr val="F5DEB3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9" name="Shape 26"/>
          <p:cNvSpPr/>
          <p:nvPr/>
        </p:nvSpPr>
        <p:spPr>
          <a:xfrm>
            <a:off x="357188" y="4071938"/>
            <a:ext cx="28575" cy="892578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7"/>
          <p:cNvSpPr/>
          <p:nvPr/>
        </p:nvSpPr>
        <p:spPr>
          <a:xfrm>
            <a:off x="500063" y="4214813"/>
            <a:ext cx="81438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⚙️ 기술 구현</a:t>
            </a:r>
            <a:endParaRPr lang="en-US" sz="785" dirty="0"/>
          </a:p>
        </p:txBody>
      </p:sp>
      <p:sp>
        <p:nvSpPr>
          <p:cNvPr id="31" name="Text 28"/>
          <p:cNvSpPr/>
          <p:nvPr/>
        </p:nvSpPr>
        <p:spPr>
          <a:xfrm>
            <a:off x="500063" y="4455914"/>
            <a:ext cx="68312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625525" y="4455914"/>
            <a:ext cx="1385162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CSS Flexbox/Grid 반응형 레이아웃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4614863" y="4455914"/>
            <a:ext cx="68312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4740325" y="4455914"/>
            <a:ext cx="841400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모바일 우선 개발 방식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500063" y="4681640"/>
            <a:ext cx="68312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625525" y="4681640"/>
            <a:ext cx="1092240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터치 친화적 버튼 (44x44px)</a:t>
            </a:r>
            <a:endParaRPr lang="en-US" sz="680" dirty="0"/>
          </a:p>
        </p:txBody>
      </p:sp>
      <p:sp>
        <p:nvSpPr>
          <p:cNvPr id="37" name="Text 34"/>
          <p:cNvSpPr/>
          <p:nvPr/>
        </p:nvSpPr>
        <p:spPr>
          <a:xfrm>
            <a:off x="4614863" y="4681640"/>
            <a:ext cx="68312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38" name="Text 35"/>
          <p:cNvSpPr/>
          <p:nvPr/>
        </p:nvSpPr>
        <p:spPr>
          <a:xfrm>
            <a:off x="4740325" y="4681640"/>
            <a:ext cx="731816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일관된 사용자 경험</a:t>
            </a:r>
            <a:endParaRPr lang="en-US" sz="6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" y="-1406983"/>
            <a:ext cx="9144000" cy="59360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432197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시스템 구조 Part 1: 기술 스택 계층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57200" y="608670"/>
            <a:ext cx="8286750" cy="1184411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57200" y="608670"/>
            <a:ext cx="28575" cy="118441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557213" y="708682"/>
            <a:ext cx="80867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💻 프론트엔드 (Frontend)</a:t>
            </a:r>
            <a:endParaRPr lang="en-US" sz="785" dirty="0"/>
          </a:p>
        </p:txBody>
      </p:sp>
      <p:sp>
        <p:nvSpPr>
          <p:cNvPr id="7" name="Text 4"/>
          <p:cNvSpPr/>
          <p:nvPr/>
        </p:nvSpPr>
        <p:spPr>
          <a:xfrm>
            <a:off x="1715672" y="1064084"/>
            <a:ext cx="3214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📄</a:t>
            </a:r>
            <a:endParaRPr lang="en-US" sz="2025" dirty="0"/>
          </a:p>
        </p:txBody>
      </p:sp>
      <p:sp>
        <p:nvSpPr>
          <p:cNvPr id="8" name="Text 5"/>
          <p:cNvSpPr/>
          <p:nvPr/>
        </p:nvSpPr>
        <p:spPr>
          <a:xfrm>
            <a:off x="1719607" y="1364121"/>
            <a:ext cx="31362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HTML5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1639100" y="1533785"/>
            <a:ext cx="474641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구조 및 마크업</a:t>
            </a:r>
            <a:endParaRPr lang="en-US" sz="575" dirty="0"/>
          </a:p>
        </p:txBody>
      </p:sp>
      <p:sp>
        <p:nvSpPr>
          <p:cNvPr id="10" name="Text 7"/>
          <p:cNvSpPr/>
          <p:nvPr/>
        </p:nvSpPr>
        <p:spPr>
          <a:xfrm>
            <a:off x="4439813" y="1064084"/>
            <a:ext cx="3214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🎨</a:t>
            </a:r>
            <a:endParaRPr lang="en-US" sz="2025" dirty="0"/>
          </a:p>
        </p:txBody>
      </p:sp>
      <p:sp>
        <p:nvSpPr>
          <p:cNvPr id="11" name="Text 8"/>
          <p:cNvSpPr/>
          <p:nvPr/>
        </p:nvSpPr>
        <p:spPr>
          <a:xfrm>
            <a:off x="4493419" y="1364121"/>
            <a:ext cx="21425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CSS3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4290938" y="1533785"/>
            <a:ext cx="619246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스타일 및 레이아웃</a:t>
            </a:r>
            <a:endParaRPr lang="en-US" sz="575" dirty="0"/>
          </a:p>
        </p:txBody>
      </p:sp>
      <p:sp>
        <p:nvSpPr>
          <p:cNvPr id="13" name="Text 10"/>
          <p:cNvSpPr/>
          <p:nvPr/>
        </p:nvSpPr>
        <p:spPr>
          <a:xfrm>
            <a:off x="7163981" y="1064084"/>
            <a:ext cx="3214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⚡</a:t>
            </a:r>
            <a:endParaRPr lang="en-US" sz="2025" dirty="0"/>
          </a:p>
        </p:txBody>
      </p:sp>
      <p:sp>
        <p:nvSpPr>
          <p:cNvPr id="14" name="Text 11"/>
          <p:cNvSpPr/>
          <p:nvPr/>
        </p:nvSpPr>
        <p:spPr>
          <a:xfrm>
            <a:off x="7099967" y="1364121"/>
            <a:ext cx="44949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JavaScript</a:t>
            </a:r>
            <a:endParaRPr lang="en-US" sz="680" dirty="0"/>
          </a:p>
        </p:txBody>
      </p:sp>
      <p:sp>
        <p:nvSpPr>
          <p:cNvPr id="15" name="Text 12"/>
          <p:cNvSpPr/>
          <p:nvPr/>
        </p:nvSpPr>
        <p:spPr>
          <a:xfrm>
            <a:off x="7051244" y="1533785"/>
            <a:ext cx="546943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인터랙션 및 로직</a:t>
            </a:r>
            <a:endParaRPr lang="en-US" sz="575" dirty="0"/>
          </a:p>
        </p:txBody>
      </p:sp>
      <p:sp>
        <p:nvSpPr>
          <p:cNvPr id="16" name="Text 13"/>
          <p:cNvSpPr/>
          <p:nvPr/>
        </p:nvSpPr>
        <p:spPr>
          <a:xfrm>
            <a:off x="440041" y="1686259"/>
            <a:ext cx="82867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17" name="Shape 14"/>
          <p:cNvSpPr/>
          <p:nvPr/>
        </p:nvSpPr>
        <p:spPr>
          <a:xfrm>
            <a:off x="448889" y="1934089"/>
            <a:ext cx="8286750" cy="1184411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5"/>
          <p:cNvSpPr/>
          <p:nvPr/>
        </p:nvSpPr>
        <p:spPr>
          <a:xfrm>
            <a:off x="451457" y="1926165"/>
            <a:ext cx="28575" cy="118441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19" name="Text 16"/>
          <p:cNvSpPr/>
          <p:nvPr/>
        </p:nvSpPr>
        <p:spPr>
          <a:xfrm>
            <a:off x="528580" y="2018252"/>
            <a:ext cx="80867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🔧 백엔드 (Backend)</a:t>
            </a:r>
            <a:endParaRPr lang="en-US" sz="785" dirty="0"/>
          </a:p>
        </p:txBody>
      </p:sp>
      <p:sp>
        <p:nvSpPr>
          <p:cNvPr id="20" name="Text 17"/>
          <p:cNvSpPr/>
          <p:nvPr/>
        </p:nvSpPr>
        <p:spPr>
          <a:xfrm>
            <a:off x="1687039" y="2373653"/>
            <a:ext cx="3214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🟢</a:t>
            </a:r>
            <a:endParaRPr lang="en-US" sz="2025" dirty="0"/>
          </a:p>
        </p:txBody>
      </p:sp>
      <p:sp>
        <p:nvSpPr>
          <p:cNvPr id="21" name="Text 18"/>
          <p:cNvSpPr/>
          <p:nvPr/>
        </p:nvSpPr>
        <p:spPr>
          <a:xfrm>
            <a:off x="1677356" y="2673691"/>
            <a:ext cx="34083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Node.js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1656818" y="2843355"/>
            <a:ext cx="381912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런타임 환경</a:t>
            </a:r>
            <a:endParaRPr lang="en-US" sz="575" dirty="0"/>
          </a:p>
        </p:txBody>
      </p:sp>
      <p:sp>
        <p:nvSpPr>
          <p:cNvPr id="23" name="Text 20"/>
          <p:cNvSpPr/>
          <p:nvPr/>
        </p:nvSpPr>
        <p:spPr>
          <a:xfrm>
            <a:off x="4411180" y="2373653"/>
            <a:ext cx="3214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🚀</a:t>
            </a:r>
            <a:endParaRPr lang="en-US" sz="2025" dirty="0"/>
          </a:p>
        </p:txBody>
      </p:sp>
      <p:sp>
        <p:nvSpPr>
          <p:cNvPr id="24" name="Text 21"/>
          <p:cNvSpPr/>
          <p:nvPr/>
        </p:nvSpPr>
        <p:spPr>
          <a:xfrm>
            <a:off x="4349956" y="2673691"/>
            <a:ext cx="44391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Express.js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4344821" y="2843355"/>
            <a:ext cx="454214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웹 프레임워크</a:t>
            </a:r>
            <a:endParaRPr lang="en-US" sz="575" dirty="0"/>
          </a:p>
        </p:txBody>
      </p:sp>
      <p:sp>
        <p:nvSpPr>
          <p:cNvPr id="26" name="Text 23"/>
          <p:cNvSpPr/>
          <p:nvPr/>
        </p:nvSpPr>
        <p:spPr>
          <a:xfrm>
            <a:off x="7135348" y="2373653"/>
            <a:ext cx="3214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☕</a:t>
            </a:r>
            <a:endParaRPr lang="en-US" sz="2025" dirty="0"/>
          </a:p>
        </p:txBody>
      </p:sp>
      <p:sp>
        <p:nvSpPr>
          <p:cNvPr id="27" name="Text 24"/>
          <p:cNvSpPr/>
          <p:nvPr/>
        </p:nvSpPr>
        <p:spPr>
          <a:xfrm>
            <a:off x="7030090" y="2673691"/>
            <a:ext cx="53195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Spring Boot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7032824" y="2843355"/>
            <a:ext cx="526517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대안 프레임워크</a:t>
            </a:r>
            <a:endParaRPr lang="en-US" sz="575" dirty="0"/>
          </a:p>
        </p:txBody>
      </p:sp>
      <p:sp>
        <p:nvSpPr>
          <p:cNvPr id="29" name="Text 26"/>
          <p:cNvSpPr/>
          <p:nvPr/>
        </p:nvSpPr>
        <p:spPr>
          <a:xfrm>
            <a:off x="425754" y="2981218"/>
            <a:ext cx="82867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30" name="Shape 27"/>
          <p:cNvSpPr/>
          <p:nvPr/>
        </p:nvSpPr>
        <p:spPr>
          <a:xfrm>
            <a:off x="480032" y="3193031"/>
            <a:ext cx="8286750" cy="1193341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1" name="Shape 28"/>
          <p:cNvSpPr/>
          <p:nvPr/>
        </p:nvSpPr>
        <p:spPr>
          <a:xfrm>
            <a:off x="448586" y="3178003"/>
            <a:ext cx="28575" cy="1193341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2" name="Text 29"/>
          <p:cNvSpPr/>
          <p:nvPr/>
        </p:nvSpPr>
        <p:spPr>
          <a:xfrm>
            <a:off x="551945" y="3235211"/>
            <a:ext cx="80867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5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🗺️ 지도 API &amp; 데이터베이스</a:t>
            </a:r>
            <a:endParaRPr lang="en-US" sz="785" dirty="0"/>
          </a:p>
        </p:txBody>
      </p:sp>
      <p:sp>
        <p:nvSpPr>
          <p:cNvPr id="33" name="Text 30"/>
          <p:cNvSpPr/>
          <p:nvPr/>
        </p:nvSpPr>
        <p:spPr>
          <a:xfrm>
            <a:off x="1710404" y="3590613"/>
            <a:ext cx="3214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🗺️</a:t>
            </a:r>
            <a:endParaRPr lang="en-US" sz="2025" dirty="0"/>
          </a:p>
        </p:txBody>
      </p:sp>
      <p:sp>
        <p:nvSpPr>
          <p:cNvPr id="34" name="Text 31"/>
          <p:cNvSpPr/>
          <p:nvPr/>
        </p:nvSpPr>
        <p:spPr>
          <a:xfrm>
            <a:off x="1507198" y="3890650"/>
            <a:ext cx="72790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Kakao Maps API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1551316" y="4060314"/>
            <a:ext cx="639673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지도 및 맛집 데이터</a:t>
            </a:r>
            <a:endParaRPr lang="en-US" sz="575" dirty="0"/>
          </a:p>
        </p:txBody>
      </p:sp>
      <p:sp>
        <p:nvSpPr>
          <p:cNvPr id="36" name="Text 33"/>
          <p:cNvSpPr/>
          <p:nvPr/>
        </p:nvSpPr>
        <p:spPr>
          <a:xfrm>
            <a:off x="4434545" y="3590613"/>
            <a:ext cx="3214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🐘</a:t>
            </a:r>
            <a:endParaRPr lang="en-US" sz="2025" dirty="0"/>
          </a:p>
        </p:txBody>
      </p:sp>
      <p:sp>
        <p:nvSpPr>
          <p:cNvPr id="37" name="Text 34"/>
          <p:cNvSpPr/>
          <p:nvPr/>
        </p:nvSpPr>
        <p:spPr>
          <a:xfrm>
            <a:off x="4333165" y="3890650"/>
            <a:ext cx="52425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4321807" y="4060314"/>
            <a:ext cx="546943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사용자 정보 저장</a:t>
            </a:r>
            <a:endParaRPr lang="en-US" sz="575" dirty="0"/>
          </a:p>
        </p:txBody>
      </p:sp>
      <p:sp>
        <p:nvSpPr>
          <p:cNvPr id="39" name="Text 36"/>
          <p:cNvSpPr/>
          <p:nvPr/>
        </p:nvSpPr>
        <p:spPr>
          <a:xfrm>
            <a:off x="7158713" y="3590613"/>
            <a:ext cx="32146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📋</a:t>
            </a:r>
            <a:endParaRPr lang="en-US" sz="2025" dirty="0"/>
          </a:p>
        </p:txBody>
      </p:sp>
      <p:sp>
        <p:nvSpPr>
          <p:cNvPr id="40" name="Text 37"/>
          <p:cNvSpPr/>
          <p:nvPr/>
        </p:nvSpPr>
        <p:spPr>
          <a:xfrm>
            <a:off x="6992398" y="3890650"/>
            <a:ext cx="65410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검색 이력 &amp; 리뷰</a:t>
            </a:r>
            <a:endParaRPr lang="en-US" sz="680" dirty="0"/>
          </a:p>
        </p:txBody>
      </p:sp>
      <p:sp>
        <p:nvSpPr>
          <p:cNvPr id="41" name="Text 38"/>
          <p:cNvSpPr/>
          <p:nvPr/>
        </p:nvSpPr>
        <p:spPr>
          <a:xfrm>
            <a:off x="7128492" y="4069244"/>
            <a:ext cx="381912" cy="10213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데이터 관리</a:t>
            </a:r>
            <a:endParaRPr lang="en-US" sz="575" dirty="0"/>
          </a:p>
        </p:txBody>
      </p:sp>
      <p:sp>
        <p:nvSpPr>
          <p:cNvPr id="42" name="Shape 39"/>
          <p:cNvSpPr/>
          <p:nvPr/>
        </p:nvSpPr>
        <p:spPr>
          <a:xfrm>
            <a:off x="442913" y="4502010"/>
            <a:ext cx="8286750" cy="291443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3" name="Shape 40"/>
          <p:cNvSpPr/>
          <p:nvPr/>
        </p:nvSpPr>
        <p:spPr>
          <a:xfrm>
            <a:off x="442913" y="4502010"/>
            <a:ext cx="28575" cy="291443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41"/>
          <p:cNvSpPr/>
          <p:nvPr/>
        </p:nvSpPr>
        <p:spPr>
          <a:xfrm>
            <a:off x="528638" y="4589521"/>
            <a:ext cx="67714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다음 슬라이드에서:</a:t>
            </a:r>
            <a:endParaRPr lang="en-US" sz="628" dirty="0"/>
          </a:p>
        </p:txBody>
      </p:sp>
      <p:sp>
        <p:nvSpPr>
          <p:cNvPr id="45" name="Text 42"/>
          <p:cNvSpPr/>
          <p:nvPr/>
        </p:nvSpPr>
        <p:spPr>
          <a:xfrm>
            <a:off x="1205787" y="4589521"/>
            <a:ext cx="387821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이 기술 스택을 기반으로 작동하는 LunchBot의 핵심인 AI 추천 알고리즘과 데이터 흐름을 상세히 설명합니다. </a:t>
            </a:r>
            <a:endParaRPr lang="en-US" sz="62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864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467916"/>
          </a:xfrm>
          <a:prstGeom prst="rect">
            <a:avLst/>
          </a:prstGeom>
          <a:noFill/>
          <a:ln/>
        </p:spPr>
        <p:txBody>
          <a:bodyPr wrap="square" lIns="0" tIns="0" rIns="0" bIns="127508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시스템 구조 Part 2: AI 추천 알고리즘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153716"/>
            <a:ext cx="2666991" cy="1241227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428625" y="1153716"/>
            <a:ext cx="28575" cy="1241227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455316" y="1332309"/>
            <a:ext cx="613581" cy="40898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363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40%</a:t>
            </a:r>
            <a:endParaRPr lang="en-US" sz="2363" dirty="0"/>
          </a:p>
        </p:txBody>
      </p:sp>
      <p:sp>
        <p:nvSpPr>
          <p:cNvPr id="7" name="Text 4"/>
          <p:cNvSpPr/>
          <p:nvPr/>
        </p:nvSpPr>
        <p:spPr>
          <a:xfrm>
            <a:off x="1653387" y="1827014"/>
            <a:ext cx="217466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평점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932427" y="2077045"/>
            <a:ext cx="165938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높은 평점의 식당을 우선적으로 추천합니다. </a:t>
            </a:r>
            <a:endParaRPr lang="en-US" sz="680" dirty="0"/>
          </a:p>
        </p:txBody>
      </p:sp>
      <p:sp>
        <p:nvSpPr>
          <p:cNvPr id="9" name="Shape 6"/>
          <p:cNvSpPr/>
          <p:nvPr/>
        </p:nvSpPr>
        <p:spPr>
          <a:xfrm>
            <a:off x="3238491" y="1153716"/>
            <a:ext cx="2666991" cy="1241227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7"/>
          <p:cNvSpPr/>
          <p:nvPr/>
        </p:nvSpPr>
        <p:spPr>
          <a:xfrm>
            <a:off x="3238491" y="1153716"/>
            <a:ext cx="28575" cy="1241227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4265182" y="1332309"/>
            <a:ext cx="613581" cy="40898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363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35%</a:t>
            </a:r>
            <a:endParaRPr lang="en-US" sz="2363" dirty="0"/>
          </a:p>
        </p:txBody>
      </p:sp>
      <p:sp>
        <p:nvSpPr>
          <p:cNvPr id="12" name="Text 9"/>
          <p:cNvSpPr/>
          <p:nvPr/>
        </p:nvSpPr>
        <p:spPr>
          <a:xfrm>
            <a:off x="4463253" y="1827014"/>
            <a:ext cx="217466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거리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3516623" y="2077045"/>
            <a:ext cx="211072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사용자 위치에서 가까운 식당을 우선적으로 추천합니다. </a:t>
            </a:r>
            <a:endParaRPr lang="en-US" sz="680" dirty="0"/>
          </a:p>
        </p:txBody>
      </p:sp>
      <p:sp>
        <p:nvSpPr>
          <p:cNvPr id="14" name="Shape 11"/>
          <p:cNvSpPr/>
          <p:nvPr/>
        </p:nvSpPr>
        <p:spPr>
          <a:xfrm>
            <a:off x="6048356" y="1153716"/>
            <a:ext cx="2667019" cy="1241227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2"/>
          <p:cNvSpPr/>
          <p:nvPr/>
        </p:nvSpPr>
        <p:spPr>
          <a:xfrm>
            <a:off x="6048356" y="1153716"/>
            <a:ext cx="28575" cy="1241227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3"/>
          <p:cNvSpPr/>
          <p:nvPr/>
        </p:nvSpPr>
        <p:spPr>
          <a:xfrm>
            <a:off x="7075075" y="1332309"/>
            <a:ext cx="613581" cy="40898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363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25%</a:t>
            </a:r>
            <a:endParaRPr lang="en-US" sz="2363" dirty="0"/>
          </a:p>
        </p:txBody>
      </p:sp>
      <p:sp>
        <p:nvSpPr>
          <p:cNvPr id="17" name="Text 14"/>
          <p:cNvSpPr/>
          <p:nvPr/>
        </p:nvSpPr>
        <p:spPr>
          <a:xfrm>
            <a:off x="7202128" y="1827014"/>
            <a:ext cx="359476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리뷰 수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6458731" y="2077045"/>
            <a:ext cx="184624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많은 리뷰 = 검증된 식당으로 신뢰도를 높입니다. </a:t>
            </a:r>
            <a:endParaRPr lang="en-US" sz="680" dirty="0"/>
          </a:p>
        </p:txBody>
      </p:sp>
      <p:sp>
        <p:nvSpPr>
          <p:cNvPr id="19" name="Shape 16"/>
          <p:cNvSpPr/>
          <p:nvPr/>
        </p:nvSpPr>
        <p:spPr>
          <a:xfrm>
            <a:off x="428625" y="2752130"/>
            <a:ext cx="8286750" cy="1162645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17"/>
          <p:cNvSpPr/>
          <p:nvPr/>
        </p:nvSpPr>
        <p:spPr>
          <a:xfrm>
            <a:off x="428625" y="2752130"/>
            <a:ext cx="28575" cy="1162645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8"/>
          <p:cNvSpPr/>
          <p:nvPr/>
        </p:nvSpPr>
        <p:spPr>
          <a:xfrm>
            <a:off x="607219" y="2930723"/>
            <a:ext cx="7929563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🔄 알고리즘 프로세스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1293019" y="3202186"/>
            <a:ext cx="321469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📊</a:t>
            </a:r>
            <a:endParaRPr lang="en-US" sz="2025" dirty="0"/>
          </a:p>
        </p:txBody>
      </p:sp>
      <p:sp>
        <p:nvSpPr>
          <p:cNvPr id="23" name="Text 20"/>
          <p:cNvSpPr/>
          <p:nvPr/>
        </p:nvSpPr>
        <p:spPr>
          <a:xfrm>
            <a:off x="1245440" y="3609380"/>
            <a:ext cx="41662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데이터 수집</a:t>
            </a:r>
            <a:endParaRPr lang="en-US" sz="628" dirty="0"/>
          </a:p>
        </p:txBody>
      </p:sp>
      <p:sp>
        <p:nvSpPr>
          <p:cNvPr id="24" name="Text 21"/>
          <p:cNvSpPr/>
          <p:nvPr/>
        </p:nvSpPr>
        <p:spPr>
          <a:xfrm>
            <a:off x="2407444" y="3344168"/>
            <a:ext cx="171450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25" name="Text 22"/>
          <p:cNvSpPr/>
          <p:nvPr/>
        </p:nvSpPr>
        <p:spPr>
          <a:xfrm>
            <a:off x="3371850" y="3202186"/>
            <a:ext cx="321469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⚙️</a:t>
            </a:r>
            <a:endParaRPr lang="en-US" sz="2025" dirty="0"/>
          </a:p>
        </p:txBody>
      </p:sp>
      <p:sp>
        <p:nvSpPr>
          <p:cNvPr id="26" name="Text 23"/>
          <p:cNvSpPr/>
          <p:nvPr/>
        </p:nvSpPr>
        <p:spPr>
          <a:xfrm>
            <a:off x="3324272" y="3609380"/>
            <a:ext cx="41662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가중치 계산</a:t>
            </a:r>
            <a:endParaRPr lang="en-US" sz="628" dirty="0"/>
          </a:p>
        </p:txBody>
      </p:sp>
      <p:sp>
        <p:nvSpPr>
          <p:cNvPr id="27" name="Text 24"/>
          <p:cNvSpPr/>
          <p:nvPr/>
        </p:nvSpPr>
        <p:spPr>
          <a:xfrm>
            <a:off x="4486275" y="3344168"/>
            <a:ext cx="171450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28" name="Text 25"/>
          <p:cNvSpPr/>
          <p:nvPr/>
        </p:nvSpPr>
        <p:spPr>
          <a:xfrm>
            <a:off x="5450681" y="3202186"/>
            <a:ext cx="321469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🏆</a:t>
            </a:r>
            <a:endParaRPr lang="en-US" sz="2025" dirty="0"/>
          </a:p>
        </p:txBody>
      </p:sp>
      <p:sp>
        <p:nvSpPr>
          <p:cNvPr id="29" name="Text 26"/>
          <p:cNvSpPr/>
          <p:nvPr/>
        </p:nvSpPr>
        <p:spPr>
          <a:xfrm>
            <a:off x="5401763" y="3609380"/>
            <a:ext cx="41930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TOP 3 선별</a:t>
            </a:r>
            <a:endParaRPr lang="en-US" sz="628" dirty="0"/>
          </a:p>
        </p:txBody>
      </p:sp>
      <p:sp>
        <p:nvSpPr>
          <p:cNvPr id="30" name="Text 27"/>
          <p:cNvSpPr/>
          <p:nvPr/>
        </p:nvSpPr>
        <p:spPr>
          <a:xfrm>
            <a:off x="6565106" y="3344168"/>
            <a:ext cx="171450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31" name="Text 28"/>
          <p:cNvSpPr/>
          <p:nvPr/>
        </p:nvSpPr>
        <p:spPr>
          <a:xfrm>
            <a:off x="7529513" y="3202186"/>
            <a:ext cx="321469" cy="3500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✨</a:t>
            </a:r>
            <a:endParaRPr lang="en-US" sz="2025" dirty="0"/>
          </a:p>
        </p:txBody>
      </p:sp>
      <p:sp>
        <p:nvSpPr>
          <p:cNvPr id="32" name="Text 29"/>
          <p:cNvSpPr/>
          <p:nvPr/>
        </p:nvSpPr>
        <p:spPr>
          <a:xfrm>
            <a:off x="7481934" y="3609380"/>
            <a:ext cx="41662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사용자 제시</a:t>
            </a:r>
            <a:endParaRPr lang="en-US" sz="628" dirty="0"/>
          </a:p>
        </p:txBody>
      </p:sp>
      <p:sp>
        <p:nvSpPr>
          <p:cNvPr id="33" name="Shape 30"/>
          <p:cNvSpPr/>
          <p:nvPr/>
        </p:nvSpPr>
        <p:spPr>
          <a:xfrm>
            <a:off x="428625" y="4057645"/>
            <a:ext cx="8286750" cy="1057275"/>
          </a:xfrm>
          <a:prstGeom prst="rect">
            <a:avLst/>
          </a:prstGeom>
          <a:solidFill>
            <a:srgbClr val="F5DEB3">
              <a:alpha val="15000"/>
            </a:srgbClr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Shape 31"/>
          <p:cNvSpPr/>
          <p:nvPr/>
        </p:nvSpPr>
        <p:spPr>
          <a:xfrm>
            <a:off x="428625" y="4057645"/>
            <a:ext cx="28575" cy="1057275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5" name="Text 32"/>
          <p:cNvSpPr/>
          <p:nvPr/>
        </p:nvSpPr>
        <p:spPr>
          <a:xfrm>
            <a:off x="607219" y="4236238"/>
            <a:ext cx="7929563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kern="0" spc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🚀 향후 고도화 계획</a:t>
            </a:r>
            <a:endParaRPr lang="en-US" sz="837" dirty="0"/>
          </a:p>
        </p:txBody>
      </p:sp>
      <p:sp>
        <p:nvSpPr>
          <p:cNvPr id="36" name="Text 33"/>
          <p:cNvSpPr/>
          <p:nvPr/>
        </p:nvSpPr>
        <p:spPr>
          <a:xfrm>
            <a:off x="607219" y="4486270"/>
            <a:ext cx="1428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🤖</a:t>
            </a:r>
            <a:endParaRPr lang="en-US" sz="837" dirty="0"/>
          </a:p>
        </p:txBody>
      </p:sp>
      <p:sp>
        <p:nvSpPr>
          <p:cNvPr id="37" name="Text 34"/>
          <p:cNvSpPr/>
          <p:nvPr/>
        </p:nvSpPr>
        <p:spPr>
          <a:xfrm>
            <a:off x="821531" y="4486270"/>
            <a:ext cx="157321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머신러닝 기반 개인화 추천 알고리즘 도입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4625578" y="4486270"/>
            <a:ext cx="1428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👤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4839891" y="4486270"/>
            <a:ext cx="140232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사용자 취향 학습을 통한 정확도 향상</a:t>
            </a:r>
            <a:endParaRPr lang="en-US" sz="680" dirty="0"/>
          </a:p>
        </p:txBody>
      </p:sp>
      <p:sp>
        <p:nvSpPr>
          <p:cNvPr id="40" name="Text 37"/>
          <p:cNvSpPr/>
          <p:nvPr/>
        </p:nvSpPr>
        <p:spPr>
          <a:xfrm>
            <a:off x="607219" y="4764876"/>
            <a:ext cx="1428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📈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821531" y="4764876"/>
            <a:ext cx="114601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방문 기록 및 리뷰 데이터 활용</a:t>
            </a:r>
            <a:endParaRPr lang="en-US" sz="680" dirty="0"/>
          </a:p>
        </p:txBody>
      </p:sp>
      <p:sp>
        <p:nvSpPr>
          <p:cNvPr id="42" name="Text 39"/>
          <p:cNvSpPr/>
          <p:nvPr/>
        </p:nvSpPr>
        <p:spPr>
          <a:xfrm>
            <a:off x="4625578" y="4764876"/>
            <a:ext cx="1428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🎯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4839891" y="4764876"/>
            <a:ext cx="14877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실시간 트렌드 반영한 동적 가중치 조정</a:t>
            </a:r>
            <a:endParaRPr lang="en-US" sz="68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691883"/>
            <a:ext cx="8286750" cy="467916"/>
          </a:xfrm>
          <a:prstGeom prst="rect">
            <a:avLst/>
          </a:prstGeom>
          <a:noFill/>
          <a:ln/>
        </p:spPr>
        <p:txBody>
          <a:bodyPr wrap="square" lIns="0" tIns="0" rIns="0" bIns="127508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데이터 흐름: 완벽한 5단계 프로세스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750457" y="1502699"/>
            <a:ext cx="682228" cy="827224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750457" y="1502699"/>
            <a:ext cx="21431" cy="827224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868328" y="1609855"/>
            <a:ext cx="446484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8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📍</a:t>
            </a:r>
            <a:endParaRPr lang="en-US" sz="2813" dirty="0"/>
          </a:p>
        </p:txBody>
      </p:sp>
      <p:sp>
        <p:nvSpPr>
          <p:cNvPr id="7" name="Text 4"/>
          <p:cNvSpPr/>
          <p:nvPr/>
        </p:nvSpPr>
        <p:spPr>
          <a:xfrm>
            <a:off x="868328" y="1967043"/>
            <a:ext cx="4464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1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868328" y="2102774"/>
            <a:ext cx="446484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위치 수집</a:t>
            </a:r>
            <a:endParaRPr lang="en-US" sz="628" dirty="0"/>
          </a:p>
        </p:txBody>
      </p:sp>
      <p:sp>
        <p:nvSpPr>
          <p:cNvPr id="9" name="Text 6"/>
          <p:cNvSpPr/>
          <p:nvPr/>
        </p:nvSpPr>
        <p:spPr>
          <a:xfrm>
            <a:off x="797421" y="2437079"/>
            <a:ext cx="588271" cy="1100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9999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Geolocation API</a:t>
            </a:r>
            <a:endParaRPr lang="en-US" sz="575" dirty="0"/>
          </a:p>
        </p:txBody>
      </p:sp>
      <p:sp>
        <p:nvSpPr>
          <p:cNvPr id="10" name="Text 7"/>
          <p:cNvSpPr/>
          <p:nvPr/>
        </p:nvSpPr>
        <p:spPr>
          <a:xfrm>
            <a:off x="1861672" y="1880229"/>
            <a:ext cx="2000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575" dirty="0"/>
          </a:p>
        </p:txBody>
      </p:sp>
      <p:sp>
        <p:nvSpPr>
          <p:cNvPr id="11" name="Shape 8"/>
          <p:cNvSpPr/>
          <p:nvPr/>
        </p:nvSpPr>
        <p:spPr>
          <a:xfrm>
            <a:off x="2490685" y="1502699"/>
            <a:ext cx="682228" cy="827224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9"/>
          <p:cNvSpPr/>
          <p:nvPr/>
        </p:nvSpPr>
        <p:spPr>
          <a:xfrm>
            <a:off x="2490685" y="1502699"/>
            <a:ext cx="21431" cy="827224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0"/>
          <p:cNvSpPr/>
          <p:nvPr/>
        </p:nvSpPr>
        <p:spPr>
          <a:xfrm>
            <a:off x="2608557" y="1609855"/>
            <a:ext cx="446484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8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🗺️</a:t>
            </a:r>
            <a:endParaRPr lang="en-US" sz="2813" dirty="0"/>
          </a:p>
        </p:txBody>
      </p:sp>
      <p:sp>
        <p:nvSpPr>
          <p:cNvPr id="14" name="Text 11"/>
          <p:cNvSpPr/>
          <p:nvPr/>
        </p:nvSpPr>
        <p:spPr>
          <a:xfrm>
            <a:off x="2608557" y="1967043"/>
            <a:ext cx="4464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2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2608557" y="2102774"/>
            <a:ext cx="446484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호출</a:t>
            </a:r>
            <a:endParaRPr lang="en-US" sz="628" dirty="0"/>
          </a:p>
        </p:txBody>
      </p:sp>
      <p:sp>
        <p:nvSpPr>
          <p:cNvPr id="16" name="Text 13"/>
          <p:cNvSpPr/>
          <p:nvPr/>
        </p:nvSpPr>
        <p:spPr>
          <a:xfrm>
            <a:off x="2535334" y="2437079"/>
            <a:ext cx="592903" cy="1100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9999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Kakao Maps API</a:t>
            </a:r>
            <a:endParaRPr lang="en-US" sz="575" dirty="0"/>
          </a:p>
        </p:txBody>
      </p:sp>
      <p:sp>
        <p:nvSpPr>
          <p:cNvPr id="17" name="Text 14"/>
          <p:cNvSpPr/>
          <p:nvPr/>
        </p:nvSpPr>
        <p:spPr>
          <a:xfrm>
            <a:off x="3601901" y="1880229"/>
            <a:ext cx="2000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575" dirty="0"/>
          </a:p>
        </p:txBody>
      </p:sp>
      <p:sp>
        <p:nvSpPr>
          <p:cNvPr id="18" name="Shape 15"/>
          <p:cNvSpPr/>
          <p:nvPr/>
        </p:nvSpPr>
        <p:spPr>
          <a:xfrm>
            <a:off x="4230914" y="1502699"/>
            <a:ext cx="682228" cy="827224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6"/>
          <p:cNvSpPr/>
          <p:nvPr/>
        </p:nvSpPr>
        <p:spPr>
          <a:xfrm>
            <a:off x="4230914" y="1502699"/>
            <a:ext cx="21431" cy="827224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7"/>
          <p:cNvSpPr/>
          <p:nvPr/>
        </p:nvSpPr>
        <p:spPr>
          <a:xfrm>
            <a:off x="4348786" y="1609855"/>
            <a:ext cx="446484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8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🤖</a:t>
            </a:r>
            <a:endParaRPr lang="en-US" sz="2813" dirty="0"/>
          </a:p>
        </p:txBody>
      </p:sp>
      <p:sp>
        <p:nvSpPr>
          <p:cNvPr id="21" name="Text 18"/>
          <p:cNvSpPr/>
          <p:nvPr/>
        </p:nvSpPr>
        <p:spPr>
          <a:xfrm>
            <a:off x="4348786" y="1967043"/>
            <a:ext cx="4464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3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4348786" y="2102774"/>
            <a:ext cx="446484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추천</a:t>
            </a:r>
            <a:endParaRPr lang="en-US" sz="628" dirty="0"/>
          </a:p>
        </p:txBody>
      </p:sp>
      <p:sp>
        <p:nvSpPr>
          <p:cNvPr id="23" name="Text 20"/>
          <p:cNvSpPr/>
          <p:nvPr/>
        </p:nvSpPr>
        <p:spPr>
          <a:xfrm>
            <a:off x="4427423" y="2437079"/>
            <a:ext cx="289182" cy="1100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9999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알고리즘</a:t>
            </a:r>
            <a:endParaRPr lang="en-US" sz="575" dirty="0"/>
          </a:p>
        </p:txBody>
      </p:sp>
      <p:sp>
        <p:nvSpPr>
          <p:cNvPr id="24" name="Text 21"/>
          <p:cNvSpPr/>
          <p:nvPr/>
        </p:nvSpPr>
        <p:spPr>
          <a:xfrm>
            <a:off x="5342130" y="1880229"/>
            <a:ext cx="2000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575" dirty="0"/>
          </a:p>
        </p:txBody>
      </p:sp>
      <p:sp>
        <p:nvSpPr>
          <p:cNvPr id="25" name="Shape 22"/>
          <p:cNvSpPr/>
          <p:nvPr/>
        </p:nvSpPr>
        <p:spPr>
          <a:xfrm>
            <a:off x="5971143" y="1502699"/>
            <a:ext cx="682228" cy="827224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23"/>
          <p:cNvSpPr/>
          <p:nvPr/>
        </p:nvSpPr>
        <p:spPr>
          <a:xfrm>
            <a:off x="5971143" y="1502699"/>
            <a:ext cx="21431" cy="827224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Text 24"/>
          <p:cNvSpPr/>
          <p:nvPr/>
        </p:nvSpPr>
        <p:spPr>
          <a:xfrm>
            <a:off x="6089014" y="1609855"/>
            <a:ext cx="446484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8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✨</a:t>
            </a:r>
            <a:endParaRPr lang="en-US" sz="2813" dirty="0"/>
          </a:p>
        </p:txBody>
      </p:sp>
      <p:sp>
        <p:nvSpPr>
          <p:cNvPr id="28" name="Text 25"/>
          <p:cNvSpPr/>
          <p:nvPr/>
        </p:nvSpPr>
        <p:spPr>
          <a:xfrm>
            <a:off x="6089014" y="1967043"/>
            <a:ext cx="4464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4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6089014" y="2102774"/>
            <a:ext cx="446484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시각화</a:t>
            </a:r>
            <a:endParaRPr lang="en-US" sz="628" dirty="0"/>
          </a:p>
        </p:txBody>
      </p:sp>
      <p:sp>
        <p:nvSpPr>
          <p:cNvPr id="30" name="Text 27"/>
          <p:cNvSpPr/>
          <p:nvPr/>
        </p:nvSpPr>
        <p:spPr>
          <a:xfrm>
            <a:off x="6187687" y="2437079"/>
            <a:ext cx="249110" cy="1100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9999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UI 출력</a:t>
            </a:r>
            <a:endParaRPr lang="en-US" sz="575" dirty="0"/>
          </a:p>
        </p:txBody>
      </p:sp>
      <p:sp>
        <p:nvSpPr>
          <p:cNvPr id="31" name="Text 28"/>
          <p:cNvSpPr/>
          <p:nvPr/>
        </p:nvSpPr>
        <p:spPr>
          <a:xfrm>
            <a:off x="7082358" y="1880229"/>
            <a:ext cx="20002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575" dirty="0"/>
          </a:p>
        </p:txBody>
      </p:sp>
      <p:sp>
        <p:nvSpPr>
          <p:cNvPr id="32" name="Shape 29"/>
          <p:cNvSpPr/>
          <p:nvPr/>
        </p:nvSpPr>
        <p:spPr>
          <a:xfrm>
            <a:off x="7711371" y="1502699"/>
            <a:ext cx="682228" cy="827224"/>
          </a:xfrm>
          <a:prstGeom prst="rect">
            <a:avLst/>
          </a:prstGeom>
          <a:solidFill>
            <a:srgbClr val="F5DEB3">
              <a:alpha val="8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Shape 30"/>
          <p:cNvSpPr/>
          <p:nvPr/>
        </p:nvSpPr>
        <p:spPr>
          <a:xfrm>
            <a:off x="7711371" y="1502699"/>
            <a:ext cx="21431" cy="827224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Text 31"/>
          <p:cNvSpPr/>
          <p:nvPr/>
        </p:nvSpPr>
        <p:spPr>
          <a:xfrm>
            <a:off x="7829243" y="1609855"/>
            <a:ext cx="446484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8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👆</a:t>
            </a:r>
            <a:endParaRPr lang="en-US" sz="2813" dirty="0"/>
          </a:p>
        </p:txBody>
      </p:sp>
      <p:sp>
        <p:nvSpPr>
          <p:cNvPr id="35" name="Text 32"/>
          <p:cNvSpPr/>
          <p:nvPr/>
        </p:nvSpPr>
        <p:spPr>
          <a:xfrm>
            <a:off x="7829243" y="1967043"/>
            <a:ext cx="4464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5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7829243" y="2102774"/>
            <a:ext cx="446484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상호작용</a:t>
            </a:r>
            <a:endParaRPr lang="en-US" sz="628" dirty="0"/>
          </a:p>
        </p:txBody>
      </p:sp>
      <p:sp>
        <p:nvSpPr>
          <p:cNvPr id="37" name="Text 34"/>
          <p:cNvSpPr/>
          <p:nvPr/>
        </p:nvSpPr>
        <p:spPr>
          <a:xfrm>
            <a:off x="7861529" y="2437079"/>
            <a:ext cx="381912" cy="1100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575" dirty="0">
                <a:solidFill>
                  <a:srgbClr val="9999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사용자 클릭</a:t>
            </a:r>
            <a:endParaRPr lang="en-US" sz="575" dirty="0"/>
          </a:p>
        </p:txBody>
      </p:sp>
      <p:sp>
        <p:nvSpPr>
          <p:cNvPr id="38" name="Shape 35"/>
          <p:cNvSpPr/>
          <p:nvPr/>
        </p:nvSpPr>
        <p:spPr>
          <a:xfrm>
            <a:off x="428625" y="3118582"/>
            <a:ext cx="4036219" cy="1318720"/>
          </a:xfrm>
          <a:prstGeom prst="rect">
            <a:avLst/>
          </a:prstGeom>
          <a:solidFill>
            <a:srgbClr val="F5DEB3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36"/>
          <p:cNvSpPr/>
          <p:nvPr/>
        </p:nvSpPr>
        <p:spPr>
          <a:xfrm>
            <a:off x="428625" y="3118582"/>
            <a:ext cx="28575" cy="1318720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Text 37"/>
          <p:cNvSpPr/>
          <p:nvPr/>
        </p:nvSpPr>
        <p:spPr>
          <a:xfrm>
            <a:off x="607219" y="3297175"/>
            <a:ext cx="3679031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⚡ 실시간 위치 업데이트</a:t>
            </a:r>
            <a:endParaRPr lang="en-US" sz="837" dirty="0"/>
          </a:p>
        </p:txBody>
      </p:sp>
      <p:sp>
        <p:nvSpPr>
          <p:cNvPr id="41" name="Text 38"/>
          <p:cNvSpPr/>
          <p:nvPr/>
        </p:nvSpPr>
        <p:spPr>
          <a:xfrm>
            <a:off x="607219" y="3547207"/>
            <a:ext cx="68312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42" name="Text 39"/>
          <p:cNvSpPr/>
          <p:nvPr/>
        </p:nvSpPr>
        <p:spPr>
          <a:xfrm>
            <a:off x="732681" y="3547207"/>
            <a:ext cx="1930264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사용자 위치 변경 시 자동으로 주변 맛집 재검색</a:t>
            </a:r>
            <a:endParaRPr lang="en-US" sz="732" dirty="0"/>
          </a:p>
        </p:txBody>
      </p:sp>
      <p:sp>
        <p:nvSpPr>
          <p:cNvPr id="43" name="Text 40"/>
          <p:cNvSpPr/>
          <p:nvPr/>
        </p:nvSpPr>
        <p:spPr>
          <a:xfrm>
            <a:off x="607219" y="3784374"/>
            <a:ext cx="68312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44" name="Text 41"/>
          <p:cNvSpPr/>
          <p:nvPr/>
        </p:nvSpPr>
        <p:spPr>
          <a:xfrm>
            <a:off x="732681" y="3784374"/>
            <a:ext cx="998144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지도 마커 자동 업데이트</a:t>
            </a:r>
            <a:endParaRPr lang="en-US" sz="732" dirty="0"/>
          </a:p>
        </p:txBody>
      </p:sp>
      <p:sp>
        <p:nvSpPr>
          <p:cNvPr id="45" name="Text 42"/>
          <p:cNvSpPr/>
          <p:nvPr/>
        </p:nvSpPr>
        <p:spPr>
          <a:xfrm>
            <a:off x="607219" y="4021541"/>
            <a:ext cx="68312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46" name="Text 43"/>
          <p:cNvSpPr/>
          <p:nvPr/>
        </p:nvSpPr>
        <p:spPr>
          <a:xfrm>
            <a:off x="732681" y="4021541"/>
            <a:ext cx="998144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추천 결과 실시간 재구성</a:t>
            </a:r>
            <a:endParaRPr lang="en-US" sz="732" dirty="0"/>
          </a:p>
        </p:txBody>
      </p:sp>
      <p:sp>
        <p:nvSpPr>
          <p:cNvPr id="47" name="Shape 44"/>
          <p:cNvSpPr/>
          <p:nvPr/>
        </p:nvSpPr>
        <p:spPr>
          <a:xfrm>
            <a:off x="4679156" y="3118582"/>
            <a:ext cx="4036219" cy="1318720"/>
          </a:xfrm>
          <a:prstGeom prst="rect">
            <a:avLst/>
          </a:prstGeom>
          <a:solidFill>
            <a:srgbClr val="F5DEB3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45"/>
          <p:cNvSpPr/>
          <p:nvPr/>
        </p:nvSpPr>
        <p:spPr>
          <a:xfrm>
            <a:off x="4679156" y="3118582"/>
            <a:ext cx="28575" cy="1318720"/>
          </a:xfrm>
          <a:prstGeom prst="rect">
            <a:avLst/>
          </a:prstGeom>
          <a:solidFill>
            <a:srgbClr val="FFA5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9" name="Text 46"/>
          <p:cNvSpPr/>
          <p:nvPr/>
        </p:nvSpPr>
        <p:spPr>
          <a:xfrm>
            <a:off x="4857750" y="3297175"/>
            <a:ext cx="3679031" cy="1643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A5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🔄 검색어 기반 동적 업데이트</a:t>
            </a:r>
            <a:endParaRPr lang="en-US" sz="837" dirty="0"/>
          </a:p>
        </p:txBody>
      </p:sp>
      <p:sp>
        <p:nvSpPr>
          <p:cNvPr id="50" name="Text 47"/>
          <p:cNvSpPr/>
          <p:nvPr/>
        </p:nvSpPr>
        <p:spPr>
          <a:xfrm>
            <a:off x="4857750" y="3547207"/>
            <a:ext cx="68312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51" name="Text 48"/>
          <p:cNvSpPr/>
          <p:nvPr/>
        </p:nvSpPr>
        <p:spPr>
          <a:xfrm>
            <a:off x="4983212" y="3547207"/>
            <a:ext cx="1628217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검색 키워드 변경 시 즉시 지도 업데이트</a:t>
            </a:r>
            <a:endParaRPr lang="en-US" sz="732" dirty="0"/>
          </a:p>
        </p:txBody>
      </p:sp>
      <p:sp>
        <p:nvSpPr>
          <p:cNvPr id="52" name="Text 49"/>
          <p:cNvSpPr/>
          <p:nvPr/>
        </p:nvSpPr>
        <p:spPr>
          <a:xfrm>
            <a:off x="4857750" y="3784374"/>
            <a:ext cx="68312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4983212" y="3784374"/>
            <a:ext cx="1352987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식당 평점, 리뷰 수 실시간 동기화</a:t>
            </a:r>
            <a:endParaRPr lang="en-US" sz="732" dirty="0"/>
          </a:p>
        </p:txBody>
      </p:sp>
      <p:sp>
        <p:nvSpPr>
          <p:cNvPr id="54" name="Text 51"/>
          <p:cNvSpPr/>
          <p:nvPr/>
        </p:nvSpPr>
        <p:spPr>
          <a:xfrm>
            <a:off x="4857750" y="4021541"/>
            <a:ext cx="68312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55" name="Text 52"/>
          <p:cNvSpPr/>
          <p:nvPr/>
        </p:nvSpPr>
        <p:spPr>
          <a:xfrm>
            <a:off x="4983212" y="4021541"/>
            <a:ext cx="1207573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TOP 3 추천 결과 즉시 재계산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1538</Words>
  <Application>Microsoft Office PowerPoint</Application>
  <PresentationFormat>화면 슬라이드 쇼(16:9)</PresentationFormat>
  <Paragraphs>391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Noto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11</cp:revision>
  <dcterms:created xsi:type="dcterms:W3CDTF">2025-10-20T05:45:09Z</dcterms:created>
  <dcterms:modified xsi:type="dcterms:W3CDTF">2025-10-23T05:50:08Z</dcterms:modified>
</cp:coreProperties>
</file>