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76" r:id="rId5"/>
    <p:sldId id="296" r:id="rId6"/>
    <p:sldId id="298" r:id="rId7"/>
    <p:sldId id="277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2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1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</a:t>
            </a:r>
            <a:r>
              <a:rPr lang="en-US" altLang="ko-KR" sz="23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Meqsurement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Bandwidth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42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In the frequency domain, the dynamic range places limits on the bandwidth, maximum measurable absorption, and usable sample thickness.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80" y="2714384"/>
            <a:ext cx="3780692" cy="2680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39" y="2360691"/>
            <a:ext cx="2738105" cy="33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Amplitude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 sources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Vibrations, air currents in the beam paths, particulates in the air along the beam path, and thermal deformations.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" y="1877421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Thermal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24465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</a:t>
            </a:r>
            <a:r>
              <a:rPr lang="en-US" altLang="ko-KR" dirty="0" err="1"/>
              <a:t>photoexcited</a:t>
            </a:r>
            <a:r>
              <a:rPr lang="en-US" altLang="ko-KR" dirty="0"/>
              <a:t> carriers move </a:t>
            </a:r>
            <a:r>
              <a:rPr lang="en-US" altLang="ko-KR" dirty="0" smtClean="0"/>
              <a:t>across </a:t>
            </a:r>
            <a:r>
              <a:rPr lang="en-US" altLang="ko-KR" dirty="0"/>
              <a:t>the </a:t>
            </a:r>
            <a:r>
              <a:rPr lang="en-US" altLang="ko-KR" dirty="0" smtClean="0"/>
              <a:t>surface, the </a:t>
            </a:r>
            <a:r>
              <a:rPr lang="en-US" altLang="ko-KR" dirty="0"/>
              <a:t>thermal motion of carriers </a:t>
            </a:r>
            <a:r>
              <a:rPr lang="en-US" altLang="ko-KR" dirty="0" smtClean="0"/>
              <a:t>will cause </a:t>
            </a:r>
            <a:r>
              <a:rPr lang="en-US" altLang="ko-KR" dirty="0"/>
              <a:t>a fluctuation of electrodynamic potential across the </a:t>
            </a:r>
            <a:r>
              <a:rPr lang="en-US" altLang="ko-KR" dirty="0" smtClean="0"/>
              <a:t>PC antenna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21" y="2874397"/>
            <a:ext cx="2308013" cy="16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651" y="4020752"/>
            <a:ext cx="33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Genration</a:t>
            </a:r>
            <a:r>
              <a:rPr lang="en-US" altLang="ko-KR" dirty="0" smtClean="0">
                <a:solidFill>
                  <a:srgbClr val="3333FF"/>
                </a:solidFill>
              </a:rPr>
              <a:t>-recombination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" y="438798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fluctuation of carriers can be described as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𝑘𝑇𝑅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42" y="4494397"/>
            <a:ext cx="2387369" cy="16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Phase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Electronical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Phase Jitter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Imperfect synchronicity between the terahertz signal and detector </a:t>
            </a:r>
            <a:r>
              <a:rPr lang="en-US" altLang="ko-KR" dirty="0" err="1" smtClean="0"/>
              <a:t>triggrting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2034795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402024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Optical chopper (rise time, fall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Vibration and air currents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Systematic Errors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5.1 Alignment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3" y="2312377"/>
            <a:ext cx="3363734" cy="25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69" y="2312377"/>
            <a:ext cx="335145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5.2 Focal Plane Defocusing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the beam </a:t>
            </a:r>
            <a:r>
              <a:rPr lang="en-US" altLang="ko-KR" dirty="0" err="1" smtClean="0"/>
              <a:t>wavefront</a:t>
            </a:r>
            <a:r>
              <a:rPr lang="en-US" altLang="ko-KR" dirty="0" smtClean="0"/>
              <a:t> is substantially distorted by the presence of a dielectric object at tits waist, it will disturb beam propagation and especially its refocusing and terahertz-probe overlap at the detector.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sz="105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6" y="2101057"/>
            <a:ext cx="72866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9" y="3738919"/>
            <a:ext cx="2956247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03" y="3738919"/>
            <a:ext cx="278377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5.3 Delay Line Errors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260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6. Terahertz Beam Profile</a:t>
            </a:r>
            <a:endParaRPr lang="en-US" altLang="ko-KR" sz="2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reduces the signal, but also </a:t>
            </a:r>
            <a:r>
              <a:rPr lang="en-US" altLang="ko-KR" dirty="0" err="1" smtClean="0"/>
              <a:t>distrots</a:t>
            </a:r>
            <a:r>
              <a:rPr lang="en-US" altLang="ko-KR" dirty="0" smtClean="0"/>
              <a:t> the profile of the time-domain trace, leading to corresponding distortions in the spectral profile and a reduction in the available bandwidth.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5155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for Engineers and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2015, pp. 9-18.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2010, pp. 2488-2491.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http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://www.bitweenie.com/listings/fft-zero-padding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2005, pp. 29-31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2013, p. 8401305.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Choi, D., et al., “Focused Beam Effect on Measuring Precise Optical Parameters of Liquid Water with Terahertz Time 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2011 36</a:t>
            </a:r>
            <a:r>
              <a:rPr lang="en-US" altLang="ko-K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Onternational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Infrared, Millimeter and Terahertz Waves (IRMMW-THz)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October 2011, pp. 1-7.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DR and SNR of Terahertz TDS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DR and SNR of Terahertz TDS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6" y="1249756"/>
            <a:ext cx="3729465" cy="2520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29" y="1249756"/>
            <a:ext cx="3370286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SNR and DR in time-domain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13" r="-1772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66" y="3971793"/>
            <a:ext cx="3463484" cy="1904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553" y="383359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SNR fluctuate strongly and irregularly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No meaningful information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 follow the absolute value of the signal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2066192" y="2804745"/>
            <a:ext cx="1195754" cy="202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620109" y="2963008"/>
            <a:ext cx="677007" cy="24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System Performance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Limits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Due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to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DR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SNR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Frequency Resolution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Zeor</a:t>
            </a:r>
            <a:r>
              <a:rPr lang="en-US" altLang="ko-KR" dirty="0" smtClean="0">
                <a:solidFill>
                  <a:srgbClr val="3333FF"/>
                </a:solidFill>
              </a:rPr>
              <a:t>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6" y="3801306"/>
            <a:ext cx="2580846" cy="1931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06" y="2001306"/>
            <a:ext cx="221497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6" y="2001306"/>
            <a:ext cx="2180358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</p:spTree>
    <p:extLst>
      <p:ext uri="{BB962C8B-B14F-4D97-AF65-F5344CB8AC3E}">
        <p14:creationId xmlns:p14="http://schemas.microsoft.com/office/powerpoint/2010/main" val="3726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26059</TotalTime>
  <Words>1033</Words>
  <Application>Microsoft Office PowerPoint</Application>
  <PresentationFormat>화면 슬라이드 쇼(4:3)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326</cp:revision>
  <dcterms:created xsi:type="dcterms:W3CDTF">2018-02-18T11:37:55Z</dcterms:created>
  <dcterms:modified xsi:type="dcterms:W3CDTF">2018-03-16T15:49:05Z</dcterms:modified>
</cp:coreProperties>
</file>