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8" r:id="rId2"/>
    <p:sldId id="308" r:id="rId3"/>
    <p:sldId id="315" r:id="rId4"/>
    <p:sldId id="317" r:id="rId5"/>
    <p:sldId id="318" r:id="rId6"/>
    <p:sldId id="321" r:id="rId7"/>
    <p:sldId id="319" r:id="rId8"/>
    <p:sldId id="320" r:id="rId9"/>
    <p:sldId id="311" r:id="rId1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44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4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40784" y="1161944"/>
            <a:ext cx="32624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20190417</a:t>
            </a:r>
            <a:endParaRPr lang="en-US" altLang="ko-KR" sz="5400" dirty="0" smtClean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8329" y="2962940"/>
            <a:ext cx="6747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이용한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1D DBR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설계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81102" y="764772"/>
            <a:ext cx="3981796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Artificial Intelligence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2830484" y="2119745"/>
            <a:ext cx="3483033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Machine Learning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49383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Supervised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3182587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Unsupervised Learning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6115791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Reinforcement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cxnSp>
        <p:nvCxnSpPr>
          <p:cNvPr id="15" name="직선 화살표 연결선 14"/>
          <p:cNvCxnSpPr>
            <a:stCxn id="2" idx="2"/>
            <a:endCxn id="7" idx="0"/>
          </p:cNvCxnSpPr>
          <p:nvPr/>
        </p:nvCxnSpPr>
        <p:spPr>
          <a:xfrm>
            <a:off x="4572000" y="1695798"/>
            <a:ext cx="1" cy="423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 flipH="1">
            <a:off x="1638797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2" idx="0"/>
          </p:cNvCxnSpPr>
          <p:nvPr/>
        </p:nvCxnSpPr>
        <p:spPr>
          <a:xfrm>
            <a:off x="4572001" y="3050771"/>
            <a:ext cx="0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2"/>
            <a:endCxn id="13" idx="0"/>
          </p:cNvCxnSpPr>
          <p:nvPr/>
        </p:nvCxnSpPr>
        <p:spPr>
          <a:xfrm>
            <a:off x="4572001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9382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82586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Clustering, recommendation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5791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Reward maximization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49631" y="3607724"/>
            <a:ext cx="2955768" cy="17872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6578"/>
            <a:ext cx="3212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Neural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Network (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DNN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37" y="604029"/>
            <a:ext cx="4171429" cy="22380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852583"/>
            <a:ext cx="3167689" cy="174098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990109" y="1429789"/>
            <a:ext cx="592108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87978" y="604029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Neurons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13713" y="472138"/>
            <a:ext cx="17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4" t="10639" r="14113" b="5161"/>
          <a:stretch/>
        </p:blipFill>
        <p:spPr>
          <a:xfrm>
            <a:off x="2473576" y="3250276"/>
            <a:ext cx="4488873" cy="21862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10204" y="2834800"/>
            <a:ext cx="246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“Deep” Neural Network</a:t>
            </a:r>
            <a:endParaRPr lang="ko-KR" altLang="en-US" dirty="0"/>
          </a:p>
        </p:txBody>
      </p:sp>
      <p:sp>
        <p:nvSpPr>
          <p:cNvPr id="15" name="왼쪽 중괄호 14"/>
          <p:cNvSpPr/>
          <p:nvPr/>
        </p:nvSpPr>
        <p:spPr>
          <a:xfrm rot="16200000">
            <a:off x="4456164" y="3726640"/>
            <a:ext cx="332510" cy="3749040"/>
          </a:xfrm>
          <a:prstGeom prst="leftBrace">
            <a:avLst>
              <a:gd name="adj1" fmla="val 8934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06664" y="5987019"/>
            <a:ext cx="203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Many(Deep) Layers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1515621" y="4278294"/>
            <a:ext cx="592108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48" y="530777"/>
            <a:ext cx="859728" cy="70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1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6578"/>
            <a:ext cx="3212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Neural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Network (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DNN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3" t="10639" r="18906" b="5161"/>
          <a:stretch/>
        </p:blipFill>
        <p:spPr>
          <a:xfrm>
            <a:off x="2245475" y="1413163"/>
            <a:ext cx="4205202" cy="2186248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1965573" y="2359641"/>
            <a:ext cx="263303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6131" y="2183120"/>
            <a:ext cx="173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333FF"/>
                </a:solidFill>
              </a:rPr>
              <a:t>Input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rom train </a:t>
            </a:r>
            <a:r>
              <a:rPr lang="en-US" altLang="ko-KR" dirty="0"/>
              <a:t>d</a:t>
            </a:r>
            <a:r>
              <a:rPr lang="en-US" altLang="ko-KR" dirty="0" smtClean="0"/>
              <a:t>ata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6483875" y="2359641"/>
            <a:ext cx="263303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747178" y="2044619"/>
            <a:ext cx="1366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333FF"/>
                </a:solidFill>
              </a:rPr>
              <a:t>“Calculated”</a:t>
            </a:r>
          </a:p>
          <a:p>
            <a:pPr algn="ctr"/>
            <a:r>
              <a:rPr lang="en-US" altLang="ko-KR" dirty="0" smtClean="0"/>
              <a:t>Output </a:t>
            </a:r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8650" y="735259"/>
            <a:ext cx="39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Train Data Set(Input Data + Output Data)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25554" y="4477484"/>
            <a:ext cx="62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 MSE(</a:t>
            </a:r>
            <a:r>
              <a:rPr lang="en-US" altLang="ko-KR" dirty="0">
                <a:solidFill>
                  <a:srgbClr val="3333FF"/>
                </a:solidFill>
              </a:rPr>
              <a:t>“</a:t>
            </a:r>
            <a:r>
              <a:rPr lang="en-US" altLang="ko-KR" dirty="0" smtClean="0">
                <a:solidFill>
                  <a:srgbClr val="3333FF"/>
                </a:solidFill>
              </a:rPr>
              <a:t>Calculated” </a:t>
            </a:r>
            <a:r>
              <a:rPr lang="en-US" altLang="ko-KR" dirty="0" smtClean="0"/>
              <a:t>Output Data,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</a:rPr>
              <a:t>Output </a:t>
            </a:r>
            <a:r>
              <a:rPr lang="en-US" altLang="ko-KR" dirty="0" smtClean="0"/>
              <a:t>from </a:t>
            </a:r>
            <a:r>
              <a:rPr lang="en-US" altLang="ko-KR" dirty="0"/>
              <a:t>train </a:t>
            </a:r>
            <a:r>
              <a:rPr lang="en-US" altLang="ko-KR" dirty="0" smtClean="0"/>
              <a:t>data)</a:t>
            </a: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 rot="16200000">
            <a:off x="4053270" y="3931331"/>
            <a:ext cx="605663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58571" y="3893308"/>
            <a:ext cx="317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Adjust weight &amp; bias of layers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75" y="4833967"/>
            <a:ext cx="2141745" cy="144448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83856" y="5210632"/>
            <a:ext cx="5933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무조건 </a:t>
            </a:r>
            <a:r>
              <a:rPr lang="en-US" altLang="ko-KR" sz="1600" dirty="0" smtClean="0"/>
              <a:t>layer </a:t>
            </a:r>
            <a:r>
              <a:rPr lang="ko-KR" altLang="en-US" sz="1600" dirty="0" smtClean="0"/>
              <a:t>개수를 늘릴 수 없는 이유</a:t>
            </a:r>
            <a:endParaRPr lang="en-US" altLang="ko-KR" sz="1600" dirty="0" smtClean="0"/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/>
              <a:t>Error backpropagation</a:t>
            </a:r>
            <a:r>
              <a:rPr lang="ko-KR" altLang="en-US" sz="1600" dirty="0" smtClean="0"/>
              <a:t>이 어려워져 학습 속도 저하 및 에러 발생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964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6578"/>
            <a:ext cx="4109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Convolutional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 Neural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Network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(</a:t>
            </a:r>
            <a:r>
              <a:rPr lang="en-US" altLang="ko-KR" sz="2000" b="1" dirty="0">
                <a:solidFill>
                  <a:srgbClr val="3333FF"/>
                </a:solidFill>
              </a:rPr>
              <a:t>C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NN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2390" y="3353484"/>
            <a:ext cx="4728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/>
              <a:t>Input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raw data</a:t>
            </a:r>
            <a:r>
              <a:rPr lang="ko-KR" altLang="en-US" dirty="0" smtClean="0"/>
              <a:t>를 바로 사용할 경우</a:t>
            </a:r>
            <a:endParaRPr lang="en-US" altLang="ko-KR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많은 학습 데이터 필요</a:t>
            </a:r>
            <a:endParaRPr lang="en-US" altLang="ko-KR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이에 따라 증가하는 학습 시간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smtClean="0"/>
              <a:t>=&gt; </a:t>
            </a:r>
            <a:r>
              <a:rPr lang="ko-KR" altLang="en-US" dirty="0" smtClean="0"/>
              <a:t>특정 범위의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convolution</a:t>
            </a:r>
            <a:r>
              <a:rPr lang="ko-KR" altLang="en-US" dirty="0" smtClean="0"/>
              <a:t>하여 사용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4" y="609277"/>
            <a:ext cx="1800000" cy="2142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393" y="579601"/>
            <a:ext cx="1800000" cy="2201352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5453149" y="889462"/>
            <a:ext cx="889462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644342" y="2086495"/>
            <a:ext cx="889462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43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75794"/>
            <a:ext cx="3600000" cy="27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674" y="1403695"/>
            <a:ext cx="3600000" cy="2844199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6578"/>
            <a:ext cx="3212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Neural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Network (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DNN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7350" y="2241840"/>
            <a:ext cx="91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Calculation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57350" y="3285361"/>
            <a:ext cx="91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Simulation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46965" y="4325790"/>
            <a:ext cx="1639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Number of Train Data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44978" y="4782424"/>
            <a:ext cx="553577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200,000 training data, 800 neurons per layer, 3 layers</a:t>
            </a:r>
          </a:p>
        </p:txBody>
      </p:sp>
    </p:spTree>
    <p:extLst>
      <p:ext uri="{BB962C8B-B14F-4D97-AF65-F5344CB8AC3E}">
        <p14:creationId xmlns:p14="http://schemas.microsoft.com/office/powerpoint/2010/main" val="191416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60960" y="432085"/>
            <a:ext cx="9265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2019-Science 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-9-Deep Neural Network Inverse Design of Integrated Photonic Power Splitters</a:t>
            </a:r>
            <a:endParaRPr lang="en-US" altLang="ko-K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(Mohammad H.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Tahersima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Keisuke Kojima, Toshiaki Koike-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Akino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Devesh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Jha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Bingnan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Wang,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Chungwei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Lin &amp; Kieran Parsons)</a:t>
            </a:r>
            <a:endParaRPr lang="en-US" altLang="ko-K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2" y="1614673"/>
            <a:ext cx="3970020" cy="29891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513" y="1709094"/>
            <a:ext cx="4033837" cy="2800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4943" y="4782424"/>
            <a:ext cx="553577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20x20 hole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10,000 training data, 100 neurons per layer, 8 layers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99% accuracy DNN</a:t>
            </a:r>
          </a:p>
        </p:txBody>
      </p:sp>
    </p:spTree>
    <p:extLst>
      <p:ext uri="{BB962C8B-B14F-4D97-AF65-F5344CB8AC3E}">
        <p14:creationId xmlns:p14="http://schemas.microsoft.com/office/powerpoint/2010/main" val="9631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60960" y="432085"/>
            <a:ext cx="9146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2018-Science 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Advances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-4-Nanophotonic particle simulation and inverse design using artificial neural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networks (John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Peurifoy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Yichen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Shen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Li Jing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Yi 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Yang,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Fidel Cano-Renteria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Brendan G.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DeLacy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John D.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Joannopoulos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Tegmark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Marin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Soljačić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00" y="1809884"/>
            <a:ext cx="4014047" cy="19207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425" y="1686495"/>
            <a:ext cx="4339705" cy="21675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914" y="3634871"/>
            <a:ext cx="2689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00" dirty="0" smtClean="0"/>
              <a:t>Input: Shell</a:t>
            </a:r>
            <a:r>
              <a:rPr lang="ko-KR" altLang="en-US" sz="1000" dirty="0" smtClean="0"/>
              <a:t>의 개수가 정해졌을 때 각각의 두께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4943" y="4383779"/>
            <a:ext cx="553577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Alternating shells of TiO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and silica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50,000 training data, 250 neurons per layer, 4 layers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99% accuracy DNN</a:t>
            </a:r>
          </a:p>
        </p:txBody>
      </p:sp>
    </p:spTree>
    <p:extLst>
      <p:ext uri="{BB962C8B-B14F-4D97-AF65-F5344CB8AC3E}">
        <p14:creationId xmlns:p14="http://schemas.microsoft.com/office/powerpoint/2010/main" val="19800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1D DBR model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33184"/>
              </p:ext>
            </p:extLst>
          </p:nvPr>
        </p:nvGraphicFramePr>
        <p:xfrm>
          <a:off x="1873135" y="2278149"/>
          <a:ext cx="32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2885971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09929374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013870663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60917058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313861415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707070630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5053"/>
              </p:ext>
            </p:extLst>
          </p:nvPr>
        </p:nvGraphicFramePr>
        <p:xfrm>
          <a:off x="5613861" y="2278149"/>
          <a:ext cx="13123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09312" y="2195021"/>
            <a:ext cx="34913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39987" y="1928555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87" y="1928555"/>
                <a:ext cx="316369" cy="276999"/>
              </a:xfrm>
              <a:prstGeom prst="rect">
                <a:avLst/>
              </a:prstGeom>
              <a:blipFill>
                <a:blip r:embed="rId2"/>
                <a:stretch>
                  <a:fillRect l="-17308" r="-17308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왼쪽 중괄호 9"/>
          <p:cNvSpPr/>
          <p:nvPr/>
        </p:nvSpPr>
        <p:spPr>
          <a:xfrm rot="5400000">
            <a:off x="4233396" y="-836810"/>
            <a:ext cx="332510" cy="5053031"/>
          </a:xfrm>
          <a:prstGeom prst="leftBrace">
            <a:avLst>
              <a:gd name="adj1" fmla="val 8934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32316" y="962762"/>
                <a:ext cx="148194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16" y="962762"/>
                <a:ext cx="1481944" cy="299569"/>
              </a:xfrm>
              <a:prstGeom prst="rect">
                <a:avLst/>
              </a:prstGeom>
              <a:blipFill>
                <a:blip r:embed="rId3"/>
                <a:stretch>
                  <a:fillRect l="-3704" r="-3292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6031" y="3471382"/>
                <a:ext cx="7880318" cy="1372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길이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sample</a:t>
                </a:r>
                <a:r>
                  <a:rPr lang="ko-KR" altLang="en-US" dirty="0" smtClean="0"/>
                  <a:t>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unit length</a:t>
                </a:r>
                <a:r>
                  <a:rPr lang="ko-KR" altLang="en-US" dirty="0" smtClean="0"/>
                  <a:t>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</m:oMath>
                </a14:m>
                <a:r>
                  <a:rPr lang="ko-KR" altLang="en-US" dirty="0" smtClean="0"/>
                  <a:t>개의 조각으로 나눈 상태로 생각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빈칸은 </a:t>
                </a:r>
                <a:r>
                  <a:rPr lang="en-US" altLang="ko-KR" dirty="0" smtClean="0"/>
                  <a:t>air, </a:t>
                </a:r>
                <a:r>
                  <a:rPr lang="ko-KR" altLang="en-US" dirty="0" smtClean="0"/>
                  <a:t>채워진 칸은 </a:t>
                </a:r>
                <a:r>
                  <a:rPr lang="en-US" altLang="ko-KR" dirty="0" smtClean="0"/>
                  <a:t>dielectric(ex. Si)</a:t>
                </a:r>
                <a:r>
                  <a:rPr lang="ko-KR" altLang="en-US" dirty="0" smtClean="0"/>
                  <a:t>가 있는 상태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-&gt; 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 smtClean="0"/>
                  <a:t>번째 </a:t>
                </a:r>
                <a:r>
                  <a:rPr lang="ko-KR" altLang="en-US" dirty="0"/>
                  <a:t>칸</a:t>
                </a:r>
                <a:r>
                  <a:rPr lang="ko-KR" altLang="en-US" dirty="0" smtClean="0"/>
                  <a:t>이 채워져 있으면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1" y="3471382"/>
                <a:ext cx="7880318" cy="1372683"/>
              </a:xfrm>
              <a:prstGeom prst="rect">
                <a:avLst/>
              </a:prstGeom>
              <a:blipFill>
                <a:blip r:embed="rId4"/>
                <a:stretch>
                  <a:fillRect l="-696" r="-541" b="-2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80273" y="1928555"/>
                <a:ext cx="133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73" y="1928555"/>
                <a:ext cx="133946" cy="276999"/>
              </a:xfrm>
              <a:prstGeom prst="rect">
                <a:avLst/>
              </a:prstGeom>
              <a:blipFill>
                <a:blip r:embed="rId5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64608</TotalTime>
  <Words>326</Words>
  <Application>Microsoft Office PowerPoint</Application>
  <PresentationFormat>화면 슬라이드 쇼(4:3)</PresentationFormat>
  <Paragraphs>79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1485</cp:revision>
  <dcterms:created xsi:type="dcterms:W3CDTF">2018-02-18T11:37:55Z</dcterms:created>
  <dcterms:modified xsi:type="dcterms:W3CDTF">2019-04-17T08:36:17Z</dcterms:modified>
</cp:coreProperties>
</file>