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96" r:id="rId3"/>
    <p:sldId id="298" r:id="rId4"/>
    <p:sldId id="297" r:id="rId5"/>
    <p:sldId id="299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기존 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158.25</c:v>
                </c:pt>
                <c:pt idx="1">
                  <c:v>117.62</c:v>
                </c:pt>
                <c:pt idx="2">
                  <c:v>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B-4B06-ACB6-C6E93537610D}"/>
            </c:ext>
          </c:extLst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GPU acceleration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Sheet1!$C$9:$E$9</c:f>
              <c:numCache>
                <c:formatCode>General</c:formatCode>
                <c:ptCount val="3"/>
                <c:pt idx="0">
                  <c:v>7359.94</c:v>
                </c:pt>
                <c:pt idx="1">
                  <c:v>1047.49</c:v>
                </c:pt>
                <c:pt idx="2">
                  <c:v>703.12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B-4B06-ACB6-C6E935376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056848"/>
        <c:axId val="872058096"/>
      </c:barChart>
      <c:catAx>
        <c:axId val="8720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8096"/>
        <c:crosses val="autoZero"/>
        <c:auto val="1"/>
        <c:lblAlgn val="ctr"/>
        <c:lblOffset val="100"/>
        <c:noMultiLvlLbl val="0"/>
      </c:catAx>
      <c:valAx>
        <c:axId val="8720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GFLOPS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657764" y="1978401"/>
            <a:ext cx="38270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20190109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Workstation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69" y="123182"/>
            <a:ext cx="4866063" cy="36495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50276" y="353333"/>
            <a:ext cx="3207674" cy="1379913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2659" y="1832713"/>
            <a:ext cx="4317769" cy="1862987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06887" y="7024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CPU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06887" y="261805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GPU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78357"/>
              </p:ext>
            </p:extLst>
          </p:nvPr>
        </p:nvGraphicFramePr>
        <p:xfrm>
          <a:off x="354328" y="4033997"/>
          <a:ext cx="8382348" cy="21189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1013099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4454856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533430">
                  <a:extLst>
                    <a:ext uri="{9D8B030D-6E8A-4147-A177-3AD203B41FA5}">
                      <a16:colId xmlns:a16="http://schemas.microsoft.com/office/drawing/2014/main" val="2003703559"/>
                    </a:ext>
                  </a:extLst>
                </a:gridCol>
                <a:gridCol w="1936865">
                  <a:extLst>
                    <a:ext uri="{9D8B030D-6E8A-4147-A177-3AD203B41FA5}">
                      <a16:colId xmlns:a16="http://schemas.microsoft.com/office/drawing/2014/main" val="94898460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품  명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   양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Specification)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 량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</a:rPr>
                        <a:t> 스케일러블 실버 </a:t>
                      </a:r>
                      <a:r>
                        <a:rPr lang="en-US" altLang="ko-KR" sz="1200" u="none" strike="noStrike" dirty="0">
                          <a:effectLst/>
                        </a:rPr>
                        <a:t>4114 (</a:t>
                      </a:r>
                      <a:r>
                        <a:rPr lang="ko-KR" altLang="en-US" sz="1200" u="none" strike="noStrike" dirty="0">
                          <a:effectLst/>
                        </a:rPr>
                        <a:t>스카이레이크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2.2GHz/13.75MB)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core / 20 thread * 2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 / 40 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</a:rPr>
                        <a:t>DDR4 32GB RAM/PC4-19200R/ECC/REG 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서버용메모리 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32GB * 12 = 384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384/40 = 9.6 GB/thread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MSI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지포스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RTX 2070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아머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D6 8GB 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2304 CUDA *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삼성 </a:t>
                      </a:r>
                      <a:r>
                        <a:rPr lang="en-US" altLang="ko-KR" sz="1200" u="none" strike="noStrike">
                          <a:effectLst/>
                        </a:rPr>
                        <a:t>860 </a:t>
                      </a:r>
                      <a:r>
                        <a:rPr lang="en-US" sz="1200" u="none" strike="noStrike">
                          <a:effectLst/>
                        </a:rPr>
                        <a:t>PRO Series SSD (MZ-76P1T0B/BW) [1TB]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EVGA SUPERNOVA 1000G+ 80PLUS GOLD </a:t>
                      </a:r>
                      <a:r>
                        <a:rPr lang="ko-KR" altLang="en-US" sz="1200" u="none" strike="noStrike">
                          <a:effectLst/>
                        </a:rPr>
                        <a:t>파워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ATX/1000W)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80" y="3443927"/>
            <a:ext cx="4327747" cy="3068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8" y="795769"/>
            <a:ext cx="2520000" cy="2513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54" y="795768"/>
            <a:ext cx="2520000" cy="2513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50" y="795767"/>
            <a:ext cx="2520000" cy="25137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2959" y="2855178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7252" y="2855178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63448" y="1110198"/>
            <a:ext cx="1046012" cy="39994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75832" y="4335533"/>
            <a:ext cx="1507648" cy="74077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23" y="19731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장치 인식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check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6076" y="5629357"/>
            <a:ext cx="484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MATLAB</a:t>
            </a:r>
            <a:r>
              <a:rPr lang="ko-KR" altLang="en-US" sz="1600" dirty="0" smtClean="0"/>
              <a:t>에서 인식하는 </a:t>
            </a:r>
            <a:r>
              <a:rPr lang="en-US" altLang="ko-KR" sz="1600" dirty="0" smtClean="0"/>
              <a:t>GPU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device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하는 함수</a:t>
            </a:r>
            <a:endParaRPr lang="ko-KR" altLang="en-US" sz="16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229656" y="4588625"/>
            <a:ext cx="1073864" cy="10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650" y="98048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 PC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6179" y="980489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GPU workstation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25217" y="1349821"/>
            <a:ext cx="3575140" cy="2431446"/>
            <a:chOff x="196389" y="1020414"/>
            <a:chExt cx="2920598" cy="19862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4271"/>
            <a:stretch/>
          </p:blipFill>
          <p:spPr>
            <a:xfrm>
              <a:off x="196389" y="1020414"/>
              <a:ext cx="1543512" cy="198629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67626"/>
            <a:stretch/>
          </p:blipFill>
          <p:spPr>
            <a:xfrm>
              <a:off x="1718449" y="1020414"/>
              <a:ext cx="1398538" cy="1986293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896179" y="1349821"/>
            <a:ext cx="3630680" cy="2431446"/>
            <a:chOff x="4699219" y="1020414"/>
            <a:chExt cx="2941255" cy="19697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63533"/>
            <a:stretch/>
          </p:blipFill>
          <p:spPr>
            <a:xfrm>
              <a:off x="4699219" y="1020414"/>
              <a:ext cx="1575375" cy="196974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8383"/>
            <a:stretch/>
          </p:blipFill>
          <p:spPr>
            <a:xfrm>
              <a:off x="6274594" y="1020414"/>
              <a:ext cx="1365880" cy="1969742"/>
            </a:xfrm>
            <a:prstGeom prst="rect">
              <a:avLst/>
            </a:prstGeom>
          </p:spPr>
        </p:pic>
      </p:grpSp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69449"/>
              </p:ext>
            </p:extLst>
          </p:nvPr>
        </p:nvGraphicFramePr>
        <p:xfrm>
          <a:off x="2235558" y="3821249"/>
          <a:ext cx="4222392" cy="28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V="1">
            <a:off x="3276665" y="4148591"/>
            <a:ext cx="342900" cy="1874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0939" y="480885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 46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543510" y="5809751"/>
            <a:ext cx="234295" cy="2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0396" y="5766293"/>
            <a:ext cx="44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4193" y="5766293"/>
            <a:ext cx="49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97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577997" y="5904792"/>
            <a:ext cx="312328" cy="192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35080" y="6096950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Mtimes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행렬 연산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Backlash: </a:t>
            </a:r>
            <a:r>
              <a:rPr lang="ko-KR" altLang="en-US" sz="1200" dirty="0" smtClean="0">
                <a:latin typeface="+mj-ea"/>
                <a:ea typeface="+mj-ea"/>
              </a:rPr>
              <a:t>나눗셈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993" y="2948814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36496" y="2948814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7823" y="197314"/>
            <a:ext cx="534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MATLAB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성능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test (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기존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PC vs GPU Workstation)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8539" y="392669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GPU 1</a:t>
            </a:r>
            <a:r>
              <a:rPr lang="ko-KR" altLang="en-US" sz="1600" dirty="0" smtClean="0"/>
              <a:t>개 성능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7" y="202003"/>
            <a:ext cx="3429827" cy="6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7823" y="197314"/>
            <a:ext cx="491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성능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test (Cluster vs </a:t>
            </a:r>
            <a:r>
              <a:rPr lang="en-US" altLang="ko-KR" sz="2000" b="1" dirty="0">
                <a:solidFill>
                  <a:srgbClr val="3333FF"/>
                </a:solidFill>
              </a:rPr>
              <a:t>GPU Workstation)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09220"/>
              </p:ext>
            </p:extLst>
          </p:nvPr>
        </p:nvGraphicFramePr>
        <p:xfrm>
          <a:off x="320040" y="2318155"/>
          <a:ext cx="8503920" cy="3829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395">
                  <a:extLst>
                    <a:ext uri="{9D8B030D-6E8A-4147-A177-3AD203B41FA5}">
                      <a16:colId xmlns:a16="http://schemas.microsoft.com/office/drawing/2014/main" val="3656386708"/>
                    </a:ext>
                  </a:extLst>
                </a:gridCol>
                <a:gridCol w="2850885">
                  <a:extLst>
                    <a:ext uri="{9D8B030D-6E8A-4147-A177-3AD203B41FA5}">
                      <a16:colId xmlns:a16="http://schemas.microsoft.com/office/drawing/2014/main" val="1907401957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903872264"/>
                    </a:ext>
                  </a:extLst>
                </a:gridCol>
              </a:tblGrid>
              <a:tr h="46761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Cluster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GPU</a:t>
                      </a:r>
                      <a:r>
                        <a:rPr lang="en-US" altLang="ko-KR" sz="1800" baseline="0" dirty="0" smtClean="0"/>
                        <a:t> workstation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750661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CPU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Intel i5 750 (2009)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Intel</a:t>
                      </a:r>
                      <a:r>
                        <a:rPr lang="en-US" altLang="ko-KR" sz="1800" baseline="0" dirty="0" smtClean="0"/>
                        <a:t> Xeon silver 4114 (2017)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65773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Spec.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( 4 core / 4 thread ) * 16 </a:t>
                      </a:r>
                      <a:r>
                        <a:rPr lang="en-US" altLang="ko-KR" sz="1800" baseline="0" dirty="0" err="1" smtClean="0"/>
                        <a:t>ea</a:t>
                      </a:r>
                      <a:endParaRPr lang="en-US" altLang="ko-KR" sz="1800" baseline="0" dirty="0" smtClean="0"/>
                    </a:p>
                    <a:p>
                      <a:pPr algn="ctr" latinLnBrk="1"/>
                      <a:r>
                        <a:rPr lang="en-US" altLang="ko-KR" sz="1800" baseline="0" dirty="0" smtClean="0"/>
                        <a:t>= 64 core / 64 thread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( 10 core / 20 thread ) * 2 </a:t>
                      </a:r>
                      <a:r>
                        <a:rPr lang="en-US" altLang="ko-KR" sz="1800" dirty="0" err="1" smtClean="0"/>
                        <a:t>ea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= 20 core / 40 thread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623049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Time to run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518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483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16630"/>
                  </a:ext>
                </a:extLst>
              </a:tr>
              <a:tr h="807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FDTD solver</a:t>
                      </a:r>
                      <a:r>
                        <a:rPr lang="en-US" altLang="ko-KR" sz="1800" baseline="0" dirty="0" smtClean="0"/>
                        <a:t> speed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(</a:t>
                      </a:r>
                      <a:r>
                        <a:rPr lang="en-US" altLang="ko-KR" sz="1800" baseline="0" dirty="0" err="1" smtClean="0"/>
                        <a:t>Mnodes</a:t>
                      </a:r>
                      <a:r>
                        <a:rPr lang="en-US" altLang="ko-KR" sz="1800" baseline="0" dirty="0" smtClean="0"/>
                        <a:t>/s)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5.76949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9.87743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220614"/>
                  </a:ext>
                </a:extLst>
              </a:tr>
              <a:tr h="807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Total FDTD solver</a:t>
                      </a:r>
                      <a:r>
                        <a:rPr lang="en-US" altLang="ko-KR" sz="1800" baseline="0" dirty="0" smtClean="0"/>
                        <a:t> speed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(</a:t>
                      </a:r>
                      <a:r>
                        <a:rPr lang="en-US" altLang="ko-KR" sz="1800" baseline="0" dirty="0" err="1" smtClean="0"/>
                        <a:t>Mnodes</a:t>
                      </a:r>
                      <a:r>
                        <a:rPr lang="en-US" altLang="ko-KR" sz="1800" baseline="0" dirty="0" smtClean="0"/>
                        <a:t>/s)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369.247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395.097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6637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636763"/>
            <a:ext cx="3017145" cy="16342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46408" y="1053797"/>
            <a:ext cx="35689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CMOS image sensor simulation to benchmark FDTD solver speed.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smtClean="0"/>
              <a:t>kx.lumerical.com/t/fdtd-simulation-benchmarks/22117)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60156</TotalTime>
  <Words>258</Words>
  <Application>Microsoft Office PowerPoint</Application>
  <PresentationFormat>화면 슬라이드 쇼(4:3)</PresentationFormat>
  <Paragraphs>82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1132</cp:revision>
  <dcterms:created xsi:type="dcterms:W3CDTF">2018-02-18T11:37:55Z</dcterms:created>
  <dcterms:modified xsi:type="dcterms:W3CDTF">2019-01-21T05:57:00Z</dcterms:modified>
</cp:coreProperties>
</file>