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9" r:id="rId3"/>
    <p:sldId id="258" r:id="rId4"/>
    <p:sldId id="260" r:id="rId5"/>
    <p:sldId id="261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이종건(전자전기공학과)" initials="이" lastIdx="1" clrIdx="0">
    <p:extLst>
      <p:ext uri="{19B8F6BF-5375-455C-9EA6-DF929625EA0E}">
        <p15:presenceInfo xmlns:p15="http://schemas.microsoft.com/office/powerpoint/2012/main" userId="이종건(전자전기공학과)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72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93A0BE-76A6-4C1A-82AA-6EC21A1D031D}" type="datetimeFigureOut">
              <a:rPr lang="ko-KR" altLang="en-US" smtClean="0"/>
              <a:t>2017-07-27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E65213-FCC4-45DC-9052-2D31E5E072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95185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6DE98-7EE3-4F57-A518-0A9800F2155C}" type="datetime1">
              <a:rPr lang="ko-KR" altLang="en-US" smtClean="0"/>
              <a:t>2017-07-27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FA468-C8BF-4776-864C-6653BD18D88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5201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C631F-B3A9-4D21-AFDC-516D5AB76126}" type="datetime1">
              <a:rPr lang="ko-KR" altLang="en-US" smtClean="0"/>
              <a:t>2017-07-27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FA468-C8BF-4776-864C-6653BD18D88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83355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0FC77-4294-40F1-9553-CD89C6CFAEA5}" type="datetime1">
              <a:rPr lang="ko-KR" altLang="en-US" smtClean="0"/>
              <a:t>2017-07-27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FA468-C8BF-4776-864C-6653BD18D88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7232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9583F-C765-478B-A803-23A5169E12A8}" type="datetime1">
              <a:rPr lang="ko-KR" altLang="en-US" smtClean="0"/>
              <a:t>2017-07-27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FA468-C8BF-4776-864C-6653BD18D88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87520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A5AFA-5539-49F1-B1C9-147B27DF49EF}" type="datetime1">
              <a:rPr lang="ko-KR" altLang="en-US" smtClean="0"/>
              <a:t>2017-07-27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FA468-C8BF-4776-864C-6653BD18D88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0010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6C275-7B85-4DB6-AAD1-801DE1E16E54}" type="datetime1">
              <a:rPr lang="ko-KR" altLang="en-US" smtClean="0"/>
              <a:t>2017-07-27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FA468-C8BF-4776-864C-6653BD18D88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9403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9C7D9-A962-4867-979F-3C19435CE215}" type="datetime1">
              <a:rPr lang="ko-KR" altLang="en-US" smtClean="0"/>
              <a:t>2017-07-27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FA468-C8BF-4776-864C-6653BD18D88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94894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18D04-8D29-4A9E-8868-38CA3880F1DC}" type="datetime1">
              <a:rPr lang="ko-KR" altLang="en-US" smtClean="0"/>
              <a:t>2017-07-27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FA468-C8BF-4776-864C-6653BD18D88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38288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2371B-E528-4476-BC69-871B04CB37E2}" type="datetime1">
              <a:rPr lang="ko-KR" altLang="en-US" smtClean="0"/>
              <a:t>2017-07-27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FA468-C8BF-4776-864C-6653BD18D88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57427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5374B-12E5-4FD0-A504-9B2895BF828D}" type="datetime1">
              <a:rPr lang="ko-KR" altLang="en-US" smtClean="0"/>
              <a:t>2017-07-27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FA468-C8BF-4776-864C-6653BD18D88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33225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CB2BE-09F8-4E48-8F93-26D23A6E9242}" type="datetime1">
              <a:rPr lang="ko-KR" altLang="en-US" smtClean="0"/>
              <a:t>2017-07-27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FA468-C8BF-4776-864C-6653BD18D88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4375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79D400-4B8D-44CB-ABE3-1EEFED5E8A9F}" type="datetime1">
              <a:rPr lang="ko-KR" altLang="en-US" smtClean="0"/>
              <a:t>2017-07-27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7FA468-C8BF-4776-864C-6653BD18D88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18301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9" Type="http://schemas.openxmlformats.org/officeDocument/2006/relationships/image" Target="../media/image38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34" Type="http://schemas.openxmlformats.org/officeDocument/2006/relationships/image" Target="../media/image33.png"/><Relationship Id="rId42" Type="http://schemas.openxmlformats.org/officeDocument/2006/relationships/image" Target="../media/image41.png"/><Relationship Id="rId47" Type="http://schemas.openxmlformats.org/officeDocument/2006/relationships/image" Target="../media/image46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38" Type="http://schemas.openxmlformats.org/officeDocument/2006/relationships/image" Target="../media/image37.png"/><Relationship Id="rId46" Type="http://schemas.openxmlformats.org/officeDocument/2006/relationships/image" Target="../media/image45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41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37" Type="http://schemas.openxmlformats.org/officeDocument/2006/relationships/image" Target="../media/image36.png"/><Relationship Id="rId40" Type="http://schemas.openxmlformats.org/officeDocument/2006/relationships/image" Target="../media/image39.png"/><Relationship Id="rId45" Type="http://schemas.openxmlformats.org/officeDocument/2006/relationships/image" Target="../media/image44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36" Type="http://schemas.openxmlformats.org/officeDocument/2006/relationships/image" Target="../media/image35.png"/><Relationship Id="rId49" Type="http://schemas.openxmlformats.org/officeDocument/2006/relationships/image" Target="../media/image48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4" Type="http://schemas.openxmlformats.org/officeDocument/2006/relationships/image" Target="../media/image43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Relationship Id="rId35" Type="http://schemas.openxmlformats.org/officeDocument/2006/relationships/image" Target="../media/image34.png"/><Relationship Id="rId43" Type="http://schemas.openxmlformats.org/officeDocument/2006/relationships/image" Target="../media/image42.png"/><Relationship Id="rId48" Type="http://schemas.openxmlformats.org/officeDocument/2006/relationships/image" Target="../media/image47.png"/><Relationship Id="rId8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58.png"/><Relationship Id="rId5" Type="http://schemas.openxmlformats.org/officeDocument/2006/relationships/image" Target="../media/image52.png"/><Relationship Id="rId10" Type="http://schemas.openxmlformats.org/officeDocument/2006/relationships/image" Target="../media/image57.png"/><Relationship Id="rId4" Type="http://schemas.openxmlformats.org/officeDocument/2006/relationships/image" Target="../media/image51.png"/><Relationship Id="rId9" Type="http://schemas.openxmlformats.org/officeDocument/2006/relationships/image" Target="../media/image5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image" Target="../media/image60.png"/><Relationship Id="rId7" Type="http://schemas.openxmlformats.org/officeDocument/2006/relationships/image" Target="../media/image64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266902" y="299258"/>
            <a:ext cx="8925098" cy="3210155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dirty="0" smtClean="0"/>
              <a:t>Propagation Matrix Approach for Plane Wave Reflection From a Multilayered Medium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266902" y="4084176"/>
            <a:ext cx="2333105" cy="496137"/>
          </a:xfrm>
        </p:spPr>
        <p:txBody>
          <a:bodyPr/>
          <a:lstStyle/>
          <a:p>
            <a:r>
              <a:rPr lang="en-US" altLang="ko-KR" dirty="0" smtClean="0"/>
              <a:t>Lee Jong Geon</a:t>
            </a:r>
            <a:endParaRPr lang="ko-KR" altLang="en-US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3266902" y="3557847"/>
            <a:ext cx="8925098" cy="0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5600007" y="3557847"/>
            <a:ext cx="6591993" cy="0"/>
          </a:xfrm>
          <a:prstGeom prst="line">
            <a:avLst/>
          </a:prstGeom>
          <a:ln w="76200">
            <a:solidFill>
              <a:schemeClr val="bg2">
                <a:lumMod val="9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FA468-C8BF-4776-864C-6653BD18D88B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8567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 9"/>
          <p:cNvCxnSpPr/>
          <p:nvPr/>
        </p:nvCxnSpPr>
        <p:spPr>
          <a:xfrm>
            <a:off x="838200" y="506307"/>
            <a:ext cx="10515600" cy="0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3187931" y="506307"/>
            <a:ext cx="8165869" cy="0"/>
          </a:xfrm>
          <a:prstGeom prst="line">
            <a:avLst/>
          </a:prstGeom>
          <a:ln w="76200">
            <a:solidFill>
              <a:schemeClr val="bg2">
                <a:lumMod val="9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FA468-C8BF-4776-864C-6653BD18D88B}" type="slidenum">
              <a:rPr lang="ko-KR" altLang="en-US" smtClean="0"/>
              <a:t>2</a:t>
            </a:fld>
            <a:endParaRPr lang="ko-KR" altLang="en-US" dirty="0"/>
          </a:p>
        </p:txBody>
      </p:sp>
      <p:grpSp>
        <p:nvGrpSpPr>
          <p:cNvPr id="119" name="그룹 118"/>
          <p:cNvGrpSpPr/>
          <p:nvPr/>
        </p:nvGrpSpPr>
        <p:grpSpPr>
          <a:xfrm>
            <a:off x="2763490" y="1436096"/>
            <a:ext cx="6665019" cy="3422060"/>
            <a:chOff x="2917048" y="648697"/>
            <a:chExt cx="6665019" cy="3422060"/>
          </a:xfrm>
        </p:grpSpPr>
        <p:cxnSp>
          <p:nvCxnSpPr>
            <p:cNvPr id="5" name="직선 화살표 연결선 4"/>
            <p:cNvCxnSpPr/>
            <p:nvPr/>
          </p:nvCxnSpPr>
          <p:spPr>
            <a:xfrm flipV="1">
              <a:off x="6434667" y="982133"/>
              <a:ext cx="0" cy="27008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직선 화살표 연결선 12"/>
            <p:cNvCxnSpPr/>
            <p:nvPr/>
          </p:nvCxnSpPr>
          <p:spPr>
            <a:xfrm>
              <a:off x="3767666" y="1329267"/>
              <a:ext cx="55626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>
            <a:xfrm>
              <a:off x="3759200" y="1624391"/>
              <a:ext cx="5579533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>
              <a:off x="3759200" y="1919515"/>
              <a:ext cx="5579533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>
              <a:off x="3759200" y="2214639"/>
              <a:ext cx="5579533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3759200" y="2509763"/>
              <a:ext cx="5579533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>
              <a:off x="3759200" y="2804887"/>
              <a:ext cx="5579533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>
            <a:xfrm>
              <a:off x="3759200" y="3100011"/>
              <a:ext cx="5579533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>
            <a:xfrm>
              <a:off x="3759200" y="3395133"/>
              <a:ext cx="5579533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직선 화살표 연결선 16"/>
            <p:cNvCxnSpPr/>
            <p:nvPr/>
          </p:nvCxnSpPr>
          <p:spPr>
            <a:xfrm>
              <a:off x="5647267" y="804333"/>
              <a:ext cx="787400" cy="5249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직선 화살표 연결선 30"/>
            <p:cNvCxnSpPr/>
            <p:nvPr/>
          </p:nvCxnSpPr>
          <p:spPr>
            <a:xfrm flipV="1">
              <a:off x="6434667" y="828888"/>
              <a:ext cx="836198" cy="5094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직선 화살표 연결선 65"/>
            <p:cNvCxnSpPr/>
            <p:nvPr/>
          </p:nvCxnSpPr>
          <p:spPr>
            <a:xfrm>
              <a:off x="3759200" y="1329267"/>
              <a:ext cx="0" cy="295124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직선 화살표 연결선 35"/>
            <p:cNvCxnSpPr/>
            <p:nvPr/>
          </p:nvCxnSpPr>
          <p:spPr>
            <a:xfrm>
              <a:off x="3767667" y="1624391"/>
              <a:ext cx="0" cy="295124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직선 화살표 연결선 36"/>
            <p:cNvCxnSpPr/>
            <p:nvPr/>
          </p:nvCxnSpPr>
          <p:spPr>
            <a:xfrm>
              <a:off x="3767666" y="1912258"/>
              <a:ext cx="0" cy="295124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직선 화살표 연결선 37"/>
            <p:cNvCxnSpPr/>
            <p:nvPr/>
          </p:nvCxnSpPr>
          <p:spPr>
            <a:xfrm>
              <a:off x="3767666" y="2207382"/>
              <a:ext cx="0" cy="295124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직선 화살표 연결선 38"/>
            <p:cNvCxnSpPr/>
            <p:nvPr/>
          </p:nvCxnSpPr>
          <p:spPr>
            <a:xfrm>
              <a:off x="3767666" y="2509763"/>
              <a:ext cx="0" cy="295124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직선 화살표 연결선 40"/>
            <p:cNvCxnSpPr/>
            <p:nvPr/>
          </p:nvCxnSpPr>
          <p:spPr>
            <a:xfrm>
              <a:off x="3759200" y="3100009"/>
              <a:ext cx="0" cy="295124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7" name="TextBox 66"/>
                <p:cNvSpPr txBox="1"/>
                <p:nvPr/>
              </p:nvSpPr>
              <p:spPr>
                <a:xfrm>
                  <a:off x="3382176" y="1244628"/>
                  <a:ext cx="392030" cy="1692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>
            <p:sp>
              <p:nvSpPr>
                <p:cNvPr id="67" name="TextBox 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82176" y="1244628"/>
                  <a:ext cx="392030" cy="169277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3125" r="-6250" b="-714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3" name="TextBox 42"/>
                <p:cNvSpPr txBox="1"/>
                <p:nvPr/>
              </p:nvSpPr>
              <p:spPr>
                <a:xfrm>
                  <a:off x="3155062" y="1539749"/>
                  <a:ext cx="619144" cy="1692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=−</m:t>
                        </m:r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55062" y="1539749"/>
                  <a:ext cx="619144" cy="169277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980" b="-178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3148522" y="1834870"/>
                  <a:ext cx="625684" cy="1692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=−</m:t>
                        </m:r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8522" y="1834870"/>
                  <a:ext cx="625684" cy="169277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971" b="-178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5" name="TextBox 44"/>
                <p:cNvSpPr txBox="1"/>
                <p:nvPr/>
              </p:nvSpPr>
              <p:spPr>
                <a:xfrm>
                  <a:off x="2917048" y="2132431"/>
                  <a:ext cx="857158" cy="1692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=−</m:t>
                        </m:r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17048" y="2132431"/>
                  <a:ext cx="857158" cy="169277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709" b="-178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6" name="TextBox 45"/>
                <p:cNvSpPr txBox="1"/>
                <p:nvPr/>
              </p:nvSpPr>
              <p:spPr>
                <a:xfrm>
                  <a:off x="3186353" y="2419621"/>
                  <a:ext cx="587853" cy="1692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=−</m:t>
                        </m:r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>
            <p:sp>
              <p:nvSpPr>
                <p:cNvPr id="46" name="TextBox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86353" y="2419621"/>
                  <a:ext cx="587853" cy="16927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2083" b="-178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7" name="TextBox 46"/>
                <p:cNvSpPr txBox="1"/>
                <p:nvPr/>
              </p:nvSpPr>
              <p:spPr>
                <a:xfrm>
                  <a:off x="2917048" y="2725113"/>
                  <a:ext cx="857158" cy="1692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=−</m:t>
                        </m:r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>
            <p:sp>
              <p:nvSpPr>
                <p:cNvPr id="47" name="TextBox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17048" y="2725113"/>
                  <a:ext cx="857158" cy="169277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709" b="-178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8" name="TextBox 47"/>
                <p:cNvSpPr txBox="1"/>
                <p:nvPr/>
              </p:nvSpPr>
              <p:spPr>
                <a:xfrm>
                  <a:off x="3091583" y="3310494"/>
                  <a:ext cx="682623" cy="1692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=−</m:t>
                        </m:r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>
            <p:sp>
              <p:nvSpPr>
                <p:cNvPr id="48" name="TextBox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91583" y="3310494"/>
                  <a:ext cx="682623" cy="169277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178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9" name="TextBox 68"/>
                <p:cNvSpPr txBox="1"/>
                <p:nvPr/>
              </p:nvSpPr>
              <p:spPr>
                <a:xfrm>
                  <a:off x="3892124" y="1410356"/>
                  <a:ext cx="190117" cy="1692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>
            <p:sp>
              <p:nvSpPr>
                <p:cNvPr id="69" name="TextBox 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92124" y="1410356"/>
                  <a:ext cx="190117" cy="169277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12903" r="-3226" b="-2222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0" name="TextBox 49"/>
                <p:cNvSpPr txBox="1"/>
                <p:nvPr/>
              </p:nvSpPr>
              <p:spPr>
                <a:xfrm>
                  <a:off x="3892124" y="1687314"/>
                  <a:ext cx="193386" cy="1692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>
            <p:sp>
              <p:nvSpPr>
                <p:cNvPr id="50" name="TextBox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92124" y="1687314"/>
                  <a:ext cx="193386" cy="169277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12500" r="-3125" b="-178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1" name="TextBox 50"/>
                <p:cNvSpPr txBox="1"/>
                <p:nvPr/>
              </p:nvSpPr>
              <p:spPr>
                <a:xfrm>
                  <a:off x="3892124" y="1978810"/>
                  <a:ext cx="309123" cy="1692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>
            <p:sp>
              <p:nvSpPr>
                <p:cNvPr id="51" name="TextBox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92124" y="1978810"/>
                  <a:ext cx="309123" cy="169277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7843" r="-1961" b="-178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2" name="TextBox 51"/>
                <p:cNvSpPr txBox="1"/>
                <p:nvPr/>
              </p:nvSpPr>
              <p:spPr>
                <a:xfrm>
                  <a:off x="3892124" y="2291677"/>
                  <a:ext cx="174470" cy="1692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92124" y="2291677"/>
                  <a:ext cx="174470" cy="169277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13793" b="-178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3" name="TextBox 52"/>
                <p:cNvSpPr txBox="1"/>
                <p:nvPr/>
              </p:nvSpPr>
              <p:spPr>
                <a:xfrm>
                  <a:off x="3892124" y="2581936"/>
                  <a:ext cx="309124" cy="1692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>
            <p:sp>
              <p:nvSpPr>
                <p:cNvPr id="5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92124" y="2581936"/>
                  <a:ext cx="309124" cy="169277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l="-7843" r="-1961" b="-2222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4" name="TextBox 53"/>
                <p:cNvSpPr txBox="1"/>
                <p:nvPr/>
              </p:nvSpPr>
              <p:spPr>
                <a:xfrm>
                  <a:off x="3883181" y="3156569"/>
                  <a:ext cx="215059" cy="1692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>
            <p:sp>
              <p:nvSpPr>
                <p:cNvPr id="54" name="TextBox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83181" y="3156569"/>
                  <a:ext cx="215059" cy="169277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l="-14286" r="-2857" b="-178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5" name="TextBox 54"/>
                <p:cNvSpPr txBox="1"/>
                <p:nvPr/>
              </p:nvSpPr>
              <p:spPr>
                <a:xfrm>
                  <a:off x="8592040" y="1136634"/>
                  <a:ext cx="191784" cy="1692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92040" y="1136634"/>
                  <a:ext cx="191784" cy="169277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l="-12500" r="-3125" b="-2963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6" name="TextBox 55"/>
                <p:cNvSpPr txBox="1"/>
                <p:nvPr/>
              </p:nvSpPr>
              <p:spPr>
                <a:xfrm>
                  <a:off x="9004847" y="1147238"/>
                  <a:ext cx="180562" cy="1692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>
            <p:sp>
              <p:nvSpPr>
                <p:cNvPr id="56" name="TextBox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04847" y="1147238"/>
                  <a:ext cx="180562" cy="169277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 l="-6667" r="-3333" b="-178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8" name="TextBox 57"/>
                <p:cNvSpPr txBox="1"/>
                <p:nvPr/>
              </p:nvSpPr>
              <p:spPr>
                <a:xfrm>
                  <a:off x="8572195" y="1407490"/>
                  <a:ext cx="188513" cy="1692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>
            <p:sp>
              <p:nvSpPr>
                <p:cNvPr id="58" name="TextBox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72195" y="1407490"/>
                  <a:ext cx="188513" cy="169277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 l="-12903" r="-3226" b="-2857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9" name="TextBox 58"/>
                <p:cNvSpPr txBox="1"/>
                <p:nvPr/>
              </p:nvSpPr>
              <p:spPr>
                <a:xfrm>
                  <a:off x="8985002" y="1418094"/>
                  <a:ext cx="177293" cy="1692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>
            <p:sp>
              <p:nvSpPr>
                <p:cNvPr id="59" name="TextBox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85002" y="1418094"/>
                  <a:ext cx="177293" cy="169277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 l="-6897" r="-3448" b="-178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0" name="TextBox 59"/>
                <p:cNvSpPr txBox="1"/>
                <p:nvPr/>
              </p:nvSpPr>
              <p:spPr>
                <a:xfrm>
                  <a:off x="8565673" y="1678384"/>
                  <a:ext cx="191783" cy="1692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>
            <p:sp>
              <p:nvSpPr>
                <p:cNvPr id="60" name="TextBox 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65673" y="1678384"/>
                  <a:ext cx="191783" cy="169277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 l="-16129" r="-6452" b="-2857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1" name="TextBox 60"/>
                <p:cNvSpPr txBox="1"/>
                <p:nvPr/>
              </p:nvSpPr>
              <p:spPr>
                <a:xfrm>
                  <a:off x="8978480" y="1688988"/>
                  <a:ext cx="180562" cy="1692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>
            <p:sp>
              <p:nvSpPr>
                <p:cNvPr id="61" name="TextBox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78480" y="1688988"/>
                  <a:ext cx="180562" cy="169277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 l="-6897" r="-6897" b="-178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2" name="TextBox 61"/>
                <p:cNvSpPr txBox="1"/>
                <p:nvPr/>
              </p:nvSpPr>
              <p:spPr>
                <a:xfrm>
                  <a:off x="8538647" y="2246917"/>
                  <a:ext cx="172868" cy="1692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>
            <p:sp>
              <p:nvSpPr>
                <p:cNvPr id="62" name="TextBox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38647" y="2246917"/>
                  <a:ext cx="172868" cy="169277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 l="-17857" r="-3571" b="-25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3" name="TextBox 62"/>
                <p:cNvSpPr txBox="1"/>
                <p:nvPr/>
              </p:nvSpPr>
              <p:spPr>
                <a:xfrm>
                  <a:off x="8951454" y="2257521"/>
                  <a:ext cx="161647" cy="1692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>
            <p:sp>
              <p:nvSpPr>
                <p:cNvPr id="63" name="TextBox 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51454" y="2257521"/>
                  <a:ext cx="161647" cy="169277"/>
                </a:xfrm>
                <a:prstGeom prst="rect">
                  <a:avLst/>
                </a:prstGeom>
                <a:blipFill rotWithShape="0">
                  <a:blip r:embed="rId22"/>
                  <a:stretch>
                    <a:fillRect l="-7407" b="-178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0" name="TextBox 69"/>
                <p:cNvSpPr txBox="1"/>
                <p:nvPr/>
              </p:nvSpPr>
              <p:spPr>
                <a:xfrm>
                  <a:off x="8565673" y="2552642"/>
                  <a:ext cx="307520" cy="1692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>
            <p:sp>
              <p:nvSpPr>
                <p:cNvPr id="70" name="TextBox 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65673" y="2552642"/>
                  <a:ext cx="307520" cy="169277"/>
                </a:xfrm>
                <a:prstGeom prst="rect">
                  <a:avLst/>
                </a:prstGeom>
                <a:blipFill rotWithShape="0">
                  <a:blip r:embed="rId23"/>
                  <a:stretch>
                    <a:fillRect l="-10000" r="-2000" b="-25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1" name="TextBox 70"/>
                <p:cNvSpPr txBox="1"/>
                <p:nvPr/>
              </p:nvSpPr>
              <p:spPr>
                <a:xfrm>
                  <a:off x="8978480" y="2563246"/>
                  <a:ext cx="296300" cy="1692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>
            <p:sp>
              <p:nvSpPr>
                <p:cNvPr id="71" name="TextBox 7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78480" y="2563246"/>
                  <a:ext cx="296300" cy="169277"/>
                </a:xfrm>
                <a:prstGeom prst="rect">
                  <a:avLst/>
                </a:prstGeom>
                <a:blipFill rotWithShape="0">
                  <a:blip r:embed="rId24"/>
                  <a:stretch>
                    <a:fillRect l="-4167" r="-4167" b="-2222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2" name="TextBox 71"/>
                <p:cNvSpPr txBox="1"/>
                <p:nvPr/>
              </p:nvSpPr>
              <p:spPr>
                <a:xfrm>
                  <a:off x="8610957" y="3436030"/>
                  <a:ext cx="180114" cy="1692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>
            <p:sp>
              <p:nvSpPr>
                <p:cNvPr id="72" name="TextBox 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10957" y="3436030"/>
                  <a:ext cx="180114" cy="169277"/>
                </a:xfrm>
                <a:prstGeom prst="rect">
                  <a:avLst/>
                </a:prstGeom>
                <a:blipFill rotWithShape="0">
                  <a:blip r:embed="rId25"/>
                  <a:stretch>
                    <a:fillRect l="-13333" b="-25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3" name="TextBox 72"/>
                <p:cNvSpPr txBox="1"/>
                <p:nvPr/>
              </p:nvSpPr>
              <p:spPr>
                <a:xfrm>
                  <a:off x="9023764" y="3446634"/>
                  <a:ext cx="168892" cy="1692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>
            <p:sp>
              <p:nvSpPr>
                <p:cNvPr id="73" name="TextBox 7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23764" y="3446634"/>
                  <a:ext cx="168892" cy="169277"/>
                </a:xfrm>
                <a:prstGeom prst="rect">
                  <a:avLst/>
                </a:prstGeom>
                <a:blipFill rotWithShape="0">
                  <a:blip r:embed="rId26"/>
                  <a:stretch>
                    <a:fillRect l="-7143" b="-1851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4" name="TextBox 73"/>
                <p:cNvSpPr txBox="1"/>
                <p:nvPr/>
              </p:nvSpPr>
              <p:spPr>
                <a:xfrm>
                  <a:off x="5468957" y="648697"/>
                  <a:ext cx="195438" cy="1692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>
            <p:sp>
              <p:nvSpPr>
                <p:cNvPr id="74" name="TextBox 7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68957" y="648697"/>
                  <a:ext cx="195438" cy="169277"/>
                </a:xfrm>
                <a:prstGeom prst="rect">
                  <a:avLst/>
                </a:prstGeom>
                <a:blipFill rotWithShape="0">
                  <a:blip r:embed="rId27"/>
                  <a:stretch>
                    <a:fillRect l="-12500" r="-3125" b="-2222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5" name="TextBox 74"/>
                <p:cNvSpPr txBox="1"/>
                <p:nvPr/>
              </p:nvSpPr>
              <p:spPr>
                <a:xfrm>
                  <a:off x="7356894" y="724501"/>
                  <a:ext cx="262764" cy="1692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𝑟𝐸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>
            <p:sp>
              <p:nvSpPr>
                <p:cNvPr id="75" name="TextBox 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56894" y="724501"/>
                  <a:ext cx="262764" cy="169277"/>
                </a:xfrm>
                <a:prstGeom prst="rect">
                  <a:avLst/>
                </a:prstGeom>
                <a:blipFill rotWithShape="0">
                  <a:blip r:embed="rId28"/>
                  <a:stretch>
                    <a:fillRect l="-9302" r="-2326" b="-178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6" name="TextBox 75"/>
                <p:cNvSpPr txBox="1"/>
                <p:nvPr/>
              </p:nvSpPr>
              <p:spPr>
                <a:xfrm>
                  <a:off x="6355903" y="769218"/>
                  <a:ext cx="129330" cy="1692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>
            <p:sp>
              <p:nvSpPr>
                <p:cNvPr id="76" name="TextBox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55903" y="769218"/>
                  <a:ext cx="129330" cy="169277"/>
                </a:xfrm>
                <a:prstGeom prst="rect">
                  <a:avLst/>
                </a:prstGeom>
                <a:blipFill rotWithShape="0">
                  <a:blip r:embed="rId29"/>
                  <a:stretch>
                    <a:fillRect l="-909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7" name="TextBox 76"/>
                <p:cNvSpPr txBox="1"/>
                <p:nvPr/>
              </p:nvSpPr>
              <p:spPr>
                <a:xfrm>
                  <a:off x="9461008" y="1229402"/>
                  <a:ext cx="121059" cy="1692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>
            <p:sp>
              <p:nvSpPr>
                <p:cNvPr id="77" name="TextBox 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61008" y="1229402"/>
                  <a:ext cx="121059" cy="169277"/>
                </a:xfrm>
                <a:prstGeom prst="rect">
                  <a:avLst/>
                </a:prstGeom>
                <a:blipFill rotWithShape="0">
                  <a:blip r:embed="rId30"/>
                  <a:stretch>
                    <a:fillRect l="-10000" r="-5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8" name="TextBox 77"/>
                <p:cNvSpPr txBox="1"/>
                <p:nvPr/>
              </p:nvSpPr>
              <p:spPr>
                <a:xfrm>
                  <a:off x="4800949" y="1404742"/>
                  <a:ext cx="128753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>
            <p:sp>
              <p:nvSpPr>
                <p:cNvPr id="78" name="TextBox 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00949" y="1404742"/>
                  <a:ext cx="128753" cy="169277"/>
                </a:xfrm>
                <a:prstGeom prst="rect">
                  <a:avLst/>
                </a:prstGeom>
                <a:blipFill rotWithShape="0">
                  <a:blip r:embed="rId31"/>
                  <a:stretch>
                    <a:fillRect l="-19048" r="-19048" b="-1111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9" name="TextBox 78"/>
                <p:cNvSpPr txBox="1"/>
                <p:nvPr/>
              </p:nvSpPr>
              <p:spPr>
                <a:xfrm>
                  <a:off x="6924547" y="3778620"/>
                  <a:ext cx="764278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+1 </m:t>
                            </m:r>
                          </m:sub>
                        </m:sSub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>
            <p:sp>
              <p:nvSpPr>
                <p:cNvPr id="79" name="TextBox 7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24547" y="3778620"/>
                  <a:ext cx="764278" cy="169277"/>
                </a:xfrm>
                <a:prstGeom prst="rect">
                  <a:avLst/>
                </a:prstGeom>
                <a:blipFill rotWithShape="0">
                  <a:blip r:embed="rId32"/>
                  <a:stretch>
                    <a:fillRect l="-3200" r="-1600" b="-178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0" name="TextBox 79"/>
                <p:cNvSpPr txBox="1"/>
                <p:nvPr/>
              </p:nvSpPr>
              <p:spPr>
                <a:xfrm>
                  <a:off x="4800948" y="1701104"/>
                  <a:ext cx="128753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>
            <p:sp>
              <p:nvSpPr>
                <p:cNvPr id="80" name="TextBox 7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00948" y="1701104"/>
                  <a:ext cx="128753" cy="169277"/>
                </a:xfrm>
                <a:prstGeom prst="rect">
                  <a:avLst/>
                </a:prstGeom>
                <a:blipFill rotWithShape="0">
                  <a:blip r:embed="rId33"/>
                  <a:stretch>
                    <a:fillRect l="-19048" r="-19048" b="-714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1" name="TextBox 80"/>
                <p:cNvSpPr txBox="1"/>
                <p:nvPr/>
              </p:nvSpPr>
              <p:spPr>
                <a:xfrm>
                  <a:off x="4803453" y="1980766"/>
                  <a:ext cx="366187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>
            <p:sp>
              <p:nvSpPr>
                <p:cNvPr id="81" name="TextBox 8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03453" y="1980766"/>
                  <a:ext cx="366187" cy="169277"/>
                </a:xfrm>
                <a:prstGeom prst="rect">
                  <a:avLst/>
                </a:prstGeom>
                <a:blipFill rotWithShape="0">
                  <a:blip r:embed="rId34"/>
                  <a:stretch>
                    <a:fillRect l="-5000" r="-3333" b="-10714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2" name="TextBox 81"/>
                <p:cNvSpPr txBox="1"/>
                <p:nvPr/>
              </p:nvSpPr>
              <p:spPr>
                <a:xfrm>
                  <a:off x="4800948" y="2277562"/>
                  <a:ext cx="128753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>
            <p:sp>
              <p:nvSpPr>
                <p:cNvPr id="82" name="TextBox 8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00948" y="2277562"/>
                  <a:ext cx="128753" cy="169277"/>
                </a:xfrm>
                <a:prstGeom prst="rect">
                  <a:avLst/>
                </a:prstGeom>
                <a:blipFill rotWithShape="0">
                  <a:blip r:embed="rId35"/>
                  <a:stretch>
                    <a:fillRect l="-4762" r="-9524" b="-714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3" name="TextBox 82"/>
                <p:cNvSpPr txBox="1"/>
                <p:nvPr/>
              </p:nvSpPr>
              <p:spPr>
                <a:xfrm>
                  <a:off x="4803453" y="2563246"/>
                  <a:ext cx="366187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>
            <p:sp>
              <p:nvSpPr>
                <p:cNvPr id="83" name="TextBox 8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03453" y="2563246"/>
                  <a:ext cx="366187" cy="169277"/>
                </a:xfrm>
                <a:prstGeom prst="rect">
                  <a:avLst/>
                </a:prstGeom>
                <a:blipFill rotWithShape="0">
                  <a:blip r:embed="rId36"/>
                  <a:stretch>
                    <a:fillRect l="-5000" r="-3333" b="-1111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4" name="TextBox 83"/>
                <p:cNvSpPr txBox="1"/>
                <p:nvPr/>
              </p:nvSpPr>
              <p:spPr>
                <a:xfrm>
                  <a:off x="4804504" y="3165647"/>
                  <a:ext cx="234729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>
            <p:sp>
              <p:nvSpPr>
                <p:cNvPr id="84" name="TextBox 8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04504" y="3165647"/>
                  <a:ext cx="234729" cy="169277"/>
                </a:xfrm>
                <a:prstGeom prst="rect">
                  <a:avLst/>
                </a:prstGeom>
                <a:blipFill rotWithShape="0">
                  <a:blip r:embed="rId37"/>
                  <a:stretch>
                    <a:fillRect b="-714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6" name="직선 화살표 연결선 85"/>
            <p:cNvCxnSpPr/>
            <p:nvPr/>
          </p:nvCxnSpPr>
          <p:spPr>
            <a:xfrm>
              <a:off x="6807200" y="2301708"/>
              <a:ext cx="194733" cy="1592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직선 화살표 연결선 86"/>
            <p:cNvCxnSpPr/>
            <p:nvPr/>
          </p:nvCxnSpPr>
          <p:spPr>
            <a:xfrm>
              <a:off x="6836287" y="2571007"/>
              <a:ext cx="194733" cy="1592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직선 화살표 연결선 87"/>
            <p:cNvCxnSpPr/>
            <p:nvPr/>
          </p:nvCxnSpPr>
          <p:spPr>
            <a:xfrm>
              <a:off x="6882853" y="3192460"/>
              <a:ext cx="194733" cy="1592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직선 화살표 연결선 88"/>
            <p:cNvCxnSpPr/>
            <p:nvPr/>
          </p:nvCxnSpPr>
          <p:spPr>
            <a:xfrm flipV="1">
              <a:off x="7382933" y="2295646"/>
              <a:ext cx="164692" cy="1613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직선 화살표 연결선 92"/>
            <p:cNvCxnSpPr/>
            <p:nvPr/>
          </p:nvCxnSpPr>
          <p:spPr>
            <a:xfrm flipV="1">
              <a:off x="7398621" y="2592304"/>
              <a:ext cx="164692" cy="1613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5" name="직선 화살표 연결선 94"/>
            <p:cNvCxnSpPr/>
            <p:nvPr/>
          </p:nvCxnSpPr>
          <p:spPr>
            <a:xfrm flipV="1">
              <a:off x="7417824" y="3173575"/>
              <a:ext cx="164692" cy="1613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6" name="TextBox 95"/>
                <p:cNvSpPr txBox="1"/>
                <p:nvPr/>
              </p:nvSpPr>
              <p:spPr>
                <a:xfrm>
                  <a:off x="6980219" y="2245151"/>
                  <a:ext cx="185692" cy="1692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>
            <p:sp>
              <p:nvSpPr>
                <p:cNvPr id="96" name="TextBox 9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80219" y="2245151"/>
                  <a:ext cx="185692" cy="169277"/>
                </a:xfrm>
                <a:prstGeom prst="rect">
                  <a:avLst/>
                </a:prstGeom>
                <a:blipFill rotWithShape="0">
                  <a:blip r:embed="rId38"/>
                  <a:stretch>
                    <a:fillRect l="-13333" r="-3333" b="-178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7" name="TextBox 96"/>
                <p:cNvSpPr txBox="1"/>
                <p:nvPr/>
              </p:nvSpPr>
              <p:spPr>
                <a:xfrm>
                  <a:off x="6956559" y="2515267"/>
                  <a:ext cx="320344" cy="1692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>
            <p:sp>
              <p:nvSpPr>
                <p:cNvPr id="97" name="TextBox 9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56559" y="2515267"/>
                  <a:ext cx="320344" cy="169277"/>
                </a:xfrm>
                <a:prstGeom prst="rect">
                  <a:avLst/>
                </a:prstGeom>
                <a:blipFill rotWithShape="0">
                  <a:blip r:embed="rId39"/>
                  <a:stretch>
                    <a:fillRect l="-7547" r="-1887" b="-178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8" name="TextBox 97"/>
                <p:cNvSpPr txBox="1"/>
                <p:nvPr/>
              </p:nvSpPr>
              <p:spPr>
                <a:xfrm>
                  <a:off x="7006904" y="3118239"/>
                  <a:ext cx="226280" cy="1692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>
            <p:sp>
              <p:nvSpPr>
                <p:cNvPr id="98" name="TextBox 9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06904" y="3118239"/>
                  <a:ext cx="226280" cy="169277"/>
                </a:xfrm>
                <a:prstGeom prst="rect">
                  <a:avLst/>
                </a:prstGeom>
                <a:blipFill rotWithShape="0">
                  <a:blip r:embed="rId40"/>
                  <a:stretch>
                    <a:fillRect l="-10811" r="-2703" b="-2222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0" name="TextBox 99"/>
                <p:cNvSpPr txBox="1"/>
                <p:nvPr/>
              </p:nvSpPr>
              <p:spPr>
                <a:xfrm>
                  <a:off x="7606848" y="2254661"/>
                  <a:ext cx="182679" cy="1692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>
            <p:sp>
              <p:nvSpPr>
                <p:cNvPr id="100" name="TextBox 9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06848" y="2254661"/>
                  <a:ext cx="182679" cy="169277"/>
                </a:xfrm>
                <a:prstGeom prst="rect">
                  <a:avLst/>
                </a:prstGeom>
                <a:blipFill rotWithShape="0">
                  <a:blip r:embed="rId41"/>
                  <a:stretch>
                    <a:fillRect l="-13333" b="-178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1" name="TextBox 100"/>
                <p:cNvSpPr txBox="1"/>
                <p:nvPr/>
              </p:nvSpPr>
              <p:spPr>
                <a:xfrm>
                  <a:off x="7583188" y="2524777"/>
                  <a:ext cx="320344" cy="1692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>
            <p:sp>
              <p:nvSpPr>
                <p:cNvPr id="101" name="TextBox 10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83188" y="2524777"/>
                  <a:ext cx="320344" cy="169277"/>
                </a:xfrm>
                <a:prstGeom prst="rect">
                  <a:avLst/>
                </a:prstGeom>
                <a:blipFill rotWithShape="0">
                  <a:blip r:embed="rId42"/>
                  <a:stretch>
                    <a:fillRect l="-7692" r="-1923" b="-178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2" name="TextBox 101"/>
                <p:cNvSpPr txBox="1"/>
                <p:nvPr/>
              </p:nvSpPr>
              <p:spPr>
                <a:xfrm>
                  <a:off x="7633533" y="3127749"/>
                  <a:ext cx="226280" cy="1692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>
            <p:sp>
              <p:nvSpPr>
                <p:cNvPr id="102" name="TextBox 10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33533" y="3127749"/>
                  <a:ext cx="226280" cy="169277"/>
                </a:xfrm>
                <a:prstGeom prst="rect">
                  <a:avLst/>
                </a:prstGeom>
                <a:blipFill rotWithShape="0">
                  <a:blip r:embed="rId43"/>
                  <a:stretch>
                    <a:fillRect l="-10811" b="-178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2" name="직선 화살표 연결선 111"/>
            <p:cNvCxnSpPr/>
            <p:nvPr/>
          </p:nvCxnSpPr>
          <p:spPr>
            <a:xfrm>
              <a:off x="6623419" y="3493241"/>
              <a:ext cx="281147" cy="5368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4" name="직선 화살표 연결선 113"/>
            <p:cNvCxnSpPr/>
            <p:nvPr/>
          </p:nvCxnSpPr>
          <p:spPr>
            <a:xfrm flipV="1">
              <a:off x="6080492" y="3502751"/>
              <a:ext cx="242778" cy="568006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7" name="TextBox 116"/>
                <p:cNvSpPr txBox="1"/>
                <p:nvPr/>
              </p:nvSpPr>
              <p:spPr>
                <a:xfrm>
                  <a:off x="5265128" y="3887200"/>
                  <a:ext cx="764278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+1 </m:t>
                            </m:r>
                          </m:sub>
                        </m:sSub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>
            <p:sp>
              <p:nvSpPr>
                <p:cNvPr id="117" name="TextBox 1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65128" y="3887200"/>
                  <a:ext cx="764278" cy="169277"/>
                </a:xfrm>
                <a:prstGeom prst="rect">
                  <a:avLst/>
                </a:prstGeom>
                <a:blipFill rotWithShape="0">
                  <a:blip r:embed="rId44"/>
                  <a:stretch>
                    <a:fillRect b="-178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8" name="TextBox 117"/>
                <p:cNvSpPr txBox="1"/>
                <p:nvPr/>
              </p:nvSpPr>
              <p:spPr>
                <a:xfrm>
                  <a:off x="4862156" y="3546012"/>
                  <a:ext cx="764278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>
            <p:sp>
              <p:nvSpPr>
                <p:cNvPr id="118" name="TextBox 1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62156" y="3546012"/>
                  <a:ext cx="764278" cy="169277"/>
                </a:xfrm>
                <a:prstGeom prst="rect">
                  <a:avLst/>
                </a:prstGeom>
                <a:blipFill rotWithShape="0">
                  <a:blip r:embed="rId45"/>
                  <a:stretch>
                    <a:fillRect b="-714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838200" y="702432"/>
                <a:ext cx="105156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If the medium is </a:t>
                </a:r>
                <a:r>
                  <a:rPr lang="en-US" altLang="ko-KR" dirty="0" err="1" smtClean="0"/>
                  <a:t>inhomogenous</a:t>
                </a:r>
                <a:r>
                  <a:rPr lang="en-US" altLang="ko-KR" dirty="0" smtClean="0"/>
                  <a:t> </a:t>
                </a:r>
                <a:r>
                  <a:rPr lang="en-US" altLang="ko-KR" dirty="0" err="1" smtClean="0"/>
                  <a:t>alng</a:t>
                </a:r>
                <a:r>
                  <a:rPr lang="en-US" altLang="ko-KR" dirty="0" smtClean="0"/>
                  <a:t> the x </a:t>
                </a:r>
                <a:r>
                  <a:rPr lang="en-US" altLang="ko-KR" dirty="0" err="1" smtClean="0"/>
                  <a:t>diretin</a:t>
                </a:r>
                <a:r>
                  <a:rPr lang="en-US" altLang="ko-KR" dirty="0" smtClean="0"/>
                  <a:t>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𝜖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and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ko-KR" dirty="0" smtClean="0"/>
                  <a:t>, we can discretize the permittivity and permeability and use the </a:t>
                </a:r>
                <a:r>
                  <a:rPr lang="en-US" altLang="ko-KR" dirty="0" err="1" smtClean="0"/>
                  <a:t>propagatin</a:t>
                </a:r>
                <a:r>
                  <a:rPr lang="en-US" altLang="ko-KR" dirty="0" smtClean="0"/>
                  <a:t> </a:t>
                </a:r>
                <a:r>
                  <a:rPr lang="en-US" altLang="ko-KR" dirty="0" err="1" smtClean="0"/>
                  <a:t>matriz</a:t>
                </a:r>
                <a:r>
                  <a:rPr lang="en-US" altLang="ko-KR" dirty="0" smtClean="0"/>
                  <a:t> method</a:t>
                </a:r>
                <a:endParaRPr lang="ko-KR" altLang="en-US" dirty="0"/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702432"/>
                <a:ext cx="10515600" cy="646331"/>
              </a:xfrm>
              <a:prstGeom prst="rect">
                <a:avLst/>
              </a:prstGeom>
              <a:blipFill rotWithShape="0">
                <a:blip r:embed="rId46"/>
                <a:stretch>
                  <a:fillRect l="-522" t="-4717" b="-141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TextBox 84"/>
          <p:cNvSpPr txBox="1"/>
          <p:nvPr/>
        </p:nvSpPr>
        <p:spPr>
          <a:xfrm>
            <a:off x="838200" y="5156882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We use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5289977" y="5477037"/>
                <a:ext cx="110543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𝜇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9977" y="5477037"/>
                <a:ext cx="1105431" cy="276999"/>
              </a:xfrm>
              <a:prstGeom prst="rect">
                <a:avLst/>
              </a:prstGeom>
              <a:blipFill rotWithShape="0">
                <a:blip r:embed="rId47"/>
                <a:stretch>
                  <a:fillRect l="-3315" b="-2608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0" name="TextBox 89"/>
              <p:cNvSpPr txBox="1"/>
              <p:nvPr/>
            </p:nvSpPr>
            <p:spPr>
              <a:xfrm>
                <a:off x="5289977" y="5875227"/>
                <a:ext cx="106728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𝜖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90" name="TextBox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9977" y="5875227"/>
                <a:ext cx="1067280" cy="276999"/>
              </a:xfrm>
              <a:prstGeom prst="rect">
                <a:avLst/>
              </a:prstGeom>
              <a:blipFill rotWithShape="0">
                <a:blip r:embed="rId48"/>
                <a:stretch>
                  <a:fillRect l="-1714" b="-222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7479975" y="5672920"/>
                <a:ext cx="23646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for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≥−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endParaRPr lang="ko-KR" altLang="en-US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9975" y="5672920"/>
                <a:ext cx="2364655" cy="369332"/>
              </a:xfrm>
              <a:prstGeom prst="rect">
                <a:avLst/>
              </a:prstGeom>
              <a:blipFill rotWithShape="0">
                <a:blip r:embed="rId49"/>
                <a:stretch>
                  <a:fillRect l="-2062" t="-10000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6096217" y="4970712"/>
            <a:ext cx="60531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Figure 1</a:t>
            </a:r>
            <a:endParaRPr lang="ko-KR" altLang="en-US" sz="9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4703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 9"/>
          <p:cNvCxnSpPr/>
          <p:nvPr/>
        </p:nvCxnSpPr>
        <p:spPr>
          <a:xfrm>
            <a:off x="838200" y="506307"/>
            <a:ext cx="10515600" cy="0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3187931" y="506307"/>
            <a:ext cx="8165869" cy="0"/>
          </a:xfrm>
          <a:prstGeom prst="line">
            <a:avLst/>
          </a:prstGeom>
          <a:ln w="76200">
            <a:solidFill>
              <a:schemeClr val="bg2">
                <a:lumMod val="9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FA468-C8BF-4776-864C-6653BD18D88B}" type="slidenum">
              <a:rPr lang="ko-KR" altLang="en-US" smtClean="0"/>
              <a:t>3</a:t>
            </a:fld>
            <a:endParaRPr lang="ko-KR" altLang="en-US" dirty="0"/>
          </a:p>
        </p:txBody>
      </p:sp>
      <p:sp>
        <p:nvSpPr>
          <p:cNvPr id="120" name="TextBox 119"/>
          <p:cNvSpPr txBox="1"/>
          <p:nvPr/>
        </p:nvSpPr>
        <p:spPr>
          <a:xfrm>
            <a:off x="838200" y="635682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For TE polarized incident wave and the reflected wave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1" name="TextBox 120"/>
              <p:cNvSpPr txBox="1"/>
              <p:nvPr/>
            </p:nvSpPr>
            <p:spPr>
              <a:xfrm>
                <a:off x="4944514" y="1134388"/>
                <a:ext cx="2300951" cy="2859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 </m:t>
                      </m:r>
                      <m:acc>
                        <m:accPr>
                          <m:chr m:val="̂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21" name="TextBox 1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4514" y="1134388"/>
                <a:ext cx="2300951" cy="285912"/>
              </a:xfrm>
              <a:prstGeom prst="rect">
                <a:avLst/>
              </a:prstGeom>
              <a:blipFill rotWithShape="0">
                <a:blip r:embed="rId2"/>
                <a:stretch>
                  <a:fillRect l="-1323" t="-17021" b="-2766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2" name="TextBox 121"/>
              <p:cNvSpPr txBox="1"/>
              <p:nvPr/>
            </p:nvSpPr>
            <p:spPr>
              <a:xfrm>
                <a:off x="4969914" y="1549674"/>
                <a:ext cx="2293961" cy="2859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 </m:t>
                      </m:r>
                      <m:acc>
                        <m:accPr>
                          <m:chr m:val="̂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22" name="TextBox 1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9914" y="1549674"/>
                <a:ext cx="2293961" cy="285912"/>
              </a:xfrm>
              <a:prstGeom prst="rect">
                <a:avLst/>
              </a:prstGeom>
              <a:blipFill rotWithShape="0">
                <a:blip r:embed="rId3"/>
                <a:stretch>
                  <a:fillRect l="-1326" t="-17021" b="-2766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3" name="TextBox 122"/>
              <p:cNvSpPr txBox="1"/>
              <p:nvPr/>
            </p:nvSpPr>
            <p:spPr>
              <a:xfrm>
                <a:off x="837189" y="2010914"/>
                <a:ext cx="10515600" cy="4025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In the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altLang="ko-KR" dirty="0" err="1" smtClean="0"/>
                  <a:t>th</a:t>
                </a:r>
                <a:r>
                  <a:rPr lang="en-US" altLang="ko-KR" dirty="0" smtClean="0"/>
                  <a:t> layer,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altLang="ko-KR" dirty="0" smtClean="0"/>
                  <a:t>, the electric field is given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 </m:t>
                    </m:r>
                    <m:acc>
                      <m:accPr>
                        <m:chr m:val="̂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bSup>
                  </m:oMath>
                </a14:m>
                <a:r>
                  <a:rPr lang="en-US" altLang="ko-KR" dirty="0" smtClean="0"/>
                  <a:t>, where</a:t>
                </a:r>
                <a:endParaRPr lang="ko-KR" altLang="en-US" dirty="0"/>
              </a:p>
            </p:txBody>
          </p:sp>
        </mc:Choice>
        <mc:Fallback>
          <p:sp>
            <p:nvSpPr>
              <p:cNvPr id="123" name="TextBox 1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189" y="2010914"/>
                <a:ext cx="10515600" cy="402546"/>
              </a:xfrm>
              <a:prstGeom prst="rect">
                <a:avLst/>
              </a:prstGeom>
              <a:blipFill rotWithShape="0">
                <a:blip r:embed="rId4"/>
                <a:stretch>
                  <a:fillRect l="-464" t="-9091" b="-1515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4" name="TextBox 123"/>
              <p:cNvSpPr txBox="1"/>
              <p:nvPr/>
            </p:nvSpPr>
            <p:spPr>
              <a:xfrm>
                <a:off x="3960011" y="2600495"/>
                <a:ext cx="4269951" cy="3238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b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𝑙𝑥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sub>
                                  </m:sSub>
                                </m:e>
                              </m:d>
                            </m:sup>
                          </m:s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𝑙𝑥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sub>
                                  </m:sSub>
                                </m:e>
                              </m:d>
                            </m:sup>
                          </m:sSup>
                        </m:e>
                      </m:d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𝑙𝑧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24" name="TextBox 1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0011" y="2600495"/>
                <a:ext cx="4269951" cy="323871"/>
              </a:xfrm>
              <a:prstGeom prst="rect">
                <a:avLst/>
              </a:prstGeom>
              <a:blipFill rotWithShape="0">
                <a:blip r:embed="rId5"/>
                <a:stretch>
                  <a:fillRect l="-714" t="-1887" b="-1886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5" name="TextBox 124"/>
              <p:cNvSpPr txBox="1"/>
              <p:nvPr/>
            </p:nvSpPr>
            <p:spPr>
              <a:xfrm>
                <a:off x="3022873" y="3009458"/>
                <a:ext cx="6188041" cy="5752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b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</m:den>
                      </m:f>
                      <m:r>
                        <m:rPr>
                          <m:lit/>
                        </m:rP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b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𝑙𝑥</m:t>
                              </m:r>
                            </m:sub>
                          </m:sSub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𝑙𝑥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sub>
                                  </m:sSub>
                                </m:e>
                              </m:d>
                            </m:sup>
                          </m:s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𝑙𝑥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sub>
                                  </m:sSub>
                                </m:e>
                              </m:d>
                            </m:sup>
                          </m:sSup>
                        </m:e>
                      </m:d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𝑙𝑧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25" name="TextBox 1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2873" y="3009458"/>
                <a:ext cx="6188041" cy="57522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6" name="TextBox 125"/>
              <p:cNvSpPr txBox="1"/>
              <p:nvPr/>
            </p:nvSpPr>
            <p:spPr>
              <a:xfrm>
                <a:off x="837187" y="3993643"/>
                <a:ext cx="10515600" cy="3912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And use the boundary conditions in which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are continuous at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altLang="ko-KR" dirty="0" smtClean="0"/>
                  <a:t>, we have</a:t>
                </a:r>
                <a:endParaRPr lang="ko-KR" altLang="en-US" dirty="0"/>
              </a:p>
            </p:txBody>
          </p:sp>
        </mc:Choice>
        <mc:Fallback>
          <p:sp>
            <p:nvSpPr>
              <p:cNvPr id="126" name="TextBox 1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187" y="3993643"/>
                <a:ext cx="10515600" cy="391261"/>
              </a:xfrm>
              <a:prstGeom prst="rect">
                <a:avLst/>
              </a:prstGeom>
              <a:blipFill rotWithShape="0">
                <a:blip r:embed="rId7"/>
                <a:stretch>
                  <a:fillRect l="-464" t="-9375" b="-1718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7" name="TextBox 126"/>
              <p:cNvSpPr txBox="1"/>
              <p:nvPr/>
            </p:nvSpPr>
            <p:spPr>
              <a:xfrm>
                <a:off x="5027003" y="4461408"/>
                <a:ext cx="2135969" cy="5141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̿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27" name="TextBox 1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7003" y="4461408"/>
                <a:ext cx="2135969" cy="514115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8" name="TextBox 127"/>
              <p:cNvSpPr txBox="1"/>
              <p:nvPr/>
            </p:nvSpPr>
            <p:spPr>
              <a:xfrm>
                <a:off x="859093" y="5127290"/>
                <a:ext cx="10515600" cy="418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Where the backward-propagation matrix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̿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1" i="1">
                                <a:latin typeface="Cambria Math" panose="02040503050406030204" pitchFamily="18" charset="0"/>
                              </a:rPr>
                              <m:t>𝑩</m:t>
                            </m:r>
                          </m:e>
                        </m:acc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𝑙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sub>
                    </m:sSub>
                  </m:oMath>
                </a14:m>
                <a:r>
                  <a:rPr lang="en-US" altLang="ko-KR" dirty="0" smtClean="0"/>
                  <a:t> is defined as </a:t>
                </a:r>
                <a:endParaRPr lang="ko-KR" altLang="en-US" dirty="0"/>
              </a:p>
            </p:txBody>
          </p:sp>
        </mc:Choice>
        <mc:Fallback>
          <p:sp>
            <p:nvSpPr>
              <p:cNvPr id="128" name="TextBox 1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093" y="5127290"/>
                <a:ext cx="10515600" cy="418320"/>
              </a:xfrm>
              <a:prstGeom prst="rect">
                <a:avLst/>
              </a:prstGeom>
              <a:blipFill rotWithShape="0">
                <a:blip r:embed="rId9"/>
                <a:stretch>
                  <a:fillRect l="-522" t="-10145" b="-144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9" name="직사각형 128"/>
              <p:cNvSpPr/>
              <p:nvPr/>
            </p:nvSpPr>
            <p:spPr>
              <a:xfrm>
                <a:off x="2715994" y="5697377"/>
                <a:ext cx="6801798" cy="77258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̿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e>
                          </m:acc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𝑙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d>
                                  <m:d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1+</m:t>
                                    </m:r>
                                    <m:sSub>
                                      <m:sSub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𝑙</m:t>
                                            </m:r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+1</m:t>
                                            </m:r>
                                          </m:e>
                                        </m:d>
                                      </m:sub>
                                    </m:sSub>
                                  </m:e>
                                </m:d>
                                <m:sSup>
                                  <m:sSup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sSub>
                                      <m:sSub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d>
                                          <m:dPr>
                                            <m:ctrlP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𝑙</m:t>
                                            </m:r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+1</m:t>
                                            </m:r>
                                          </m:e>
                                        </m:d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+1</m:t>
                                        </m:r>
                                      </m:sub>
                                    </m:sSub>
                                  </m:sup>
                                </m:sSup>
                              </m:e>
                              <m:e>
                                <m:d>
                                  <m:d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𝑙</m:t>
                                            </m:r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+1</m:t>
                                            </m:r>
                                          </m:e>
                                        </m:d>
                                      </m:sub>
                                    </m:sSub>
                                  </m:e>
                                </m:d>
                                <m:sSup>
                                  <m:sSup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d>
                                          <m:dPr>
                                            <m:ctrl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𝑙</m:t>
                                            </m:r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+1</m:t>
                                            </m:r>
                                          </m:e>
                                        </m:d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+1</m:t>
                                        </m:r>
                                      </m:sub>
                                    </m:sSub>
                                  </m:sup>
                                </m:sSup>
                              </m:e>
                            </m:mr>
                            <m:mr>
                              <m:e>
                                <m:d>
                                  <m:d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𝑙</m:t>
                                            </m:r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+1</m:t>
                                            </m:r>
                                          </m:e>
                                        </m:d>
                                      </m:sub>
                                    </m:sSub>
                                  </m:e>
                                </m:d>
                                <m:sSup>
                                  <m:sSup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d>
                                          <m:dPr>
                                            <m:ctrl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𝑙</m:t>
                                            </m:r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+1</m:t>
                                            </m:r>
                                          </m:e>
                                        </m:d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+1</m:t>
                                        </m:r>
                                      </m:sub>
                                    </m:sSub>
                                  </m:sup>
                                </m:sSup>
                              </m:e>
                              <m:e>
                                <m:d>
                                  <m:d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𝑙</m:t>
                                            </m:r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+1</m:t>
                                            </m:r>
                                          </m:e>
                                        </m:d>
                                      </m:sub>
                                    </m:sSub>
                                  </m:e>
                                </m:d>
                                <m:sSup>
                                  <m:sSup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d>
                                          <m:dPr>
                                            <m:ctrl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𝑙</m:t>
                                            </m:r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+1</m:t>
                                            </m:r>
                                          </m:e>
                                        </m:d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+1</m:t>
                                        </m:r>
                                      </m:sub>
                                    </m:sSub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29" name="직사각형 1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5994" y="5697377"/>
                <a:ext cx="6801798" cy="772584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0" name="TextBox 129"/>
              <p:cNvSpPr txBox="1"/>
              <p:nvPr/>
            </p:nvSpPr>
            <p:spPr>
              <a:xfrm>
                <a:off x="9542373" y="5047556"/>
                <a:ext cx="1761444" cy="4543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ko-KR" b="0" dirty="0" smtClean="0"/>
                  <a:t>*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d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+1 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𝑙𝑥</m:t>
                            </m:r>
                          </m:sub>
                        </m:sSub>
                      </m:den>
                    </m:f>
                  </m:oMath>
                </a14:m>
                <a:endParaRPr lang="ko-KR" altLang="en-US" dirty="0"/>
              </a:p>
            </p:txBody>
          </p:sp>
        </mc:Choice>
        <mc:Fallback>
          <p:sp>
            <p:nvSpPr>
              <p:cNvPr id="130" name="TextBox 1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2373" y="5047556"/>
                <a:ext cx="1761444" cy="454355"/>
              </a:xfrm>
              <a:prstGeom prst="rect">
                <a:avLst/>
              </a:prstGeom>
              <a:blipFill rotWithShape="0">
                <a:blip r:embed="rId11"/>
                <a:stretch>
                  <a:fillRect l="-7958" t="-1333" r="-1384" b="-10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567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 9"/>
          <p:cNvCxnSpPr/>
          <p:nvPr/>
        </p:nvCxnSpPr>
        <p:spPr>
          <a:xfrm>
            <a:off x="838200" y="506307"/>
            <a:ext cx="10515600" cy="0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3187931" y="506307"/>
            <a:ext cx="8165869" cy="0"/>
          </a:xfrm>
          <a:prstGeom prst="line">
            <a:avLst/>
          </a:prstGeom>
          <a:ln w="76200">
            <a:solidFill>
              <a:schemeClr val="bg2">
                <a:lumMod val="9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FA468-C8BF-4776-864C-6653BD18D88B}" type="slidenum">
              <a:rPr lang="ko-KR" altLang="en-US" smtClean="0"/>
              <a:t>4</a:t>
            </a:fld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7" name="TextBox 126"/>
              <p:cNvSpPr txBox="1"/>
              <p:nvPr/>
            </p:nvSpPr>
            <p:spPr>
              <a:xfrm>
                <a:off x="5030965" y="1108081"/>
                <a:ext cx="2130070" cy="5141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̿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  <m:t>𝑭</m:t>
                              </m:r>
                            </m:e>
                          </m:acc>
                        </m:e>
                        <m:sub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27" name="TextBox 1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0965" y="1108081"/>
                <a:ext cx="2130070" cy="51411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8" name="TextBox 127"/>
              <p:cNvSpPr txBox="1"/>
              <p:nvPr/>
            </p:nvSpPr>
            <p:spPr>
              <a:xfrm>
                <a:off x="838200" y="589831"/>
                <a:ext cx="10515600" cy="418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Alternatively, we can define a forward-propagation matrix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̿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𝑭</m:t>
                            </m:r>
                          </m:e>
                        </m:acc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𝑙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sub>
                    </m:sSub>
                  </m:oMath>
                </a14:m>
                <a:r>
                  <a:rPr lang="en-US" altLang="ko-KR" dirty="0" smtClean="0"/>
                  <a:t> is defined as </a:t>
                </a:r>
                <a:endParaRPr lang="ko-KR" altLang="en-US" dirty="0"/>
              </a:p>
            </p:txBody>
          </p:sp>
        </mc:Choice>
        <mc:Fallback>
          <p:sp>
            <p:nvSpPr>
              <p:cNvPr id="128" name="TextBox 1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89831"/>
                <a:ext cx="10515600" cy="418320"/>
              </a:xfrm>
              <a:prstGeom prst="rect">
                <a:avLst/>
              </a:prstGeom>
              <a:blipFill rotWithShape="0">
                <a:blip r:embed="rId3"/>
                <a:stretch>
                  <a:fillRect l="-522" t="-10294" b="-1617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9" name="직사각형 128"/>
              <p:cNvSpPr/>
              <p:nvPr/>
            </p:nvSpPr>
            <p:spPr>
              <a:xfrm>
                <a:off x="2695101" y="1809648"/>
                <a:ext cx="6801798" cy="77258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̿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  <m:t>𝑭</m:t>
                              </m:r>
                            </m:e>
                          </m:acc>
                        </m:e>
                        <m:sub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d>
                                  <m:d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1+</m:t>
                                    </m:r>
                                    <m:sSub>
                                      <m:sSub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d>
                                          <m:dPr>
                                            <m:ctrlP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𝑙</m:t>
                                            </m:r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+1</m:t>
                                            </m:r>
                                          </m:e>
                                        </m:d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</m:sub>
                                    </m:sSub>
                                  </m:e>
                                </m:d>
                                <m:sSup>
                                  <m:sSup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sSub>
                                      <m:sSub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d>
                                          <m:dPr>
                                            <m:ctrlP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𝑙</m:t>
                                            </m:r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+1</m:t>
                                            </m:r>
                                          </m:e>
                                        </m:d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+1</m:t>
                                        </m:r>
                                      </m:sub>
                                    </m:sSub>
                                  </m:sup>
                                </m:sSup>
                              </m:e>
                              <m:e>
                                <m:d>
                                  <m:d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d>
                                          <m:dPr>
                                            <m:ctrl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𝑙</m:t>
                                            </m:r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+1</m:t>
                                            </m:r>
                                          </m:e>
                                        </m:d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</m:sub>
                                    </m:sSub>
                                  </m:e>
                                </m:d>
                                <m:sSup>
                                  <m:sSup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d>
                                          <m:dPr>
                                            <m:ctrl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𝑙</m:t>
                                            </m:r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+1</m:t>
                                            </m:r>
                                          </m:e>
                                        </m:d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+1</m:t>
                                        </m:r>
                                      </m:sub>
                                    </m:sSub>
                                  </m:sup>
                                </m:sSup>
                              </m:e>
                            </m:mr>
                            <m:mr>
                              <m:e>
                                <m:d>
                                  <m:d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d>
                                          <m:dPr>
                                            <m:ctrl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𝑙</m:t>
                                            </m:r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+1</m:t>
                                            </m:r>
                                          </m:e>
                                        </m:d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</m:sub>
                                    </m:sSub>
                                  </m:e>
                                </m:d>
                                <m:sSup>
                                  <m:sSup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d>
                                          <m:dPr>
                                            <m:ctrl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𝑙</m:t>
                                            </m:r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+1</m:t>
                                            </m:r>
                                          </m:e>
                                        </m:d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+1</m:t>
                                        </m:r>
                                      </m:sub>
                                    </m:sSub>
                                  </m:sup>
                                </m:sSup>
                              </m:e>
                              <m:e>
                                <m:d>
                                  <m:d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d>
                                          <m:dPr>
                                            <m:ctrl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𝑙</m:t>
                                            </m:r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+1</m:t>
                                            </m:r>
                                          </m:e>
                                        </m:d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</m:sub>
                                    </m:sSub>
                                  </m:e>
                                </m:d>
                                <m:sSup>
                                  <m:sSup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d>
                                          <m:dPr>
                                            <m:ctrl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𝑙</m:t>
                                            </m:r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+1</m:t>
                                            </m:r>
                                          </m:e>
                                        </m:d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+1</m:t>
                                        </m:r>
                                      </m:sub>
                                    </m:sSub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29" name="직사각형 1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5101" y="1809648"/>
                <a:ext cx="6801798" cy="77258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/>
              <p:cNvSpPr txBox="1"/>
              <p:nvPr/>
            </p:nvSpPr>
            <p:spPr>
              <a:xfrm>
                <a:off x="838200" y="2925536"/>
                <a:ext cx="10515600" cy="665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The amplitudes of the incident and reflected waves are related to those amplitudes in the transmitted region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altLang="ko-KR" dirty="0" smtClean="0"/>
                  <a:t> by</a:t>
                </a:r>
                <a:endParaRPr lang="ko-KR" altLang="en-US" dirty="0"/>
              </a:p>
            </p:txBody>
          </p:sp>
        </mc:Choice>
        <mc:Fallback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925536"/>
                <a:ext cx="10515600" cy="665888"/>
              </a:xfrm>
              <a:prstGeom prst="rect">
                <a:avLst/>
              </a:prstGeom>
              <a:blipFill rotWithShape="0">
                <a:blip r:embed="rId5"/>
                <a:stretch>
                  <a:fillRect l="-522" t="-5505" b="-1100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/>
              <p:cNvSpPr txBox="1"/>
              <p:nvPr/>
            </p:nvSpPr>
            <p:spPr>
              <a:xfrm>
                <a:off x="3159234" y="3773077"/>
                <a:ext cx="5873531" cy="5240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̿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01</m:t>
                          </m:r>
                        </m:sub>
                      </m:sSub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̿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̿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23</m:t>
                          </m:r>
                        </m:sub>
                      </m:sSub>
                      <m:r>
                        <a:rPr lang="en-US" altLang="ko-K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̿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9234" y="3773077"/>
                <a:ext cx="5873531" cy="524054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/>
          <p:cNvSpPr txBox="1"/>
          <p:nvPr/>
        </p:nvSpPr>
        <p:spPr>
          <a:xfrm>
            <a:off x="838200" y="4387122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We obtain the transmission coefficient and the reflection coefficient of the multilayered medium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5030965" y="4846445"/>
                <a:ext cx="797654" cy="5657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0965" y="4846445"/>
                <a:ext cx="797654" cy="5657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/>
              <p:cNvSpPr txBox="1"/>
              <p:nvPr/>
            </p:nvSpPr>
            <p:spPr>
              <a:xfrm>
                <a:off x="6450832" y="4877406"/>
                <a:ext cx="820033" cy="5712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0832" y="4877406"/>
                <a:ext cx="820033" cy="571247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/>
          <p:cNvSpPr txBox="1"/>
          <p:nvPr/>
        </p:nvSpPr>
        <p:spPr>
          <a:xfrm>
            <a:off x="838200" y="5502168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The electric field in the transmitted region is given by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0099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 9"/>
          <p:cNvCxnSpPr/>
          <p:nvPr/>
        </p:nvCxnSpPr>
        <p:spPr>
          <a:xfrm>
            <a:off x="838200" y="506307"/>
            <a:ext cx="10515600" cy="0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3187931" y="506307"/>
            <a:ext cx="8165869" cy="0"/>
          </a:xfrm>
          <a:prstGeom prst="line">
            <a:avLst/>
          </a:prstGeom>
          <a:ln w="76200">
            <a:solidFill>
              <a:schemeClr val="bg2">
                <a:lumMod val="9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FA468-C8BF-4776-864C-6653BD18D88B}" type="slidenum">
              <a:rPr lang="ko-KR" altLang="en-US" smtClean="0"/>
              <a:t>5</a:t>
            </a:fld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38200" y="566102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The electric field in the transmitted region is given by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4280244" y="1067194"/>
                <a:ext cx="3631507" cy="3251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𝑡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0244" y="1067194"/>
                <a:ext cx="3631507" cy="325154"/>
              </a:xfrm>
              <a:prstGeom prst="rect">
                <a:avLst/>
              </a:prstGeom>
              <a:blipFill rotWithShape="0">
                <a:blip r:embed="rId2"/>
                <a:stretch>
                  <a:fillRect l="-671" t="-3774" b="-1886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/>
              <p:cNvSpPr txBox="1"/>
              <p:nvPr/>
            </p:nvSpPr>
            <p:spPr>
              <a:xfrm>
                <a:off x="838198" y="1524109"/>
                <a:ext cx="1051560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Since we use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as the </a:t>
                </a:r>
                <a:r>
                  <a:rPr lang="en-US" altLang="ko-KR" dirty="0" err="1" smtClean="0"/>
                  <a:t>bottm</a:t>
                </a:r>
                <a:r>
                  <a:rPr lang="en-US" altLang="ko-KR" dirty="0" smtClean="0"/>
                  <a:t> boundary, the last region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can be chosen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for convenience.</a:t>
                </a:r>
                <a:endParaRPr lang="ko-KR" altLang="en-US" dirty="0"/>
              </a:p>
            </p:txBody>
          </p:sp>
        </mc:Choice>
        <mc:Fallback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8" y="1524109"/>
                <a:ext cx="10515601" cy="646331"/>
              </a:xfrm>
              <a:prstGeom prst="rect">
                <a:avLst/>
              </a:prstGeom>
              <a:blipFill rotWithShape="0">
                <a:blip r:embed="rId3"/>
                <a:stretch>
                  <a:fillRect l="-464" t="-4717" b="-141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/>
              <p:cNvSpPr txBox="1"/>
              <p:nvPr/>
            </p:nvSpPr>
            <p:spPr>
              <a:xfrm>
                <a:off x="838198" y="2712108"/>
                <a:ext cx="1051560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For TM polarization, we use the duality principle again: exchange </a:t>
                </a:r>
                <a14:m>
                  <m:oMath xmlns:m="http://schemas.openxmlformats.org/officeDocument/2006/math">
                    <m:r>
                      <a:rPr lang="en-US" altLang="ko-KR" b="1" i="0" smtClean="0">
                        <a:latin typeface="Cambria Math" panose="02040503050406030204" pitchFamily="18" charset="0"/>
                      </a:rPr>
                      <m:t>𝐄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→</m:t>
                    </m:r>
                    <m:r>
                      <a:rPr lang="en-US" altLang="ko-KR" b="1" i="0" smtClean="0">
                        <a:latin typeface="Cambria Math" panose="02040503050406030204" pitchFamily="18" charset="0"/>
                      </a:rPr>
                      <m:t>𝐇</m:t>
                    </m:r>
                  </m:oMath>
                </a14:m>
                <a:r>
                  <a:rPr lang="en-US" altLang="ko-KR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ko-KR" b="1" i="0" smtClean="0">
                        <a:latin typeface="Cambria Math" panose="02040503050406030204" pitchFamily="18" charset="0"/>
                      </a:rPr>
                      <m:t>𝐇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 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b="1" i="0" smtClean="0">
                        <a:latin typeface="Cambria Math" panose="02040503050406030204" pitchFamily="18" charset="0"/>
                      </a:rPr>
                      <m:t>𝐄</m:t>
                    </m:r>
                  </m:oMath>
                </a14:m>
                <a:r>
                  <a:rPr lang="en-US" altLang="ko-KR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 →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altLang="ko-KR" b="1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 →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endParaRPr lang="ko-KR" altLang="en-US" b="1" dirty="0"/>
              </a:p>
            </p:txBody>
          </p:sp>
        </mc:Choice>
        <mc:Fallback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8" y="2712108"/>
                <a:ext cx="10515601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464" t="-10000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706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8818</TotalTime>
  <Words>178</Words>
  <Application>Microsoft Office PowerPoint</Application>
  <PresentationFormat>와이드스크린</PresentationFormat>
  <Paragraphs>81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맑은 고딕</vt:lpstr>
      <vt:lpstr>Arial</vt:lpstr>
      <vt:lpstr>Cambria Math</vt:lpstr>
      <vt:lpstr>Times New Roman</vt:lpstr>
      <vt:lpstr>Office 테마</vt:lpstr>
      <vt:lpstr>Propagation Matrix Approach for Plane Wave Reflection From a Multilayered Medium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 Basic Electromagnetic Theory</dc:title>
  <dc:creator>이종건(전자전기공학과)</dc:creator>
  <cp:lastModifiedBy>DoHero</cp:lastModifiedBy>
  <cp:revision>293</cp:revision>
  <dcterms:created xsi:type="dcterms:W3CDTF">2017-06-18T11:17:02Z</dcterms:created>
  <dcterms:modified xsi:type="dcterms:W3CDTF">2017-07-27T07:00:03Z</dcterms:modified>
</cp:coreProperties>
</file>