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7" r:id="rId3"/>
    <p:sldId id="273" r:id="rId4"/>
    <p:sldId id="259" r:id="rId5"/>
    <p:sldId id="276" r:id="rId6"/>
    <p:sldId id="260" r:id="rId7"/>
    <p:sldId id="277" r:id="rId8"/>
    <p:sldId id="278" r:id="rId9"/>
    <p:sldId id="261" r:id="rId10"/>
    <p:sldId id="262" r:id="rId11"/>
    <p:sldId id="263" r:id="rId12"/>
    <p:sldId id="279" r:id="rId13"/>
    <p:sldId id="264" r:id="rId14"/>
    <p:sldId id="274" r:id="rId15"/>
    <p:sldId id="267" r:id="rId16"/>
    <p:sldId id="268" r:id="rId17"/>
    <p:sldId id="269" r:id="rId18"/>
    <p:sldId id="270" r:id="rId19"/>
    <p:sldId id="271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65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78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63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40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60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83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00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97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13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87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1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6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1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5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33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93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064099" y="1978401"/>
            <a:ext cx="70142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Ch.1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Time-Domain Spectrometer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Electro-Optic Detection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465" y="1265842"/>
            <a:ext cx="850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Electro-optic detection relies on the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Pockels</a:t>
            </a:r>
            <a:r>
              <a:rPr lang="en-US" altLang="ko-KR" sz="2000" dirty="0" smtClean="0">
                <a:solidFill>
                  <a:srgbClr val="3333FF"/>
                </a:solidFill>
              </a:rPr>
              <a:t> effect</a:t>
            </a:r>
            <a:r>
              <a:rPr lang="en-US" altLang="ko-KR" sz="2000" dirty="0" smtClean="0"/>
              <a:t> where an electric field gives rise to birefringence in an optical material.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04" y="2195511"/>
            <a:ext cx="5875385" cy="2314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90967" y="4718501"/>
                <a:ext cx="2866041" cy="597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probe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probe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THz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67" y="4718501"/>
                <a:ext cx="2866041" cy="597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9090" y="4727248"/>
                <a:ext cx="522886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≈∆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90" y="4727248"/>
                <a:ext cx="5228867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46633" y="5538625"/>
            <a:ext cx="6652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Easier alignment, lower sensitivity to probe beam pointing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No need </a:t>
            </a:r>
            <a:r>
              <a:rPr lang="en-US" altLang="ko-KR" dirty="0" err="1" smtClean="0"/>
              <a:t>microfabricated</a:t>
            </a:r>
            <a:r>
              <a:rPr lang="en-US" altLang="ko-KR" dirty="0" smtClean="0"/>
              <a:t> highly specialized semiconductor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Simpler electronics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6634" y="5353959"/>
            <a:ext cx="130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Advantages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1.5 Terahertz Air-Based Coherent Detection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465" y="1265842"/>
            <a:ext cx="850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Terahertz air-based coherent detection (THz-ABCD) uses </a:t>
            </a:r>
            <a:r>
              <a:rPr lang="en-US" altLang="ko-KR" sz="2000" dirty="0" smtClean="0">
                <a:solidFill>
                  <a:srgbClr val="3333FF"/>
                </a:solidFill>
              </a:rPr>
              <a:t>ionized air</a:t>
            </a:r>
            <a:r>
              <a:rPr lang="en-US" altLang="ko-KR" sz="2000" dirty="0" smtClean="0"/>
              <a:t> as a medium for ultra-broadband terahertz generation and detection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33943" y="2299187"/>
                <a:ext cx="192039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𝑇𝐻𝑧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943" y="2299187"/>
                <a:ext cx="1920398" cy="295594"/>
              </a:xfrm>
              <a:prstGeom prst="rect">
                <a:avLst/>
              </a:prstGeom>
              <a:blipFill rotWithShape="0">
                <a:blip r:embed="rId3"/>
                <a:stretch>
                  <a:fillRect l="-2222" r="-952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33943" y="2733971"/>
                <a:ext cx="4112985" cy="372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∝2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bias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THz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943" y="2733971"/>
                <a:ext cx="4112985" cy="372538"/>
              </a:xfrm>
              <a:prstGeom prst="rect">
                <a:avLst/>
              </a:prstGeom>
              <a:blipFill rotWithShape="0">
                <a:blip r:embed="rId4"/>
                <a:stretch>
                  <a:fillRect l="-1926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55" y="2141629"/>
            <a:ext cx="2548120" cy="341721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7054" y="6442502"/>
            <a:ext cx="88098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Clough, B., J. Dai, and X. –C. Zhang, “Laser Air Photonics: Beyond the Terahertz Gap,”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Mater. Today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15, 2012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J. Cook and R. M.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Hochstrasser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"Intense terahertz pulses by four-wave rectification in air,"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Lett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25, 1210-1212 (2000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1914" y="3170358"/>
            <a:ext cx="40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3-order optical </a:t>
            </a:r>
            <a:r>
              <a:rPr lang="en-US" altLang="ko-KR" dirty="0" err="1" smtClean="0">
                <a:sym typeface="Wingdings" panose="05000000000000000000" pitchFamily="2" charset="2"/>
              </a:rPr>
              <a:t>nonlinearlity</a:t>
            </a:r>
            <a:r>
              <a:rPr lang="en-US" altLang="ko-KR" dirty="0" smtClean="0">
                <a:sym typeface="Wingdings" panose="05000000000000000000" pitchFamily="2" charset="2"/>
              </a:rPr>
              <a:t> in plasma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52975" y="4174341"/>
                <a:ext cx="5085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Ti-sapphire (65 fs, 800 nm)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Four-Wave Rectification (FWR) method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l-GR" altLang="ko-KR" dirty="0" smtClean="0">
                    <a:sym typeface="Wingdings" panose="05000000000000000000" pitchFamily="2" charset="2"/>
                  </a:rPr>
                  <a:t>β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-BBO lens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fouce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150µJ of energy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The peak optical intensity: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W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c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975" y="4174341"/>
                <a:ext cx="5085943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959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9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1.5 Terahertz Air-Based Coherent Detection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108" y="5350838"/>
            <a:ext cx="880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requirement for an amplified ultrafast laser as a pump source and issues arising from working with plasma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955" y="1007060"/>
            <a:ext cx="2592518" cy="396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397" y="1198949"/>
            <a:ext cx="2757624" cy="3960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7054" y="6442502"/>
            <a:ext cx="88098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Clough, B., J. Dai, and X. –C. Zhang, “Laser Air Photonics: Beyond the Terahertz Gap,”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Mater. Today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15, 2012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J. Cook and R. M.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Hochstrasser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"Intense terahertz pulses by four-wave rectification in air,"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Lett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25, 1210-1212 (2000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1.6 Cherenkov Emitters and Detectors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5169" r="54923" b="14657"/>
          <a:stretch/>
        </p:blipFill>
        <p:spPr>
          <a:xfrm>
            <a:off x="570851" y="967777"/>
            <a:ext cx="2350985" cy="15822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1" y="3064076"/>
            <a:ext cx="4248518" cy="27132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7054" y="6442502"/>
            <a:ext cx="88098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Suizu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et al., “Extremely Frequency-Widened Terahertz Wave Generation Using Cherenkov-Type radiation,”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Exp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17,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2009.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Sutherland, R. L.,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Handbook of Nonlinear Optics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Marcel Dekker,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2003, pp. 91-95.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66690" y="1193574"/>
                <a:ext cx="2188163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pump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THz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690" y="1193574"/>
                <a:ext cx="2188163" cy="5653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836" y="1193574"/>
            <a:ext cx="2740409" cy="12758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0068" y="2970877"/>
            <a:ext cx="3887187" cy="27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6256" y="2356104"/>
            <a:ext cx="6571488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Time-Domain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Spectrometer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Configurations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.1 Transmission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09" y="1284044"/>
            <a:ext cx="5889381" cy="2192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465" y="3666142"/>
            <a:ext cx="8503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The great majority of </a:t>
            </a:r>
            <a:r>
              <a:rPr lang="en-US" altLang="ko-KR" sz="2000" dirty="0" err="1" smtClean="0"/>
              <a:t>Terhertz</a:t>
            </a:r>
            <a:r>
              <a:rPr lang="en-US" altLang="ko-KR" sz="2000" dirty="0" smtClean="0"/>
              <a:t> TDS system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 smtClean="0">
                <a:sym typeface="Wingdings" panose="05000000000000000000" pitchFamily="2" charset="2"/>
              </a:rPr>
              <a:t>A more accurate and precise measure of attenuation and phase shift</a:t>
            </a: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Using off-axis parabolic mirrors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0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.2 Reflection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81" y="1264938"/>
            <a:ext cx="7728438" cy="1740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465" y="3666142"/>
            <a:ext cx="8503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ym typeface="Wingdings" panose="05000000000000000000" pitchFamily="2" charset="2"/>
              </a:rPr>
              <a:t>Opaque </a:t>
            </a:r>
            <a:r>
              <a:rPr lang="en-US" altLang="ko-KR" sz="2000" dirty="0" smtClean="0">
                <a:sym typeface="Wingdings" panose="05000000000000000000" pitchFamily="2" charset="2"/>
              </a:rPr>
              <a:t>materials (a)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anose="05000000000000000000" pitchFamily="2" charset="2"/>
              </a:rPr>
              <a:t>L</a:t>
            </a:r>
            <a:r>
              <a:rPr lang="en-US" altLang="ko-KR" sz="2000" dirty="0" smtClean="0">
                <a:sym typeface="Wingdings" panose="05000000000000000000" pitchFamily="2" charset="2"/>
              </a:rPr>
              <a:t>iquid materials (b)  need great care to avoid air gaps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Normal incidence (c)  the incurred loss of terahertz power is a least 75%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08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Attenuated Total Reflection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01" y="2114917"/>
            <a:ext cx="5324475" cy="2505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465" y="1177919"/>
            <a:ext cx="8503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Attenuated Total Reflection (ATR) relies on total internal reflection at an interface, which is modified (attenuated) by the interaction of the </a:t>
            </a:r>
            <a:r>
              <a:rPr lang="en-US" altLang="ko-KR" sz="2000" dirty="0" smtClean="0">
                <a:solidFill>
                  <a:srgbClr val="3333FF"/>
                </a:solidFill>
              </a:rPr>
              <a:t>evanescent wave</a:t>
            </a:r>
            <a:r>
              <a:rPr lang="en-US" altLang="ko-KR" sz="2000" dirty="0" smtClean="0"/>
              <a:t> with the material of the sample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3483" y="4879731"/>
                <a:ext cx="2737031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prism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83" y="4879731"/>
                <a:ext cx="2737031" cy="4706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9328" y="5513648"/>
                <a:ext cx="6625339" cy="771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evanescent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sample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prism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sample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sample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28" y="5513648"/>
                <a:ext cx="6625339" cy="7713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4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.4 Asynchronous Optical Sampling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00" y="1173041"/>
            <a:ext cx="5400000" cy="2785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000" y="3958991"/>
            <a:ext cx="5400000" cy="18638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7054" y="6442502"/>
            <a:ext cx="88098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et al., “High-Resolution Terahertz Spectrometer,” IEEE J. Se. Top. Quant. Electron., Vol. 17,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.5 Substrate Lenses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17" y="1258399"/>
            <a:ext cx="4032366" cy="3049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2112" y="4874480"/>
                <a:ext cx="151977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12" y="4874480"/>
                <a:ext cx="1519775" cy="6223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4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828836"/>
            <a:ext cx="5593111" cy="1200329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Pulsed Terahertz Time-Domain Spectrometers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Spectrometer Configurations</a:t>
            </a:r>
          </a:p>
          <a:p>
            <a:pPr marL="342900" indent="-342900">
              <a:buAutoNum type="arabicPeriod"/>
            </a:pPr>
            <a:endParaRPr lang="en-US" altLang="ko-KR" sz="8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Clough, B., J. Dai, and X. –C. Zhang, “Laser Air Photonics: Beyond the Terahertz Gap,”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Mater. Today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15, 2012, pp. 50-58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J. Cook and R. M.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Hochstrasser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"Intense terahertz pulses by four-wave rectification in air,"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Lett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25, 1210-1212 (2000)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Klatt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et al., “High-Resolution Terahertz Spectrometer,”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J. Se. Top. Quant. Electron.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17, 2011, pp. 159-168.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Kono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M.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K. Sakai, “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Ultrabroadabnd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Photoconductive Detection: Comparison with Free-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SpaceElectro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-Optic Sampling,”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Appl. Phys. Lett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79, 2001, pp.898-900.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Shen, Y. C., et al., “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Ultrabroadband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Terahertz Radiation from Low-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Termperature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-Grown GaAs Photoconductive Emitters,”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Appl. Phys. Lett.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83, 2003, pp. 3117-3119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Suizu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K., et al., “Extremely Frequency-Widened Terahertz Wave Generation Using Cherenkov-Type radiation,”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Opt. Exp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Vol. 17, 2009, pp. 6676-6681.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Sutherland, R. L.,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Handbook of Nonlinear Optics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Marcel Dekker, 2003</a:t>
            </a:r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356104"/>
            <a:ext cx="6571488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Pulsed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Spectrometers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Principles of Operation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52953" y="2051390"/>
            <a:ext cx="1978270" cy="13364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Single-cycle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optical </a:t>
            </a:r>
            <a:r>
              <a:rPr lang="en-US" altLang="ko-KR" dirty="0" err="1" smtClean="0">
                <a:solidFill>
                  <a:schemeClr val="tx1"/>
                </a:solidFill>
              </a:rPr>
              <a:t>pusle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94737" y="2051390"/>
            <a:ext cx="2889739" cy="13364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Terhertz</a:t>
            </a:r>
            <a:r>
              <a:rPr lang="en-US" altLang="ko-KR" dirty="0" smtClean="0">
                <a:solidFill>
                  <a:schemeClr val="tx1"/>
                </a:solidFill>
              </a:rPr>
              <a:t> beam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Coherent and Broadband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52953" y="3817859"/>
            <a:ext cx="1978270" cy="13364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Closed-loop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pump-probe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configuration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4736" y="3817859"/>
            <a:ext cx="2889739" cy="13364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High signal-to-noise ratio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and the </a:t>
            </a:r>
            <a:r>
              <a:rPr lang="en-US" altLang="ko-KR" dirty="0">
                <a:solidFill>
                  <a:schemeClr val="tx1"/>
                </a:solidFill>
              </a:rPr>
              <a:t>D</a:t>
            </a:r>
            <a:r>
              <a:rPr lang="en-US" altLang="ko-KR" dirty="0" smtClean="0">
                <a:solidFill>
                  <a:schemeClr val="tx1"/>
                </a:solidFill>
              </a:rPr>
              <a:t>ynamic range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3979983" y="2544221"/>
            <a:ext cx="465993" cy="325316"/>
          </a:xfrm>
          <a:prstGeom prst="right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979983" y="4336142"/>
            <a:ext cx="465993" cy="325316"/>
          </a:xfrm>
          <a:prstGeom prst="right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9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Principles of Operation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73" y="986247"/>
            <a:ext cx="5738051" cy="3771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63408" y="5051643"/>
                <a:ext cx="4217180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probe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𝑇𝐻𝑧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08" y="5051643"/>
                <a:ext cx="4217180" cy="5975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51331" y="2268843"/>
            <a:ext cx="2066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As short as possible</a:t>
            </a:r>
            <a:endParaRPr lang="ko-KR" altLang="en-US" sz="16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794131" y="2672861"/>
            <a:ext cx="246184" cy="0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>
            <a:off x="6128239" y="2675791"/>
            <a:ext cx="246184" cy="0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Photoconductive Emitters and Detectors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628" y="1126139"/>
            <a:ext cx="4644454" cy="2807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10918" y="5386419"/>
                <a:ext cx="252216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18" y="5386419"/>
                <a:ext cx="2522164" cy="298415"/>
              </a:xfrm>
              <a:prstGeom prst="rect">
                <a:avLst/>
              </a:prstGeom>
              <a:blipFill rotWithShape="0">
                <a:blip r:embed="rId4"/>
                <a:stretch>
                  <a:fillRect l="-2657" b="-22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49459" y="4367846"/>
                <a:ext cx="4045082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𝑇𝐻𝑧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59" y="4367846"/>
                <a:ext cx="4045082" cy="5845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833082" y="1929833"/>
            <a:ext cx="3048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</a:t>
            </a:r>
            <a:r>
              <a:rPr lang="en-US" altLang="ko-KR" dirty="0" smtClean="0"/>
              <a:t>-sapphire (800nm) </a:t>
            </a:r>
            <a:r>
              <a:rPr lang="en-US" altLang="ko-KR" dirty="0" smtClean="0">
                <a:sym typeface="Wingdings" panose="05000000000000000000" pitchFamily="2" charset="2"/>
              </a:rPr>
              <a:t> 1.55ev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GaAs  1.42eV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-&gt; generate carriers</a:t>
            </a:r>
          </a:p>
        </p:txBody>
      </p:sp>
    </p:spTree>
    <p:extLst>
      <p:ext uri="{BB962C8B-B14F-4D97-AF65-F5344CB8AC3E}">
        <p14:creationId xmlns:p14="http://schemas.microsoft.com/office/powerpoint/2010/main" val="27442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Photoconductive Emitters and Detectors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20" y="3385653"/>
            <a:ext cx="7488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rise time of the photocurrent: the pump laser pulse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fall time of the photocurrent: 1. the pulse length, 2. the semiconductor carrier lifetime, and 3.  the time it takes for carrier to be swept out of the active region by the bias field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31" y="874671"/>
            <a:ext cx="3338733" cy="23593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520" y="5296045"/>
            <a:ext cx="404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Large optical absorption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High optical damage threshold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High breakdown voltage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0938" y="5296045"/>
            <a:ext cx="404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Subpicosecond</a:t>
            </a:r>
            <a:r>
              <a:rPr lang="en-US" altLang="ko-KR" dirty="0" smtClean="0"/>
              <a:t> carrier lifetime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Relativity high carrier mobility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High breakdown </a:t>
            </a:r>
            <a:r>
              <a:rPr lang="en-US" altLang="ko-KR" dirty="0" err="1" smtClean="0"/>
              <a:t>fileds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27520" y="4712505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Emitter material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20" y="5111379"/>
            <a:ext cx="8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Mira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0938" y="5081837"/>
            <a:ext cx="8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Sakai</a:t>
            </a:r>
            <a:endParaRPr lang="ko-KR" altLang="en-US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07040" y="4901600"/>
                <a:ext cx="2250231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𝑇𝐻𝑧</m:t>
                          </m:r>
                        </m:sub>
                      </m:sSub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1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𝑇𝐻𝑧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40" y="4901600"/>
                <a:ext cx="2250231" cy="377476"/>
              </a:xfrm>
              <a:prstGeom prst="rect">
                <a:avLst/>
              </a:prstGeom>
              <a:blipFill rotWithShape="0">
                <a:blip r:embed="rId4"/>
                <a:stretch>
                  <a:fillRect l="-1626" t="-182258" r="-1355" b="-27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8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Photoconductive Emitters and Detectors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35294"/>
            <a:ext cx="4181475" cy="508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26" y="1035294"/>
            <a:ext cx="3662817" cy="19718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7054" y="6464788"/>
            <a:ext cx="88098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Shen, Y. C., et al., “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Ultrabroadband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Terahertz Radiation from Low-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Termperature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-Grown GaAs Photoconductive Emitters,”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Appl. Phys. Lett.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83,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2003.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823" y="3997308"/>
            <a:ext cx="4094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ZnTe</a:t>
            </a:r>
            <a:r>
              <a:rPr lang="en-US" altLang="ko-KR" dirty="0" smtClean="0"/>
              <a:t> detector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smtClean="0"/>
              <a:t>(TO phonon energy: 22 </a:t>
            </a:r>
            <a:r>
              <a:rPr lang="en-US" altLang="ko-KR" dirty="0" err="1" smtClean="0"/>
              <a:t>meV</a:t>
            </a:r>
            <a:r>
              <a:rPr lang="en-US" altLang="ko-KR" dirty="0" smtClean="0"/>
              <a:t> = 5.3THz)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r>
              <a:rPr lang="en-US" altLang="ko-KR" dirty="0" smtClean="0"/>
              <a:t>LT-GaAs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(TO phonon energy: 33 </a:t>
            </a:r>
            <a:r>
              <a:rPr lang="en-US" altLang="ko-KR" dirty="0" err="1" smtClean="0">
                <a:sym typeface="Wingdings" panose="05000000000000000000" pitchFamily="2" charset="2"/>
              </a:rPr>
              <a:t>meV</a:t>
            </a:r>
            <a:r>
              <a:rPr lang="en-US" altLang="ko-KR" dirty="0" smtClean="0">
                <a:sym typeface="Wingdings" panose="05000000000000000000" pitchFamily="2" charset="2"/>
              </a:rPr>
              <a:t> = 8.0THz)</a:t>
            </a:r>
            <a:endParaRPr lang="ko-KR" altLang="en-US" dirty="0"/>
          </a:p>
        </p:txBody>
      </p:sp>
      <p:cxnSp>
        <p:nvCxnSpPr>
          <p:cNvPr id="10" name="구부러진 연결선 9"/>
          <p:cNvCxnSpPr>
            <a:stCxn id="8" idx="3"/>
          </p:cNvCxnSpPr>
          <p:nvPr/>
        </p:nvCxnSpPr>
        <p:spPr>
          <a:xfrm flipV="1">
            <a:off x="4525606" y="4369779"/>
            <a:ext cx="1031132" cy="366193"/>
          </a:xfrm>
          <a:prstGeom prst="curvedConnector3">
            <a:avLst>
              <a:gd name="adj1" fmla="val 50000"/>
            </a:avLst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Optical Rectification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63530" y="1402291"/>
            <a:ext cx="509955" cy="18903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584200" y="1992526"/>
            <a:ext cx="1433146" cy="709876"/>
          </a:xfrm>
          <a:prstGeom prst="rightArrow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r>
              <a:rPr lang="en-US" altLang="ko-KR" dirty="0" smtClean="0">
                <a:solidFill>
                  <a:schemeClr val="tx1"/>
                </a:solidFill>
              </a:rPr>
              <a:t>s laser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25176" y="2068739"/>
            <a:ext cx="1292470" cy="557449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THz pulse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5315" y="3468351"/>
            <a:ext cx="184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Non-linear crystal</a:t>
            </a:r>
            <a:endParaRPr lang="ko-KR" altLang="en-US" dirty="0"/>
          </a:p>
        </p:txBody>
      </p:sp>
      <p:sp>
        <p:nvSpPr>
          <p:cNvPr id="10" name="자유형 9"/>
          <p:cNvSpPr/>
          <p:nvPr/>
        </p:nvSpPr>
        <p:spPr>
          <a:xfrm>
            <a:off x="2263530" y="2450322"/>
            <a:ext cx="1577767" cy="948556"/>
          </a:xfrm>
          <a:custGeom>
            <a:avLst/>
            <a:gdLst>
              <a:gd name="connsiteX0" fmla="*/ 0 w 1577767"/>
              <a:gd name="connsiteY0" fmla="*/ 517139 h 948556"/>
              <a:gd name="connsiteX1" fmla="*/ 254977 w 1577767"/>
              <a:gd name="connsiteY1" fmla="*/ 517139 h 948556"/>
              <a:gd name="connsiteX2" fmla="*/ 580292 w 1577767"/>
              <a:gd name="connsiteY2" fmla="*/ 517139 h 948556"/>
              <a:gd name="connsiteX3" fmla="*/ 677008 w 1577767"/>
              <a:gd name="connsiteY3" fmla="*/ 508347 h 948556"/>
              <a:gd name="connsiteX4" fmla="*/ 738554 w 1577767"/>
              <a:gd name="connsiteY4" fmla="*/ 7185 h 948556"/>
              <a:gd name="connsiteX5" fmla="*/ 791308 w 1577767"/>
              <a:gd name="connsiteY5" fmla="*/ 939170 h 948556"/>
              <a:gd name="connsiteX6" fmla="*/ 852854 w 1577767"/>
              <a:gd name="connsiteY6" fmla="*/ 490762 h 948556"/>
              <a:gd name="connsiteX7" fmla="*/ 1011115 w 1577767"/>
              <a:gd name="connsiteY7" fmla="*/ 543516 h 948556"/>
              <a:gd name="connsiteX8" fmla="*/ 1494692 w 1577767"/>
              <a:gd name="connsiteY8" fmla="*/ 525931 h 948556"/>
              <a:gd name="connsiteX9" fmla="*/ 1573823 w 1577767"/>
              <a:gd name="connsiteY9" fmla="*/ 534724 h 94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767" h="948556">
                <a:moveTo>
                  <a:pt x="0" y="517139"/>
                </a:moveTo>
                <a:lnTo>
                  <a:pt x="254977" y="517139"/>
                </a:lnTo>
                <a:lnTo>
                  <a:pt x="580292" y="517139"/>
                </a:lnTo>
                <a:cubicBezTo>
                  <a:pt x="650630" y="515674"/>
                  <a:pt x="650631" y="593339"/>
                  <a:pt x="677008" y="508347"/>
                </a:cubicBezTo>
                <a:cubicBezTo>
                  <a:pt x="703385" y="423355"/>
                  <a:pt x="719504" y="-64619"/>
                  <a:pt x="738554" y="7185"/>
                </a:cubicBezTo>
                <a:cubicBezTo>
                  <a:pt x="757604" y="78989"/>
                  <a:pt x="772258" y="858574"/>
                  <a:pt x="791308" y="939170"/>
                </a:cubicBezTo>
                <a:cubicBezTo>
                  <a:pt x="810358" y="1019766"/>
                  <a:pt x="816220" y="556704"/>
                  <a:pt x="852854" y="490762"/>
                </a:cubicBezTo>
                <a:cubicBezTo>
                  <a:pt x="889488" y="424820"/>
                  <a:pt x="904142" y="537655"/>
                  <a:pt x="1011115" y="543516"/>
                </a:cubicBezTo>
                <a:cubicBezTo>
                  <a:pt x="1118088" y="549377"/>
                  <a:pt x="1400907" y="527396"/>
                  <a:pt x="1494692" y="525931"/>
                </a:cubicBezTo>
                <a:cubicBezTo>
                  <a:pt x="1588477" y="524466"/>
                  <a:pt x="1581150" y="529595"/>
                  <a:pt x="1573823" y="534724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773485" y="1212878"/>
            <a:ext cx="1577767" cy="948556"/>
          </a:xfrm>
          <a:custGeom>
            <a:avLst/>
            <a:gdLst>
              <a:gd name="connsiteX0" fmla="*/ 0 w 1577767"/>
              <a:gd name="connsiteY0" fmla="*/ 517139 h 948556"/>
              <a:gd name="connsiteX1" fmla="*/ 254977 w 1577767"/>
              <a:gd name="connsiteY1" fmla="*/ 517139 h 948556"/>
              <a:gd name="connsiteX2" fmla="*/ 580292 w 1577767"/>
              <a:gd name="connsiteY2" fmla="*/ 517139 h 948556"/>
              <a:gd name="connsiteX3" fmla="*/ 677008 w 1577767"/>
              <a:gd name="connsiteY3" fmla="*/ 508347 h 948556"/>
              <a:gd name="connsiteX4" fmla="*/ 738554 w 1577767"/>
              <a:gd name="connsiteY4" fmla="*/ 7185 h 948556"/>
              <a:gd name="connsiteX5" fmla="*/ 791308 w 1577767"/>
              <a:gd name="connsiteY5" fmla="*/ 939170 h 948556"/>
              <a:gd name="connsiteX6" fmla="*/ 852854 w 1577767"/>
              <a:gd name="connsiteY6" fmla="*/ 490762 h 948556"/>
              <a:gd name="connsiteX7" fmla="*/ 1011115 w 1577767"/>
              <a:gd name="connsiteY7" fmla="*/ 543516 h 948556"/>
              <a:gd name="connsiteX8" fmla="*/ 1494692 w 1577767"/>
              <a:gd name="connsiteY8" fmla="*/ 525931 h 948556"/>
              <a:gd name="connsiteX9" fmla="*/ 1573823 w 1577767"/>
              <a:gd name="connsiteY9" fmla="*/ 534724 h 94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767" h="948556">
                <a:moveTo>
                  <a:pt x="0" y="517139"/>
                </a:moveTo>
                <a:lnTo>
                  <a:pt x="254977" y="517139"/>
                </a:lnTo>
                <a:lnTo>
                  <a:pt x="580292" y="517139"/>
                </a:lnTo>
                <a:cubicBezTo>
                  <a:pt x="650630" y="515674"/>
                  <a:pt x="650631" y="593339"/>
                  <a:pt x="677008" y="508347"/>
                </a:cubicBezTo>
                <a:cubicBezTo>
                  <a:pt x="703385" y="423355"/>
                  <a:pt x="719504" y="-64619"/>
                  <a:pt x="738554" y="7185"/>
                </a:cubicBezTo>
                <a:cubicBezTo>
                  <a:pt x="757604" y="78989"/>
                  <a:pt x="772258" y="858574"/>
                  <a:pt x="791308" y="939170"/>
                </a:cubicBezTo>
                <a:cubicBezTo>
                  <a:pt x="810358" y="1019766"/>
                  <a:pt x="816220" y="556704"/>
                  <a:pt x="852854" y="490762"/>
                </a:cubicBezTo>
                <a:cubicBezTo>
                  <a:pt x="889488" y="424820"/>
                  <a:pt x="904142" y="537655"/>
                  <a:pt x="1011115" y="543516"/>
                </a:cubicBezTo>
                <a:cubicBezTo>
                  <a:pt x="1118088" y="549377"/>
                  <a:pt x="1400907" y="527396"/>
                  <a:pt x="1494692" y="525931"/>
                </a:cubicBezTo>
                <a:cubicBezTo>
                  <a:pt x="1588477" y="524466"/>
                  <a:pt x="1581150" y="529595"/>
                  <a:pt x="1573823" y="534724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242181" y="1212878"/>
            <a:ext cx="5526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63530" y="877046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530" y="877046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791" r="-21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62368" y="667753"/>
                <a:ext cx="2278508" cy="5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𝑝𝑢𝑚𝑝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𝑇𝐻𝑧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𝑝𝑢𝑚𝑝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68" y="667753"/>
                <a:ext cx="2278508" cy="5846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800" y="3648460"/>
            <a:ext cx="2840754" cy="272544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220" y="3893467"/>
            <a:ext cx="3652356" cy="223543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46743" y="6392019"/>
            <a:ext cx="86214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Kono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M.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K. Sakai, “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Ultrabroadabnd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Photoconductive Detection: Comparison with Free-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SpaceElectro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-Optic Sampling,”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Appl. Phys. Lett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79,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5576" y="1701132"/>
            <a:ext cx="3923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Non-linear crystal: </a:t>
            </a:r>
            <a:r>
              <a:rPr lang="en-US" altLang="ko-KR" dirty="0" err="1" smtClean="0"/>
              <a:t>ZnTe</a:t>
            </a:r>
            <a:r>
              <a:rPr lang="en-US" altLang="ko-KR" smtClean="0"/>
              <a:t> </a:t>
            </a:r>
            <a:r>
              <a:rPr lang="en-US" altLang="ko-KR" smtClean="0"/>
              <a:t>crystal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 smtClean="0">
                <a:sym typeface="Wingdings" panose="05000000000000000000" pitchFamily="2" charset="2"/>
              </a:rPr>
              <a:t>Absortion</a:t>
            </a:r>
            <a:r>
              <a:rPr lang="en-US" altLang="ko-KR" dirty="0" smtClean="0">
                <a:sym typeface="Wingdings" panose="05000000000000000000" pitchFamily="2" charset="2"/>
              </a:rPr>
              <a:t> (phonon): 5.3, 3.5, 1.5 THz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(TI-sapphire, 800nm)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3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19052</TotalTime>
  <Words>980</Words>
  <Application>Microsoft Office PowerPoint</Application>
  <PresentationFormat>화면 슬라이드 쇼(4:3)</PresentationFormat>
  <Paragraphs>135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125</cp:revision>
  <dcterms:created xsi:type="dcterms:W3CDTF">2018-02-18T11:37:55Z</dcterms:created>
  <dcterms:modified xsi:type="dcterms:W3CDTF">2018-03-05T07:58:14Z</dcterms:modified>
</cp:coreProperties>
</file>