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87" r:id="rId9"/>
    <p:sldId id="274" r:id="rId10"/>
    <p:sldId id="264" r:id="rId11"/>
    <p:sldId id="261" r:id="rId12"/>
    <p:sldId id="262" r:id="rId13"/>
    <p:sldId id="265" r:id="rId14"/>
    <p:sldId id="290" r:id="rId15"/>
    <p:sldId id="291" r:id="rId16"/>
    <p:sldId id="270" r:id="rId17"/>
    <p:sldId id="271" r:id="rId18"/>
    <p:sldId id="266" r:id="rId19"/>
    <p:sldId id="292" r:id="rId20"/>
    <p:sldId id="284" r:id="rId21"/>
    <p:sldId id="285" r:id="rId22"/>
    <p:sldId id="281" r:id="rId23"/>
    <p:sldId id="282" r:id="rId24"/>
    <p:sldId id="283" r:id="rId25"/>
    <p:sldId id="267" r:id="rId26"/>
    <p:sldId id="288" r:id="rId27"/>
    <p:sldId id="279" r:id="rId28"/>
    <p:sldId id="272" r:id="rId29"/>
    <p:sldId id="295" r:id="rId30"/>
    <p:sldId id="294" r:id="rId31"/>
    <p:sldId id="293" r:id="rId32"/>
    <p:sldId id="268" r:id="rId33"/>
    <p:sldId id="280" r:id="rId34"/>
    <p:sldId id="273" r:id="rId35"/>
    <p:sldId id="277" r:id="rId36"/>
    <p:sldId id="26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EEC4"/>
    <a:srgbClr val="A7D777"/>
    <a:srgbClr val="8FCB51"/>
    <a:srgbClr val="8FCD51"/>
    <a:srgbClr val="90CF50"/>
    <a:srgbClr val="8DCE4F"/>
    <a:srgbClr val="DBCBF5"/>
    <a:srgbClr val="8750DC"/>
    <a:srgbClr val="B59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80835" autoAdjust="0"/>
  </p:normalViewPr>
  <p:slideViewPr>
    <p:cSldViewPr snapToGrid="0">
      <p:cViewPr varScale="1">
        <p:scale>
          <a:sx n="132" d="100"/>
          <a:sy n="132" d="100"/>
        </p:scale>
        <p:origin x="27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B59D-5D2A-4FAB-BDB7-ACDAC9A4630A}" type="doc">
      <dgm:prSet loTypeId="urn:microsoft.com/office/officeart/2005/8/layout/vList3" loCatId="list" qsTypeId="urn:microsoft.com/office/officeart/2005/8/quickstyle/simple2" qsCatId="simple" csTypeId="urn:microsoft.com/office/officeart/2005/8/colors/accent0_3" csCatId="mainScheme" phldr="1"/>
      <dgm:spPr/>
    </dgm:pt>
    <dgm:pt modelId="{2469070B-CC20-41DC-B84F-3F5C1CA3F2D1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8085D0-9B41-4C64-B4C8-640B4AA8F6B1}" type="par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168A555D-8791-4BA0-A255-280E589BC490}" type="sib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EC74EDBD-2CA3-4276-ACF6-3427C6D04458}">
      <dgm:prSet phldrT="[텍스트]"/>
      <dgm:spPr/>
      <dgm:t>
        <a:bodyPr/>
        <a:lstStyle/>
        <a:p>
          <a:pPr latinLnBrk="1"/>
          <a:r>
            <a:rPr lang="en-US" altLang="ko-KR" b="1" dirty="0" smtClean="0"/>
            <a:t>Additive Reinforcement Learning</a:t>
          </a:r>
          <a:endParaRPr lang="ko-KR" altLang="en-US" b="1" dirty="0"/>
        </a:p>
      </dgm:t>
    </dgm:pt>
    <dgm:pt modelId="{F075D29A-459E-4212-985C-1159D846E5C7}" type="par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89086AE8-34BC-4633-B044-4340D0663E10}" type="sib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5AF74DFA-3885-46F9-B8DF-05AF10267730}">
      <dgm:prSet phldrT="[텍스트]"/>
      <dgm:spPr/>
      <dgm:t>
        <a:bodyPr/>
        <a:lstStyle/>
        <a:p>
          <a:pPr latinLnBrk="1"/>
          <a:r>
            <a:rPr lang="en-US" altLang="ko-KR" b="1" dirty="0" smtClean="0"/>
            <a:t>Artificial Neural Network</a:t>
          </a:r>
          <a:endParaRPr lang="ko-KR" altLang="en-US" b="1" dirty="0"/>
        </a:p>
      </dgm:t>
    </dgm:pt>
    <dgm:pt modelId="{02DD8F54-139A-4374-99A6-093E068E5509}" type="par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C517D90E-1752-403A-A14B-0FC8DD871FA1}" type="sib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FE9EC73D-B597-401A-AB95-580B0FF0BC3A}">
      <dgm:prSet phldrT="[텍스트]"/>
      <dgm:spPr/>
      <dgm:t>
        <a:bodyPr/>
        <a:lstStyle/>
        <a:p>
          <a:pPr latinLnBrk="1"/>
          <a:r>
            <a:rPr lang="en-US" altLang="ko-KR" b="1" dirty="0" smtClean="0"/>
            <a:t>Distributed Bragg Reflector</a:t>
          </a:r>
          <a:endParaRPr lang="ko-KR" altLang="en-US" b="1" dirty="0"/>
        </a:p>
      </dgm:t>
    </dgm:pt>
    <dgm:pt modelId="{53A89C23-3F5E-47CB-90FD-4DD8C5BA0DFB}" type="par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7E8304F8-DE54-4BDE-94C6-ED477EFB61DA}" type="sib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6452F0DD-7AB7-4F81-81D8-0ACD0E05B9F2}">
      <dgm:prSet phldrT="[텍스트]"/>
      <dgm:spPr/>
      <dgm:t>
        <a:bodyPr/>
        <a:lstStyle/>
        <a:p>
          <a:pPr latinLnBrk="1"/>
          <a:r>
            <a:rPr lang="en-US" altLang="ko-KR" b="1" dirty="0" smtClean="0"/>
            <a:t>1x2 Power Splitter</a:t>
          </a:r>
          <a:endParaRPr lang="ko-KR" altLang="en-US" b="1" dirty="0"/>
        </a:p>
      </dgm:t>
    </dgm:pt>
    <dgm:pt modelId="{3BE0826F-E02E-463D-8327-C9B1B930D277}" type="par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A19CD076-B5D4-4202-9DA4-D3C899DC9D7C}" type="sib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C5585563-4B69-4016-A49E-39E2AFB680BA}">
      <dgm:prSet phldrT="[텍스트]"/>
      <dgm:spPr/>
      <dgm:t>
        <a:bodyPr/>
        <a:lstStyle/>
        <a:p>
          <a:pPr latinLnBrk="1"/>
          <a:r>
            <a:rPr lang="en-US" altLang="ko-KR" b="1" dirty="0" smtClean="0"/>
            <a:t>Summary</a:t>
          </a:r>
          <a:endParaRPr lang="ko-KR" altLang="en-US" b="1" dirty="0"/>
        </a:p>
      </dgm:t>
    </dgm:pt>
    <dgm:pt modelId="{ED1CC69B-3D66-46DD-A548-79CE3428746D}" type="par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9A89F69E-79CF-4B2A-930F-D0D15808D6F1}" type="sib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E62308B8-5650-450E-85FF-53FE3D891615}" type="pres">
      <dgm:prSet presAssocID="{1516B59D-5D2A-4FAB-BDB7-ACDAC9A4630A}" presName="linearFlow" presStyleCnt="0">
        <dgm:presLayoutVars>
          <dgm:dir/>
          <dgm:resizeHandles val="exact"/>
        </dgm:presLayoutVars>
      </dgm:prSet>
      <dgm:spPr/>
    </dgm:pt>
    <dgm:pt modelId="{8A53536D-D485-4434-A23C-F0AF9ED90C19}" type="pres">
      <dgm:prSet presAssocID="{2469070B-CC20-41DC-B84F-3F5C1CA3F2D1}" presName="composite" presStyleCnt="0"/>
      <dgm:spPr/>
    </dgm:pt>
    <dgm:pt modelId="{821A9CC7-667D-4492-8127-F4A1654A2C4E}" type="pres">
      <dgm:prSet presAssocID="{2469070B-CC20-41DC-B84F-3F5C1CA3F2D1}" presName="imgShp" presStyleLbl="fgImgPlace1" presStyleIdx="0" presStyleCnt="6"/>
      <dgm:spPr/>
    </dgm:pt>
    <dgm:pt modelId="{17994755-3186-47FF-9D66-DFF1AA5B05AF}" type="pres">
      <dgm:prSet presAssocID="{2469070B-CC20-41DC-B84F-3F5C1CA3F2D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74CE3-5A22-4D28-BF3B-96311CFC5031}" type="pres">
      <dgm:prSet presAssocID="{168A555D-8791-4BA0-A255-280E589BC490}" presName="spacing" presStyleCnt="0"/>
      <dgm:spPr/>
    </dgm:pt>
    <dgm:pt modelId="{99510DC8-1C6E-483F-9DBB-3CA03BA1FAC6}" type="pres">
      <dgm:prSet presAssocID="{EC74EDBD-2CA3-4276-ACF6-3427C6D04458}" presName="composite" presStyleCnt="0"/>
      <dgm:spPr/>
    </dgm:pt>
    <dgm:pt modelId="{2475E2E6-DAAF-4814-81AB-E0D9E72E33E5}" type="pres">
      <dgm:prSet presAssocID="{EC74EDBD-2CA3-4276-ACF6-3427C6D04458}" presName="imgShp" presStyleLbl="fgImgPlace1" presStyleIdx="1" presStyleCnt="6"/>
      <dgm:spPr/>
    </dgm:pt>
    <dgm:pt modelId="{ADAAEE17-412D-49F1-9A78-0EE254FD7458}" type="pres">
      <dgm:prSet presAssocID="{EC74EDBD-2CA3-4276-ACF6-3427C6D0445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EBC40-3063-4648-B2C8-8E0058100EDB}" type="pres">
      <dgm:prSet presAssocID="{89086AE8-34BC-4633-B044-4340D0663E10}" presName="spacing" presStyleCnt="0"/>
      <dgm:spPr/>
    </dgm:pt>
    <dgm:pt modelId="{23D4F654-B1A3-4FEC-9675-83D5E58D19D4}" type="pres">
      <dgm:prSet presAssocID="{5AF74DFA-3885-46F9-B8DF-05AF10267730}" presName="composite" presStyleCnt="0"/>
      <dgm:spPr/>
    </dgm:pt>
    <dgm:pt modelId="{7F6CB947-0584-4CFD-806D-FEB1EA674A7D}" type="pres">
      <dgm:prSet presAssocID="{5AF74DFA-3885-46F9-B8DF-05AF10267730}" presName="imgShp" presStyleLbl="fgImgPlace1" presStyleIdx="2" presStyleCnt="6"/>
      <dgm:spPr/>
    </dgm:pt>
    <dgm:pt modelId="{1A1E41CB-82B1-46FA-AE6B-E029E79F8DBA}" type="pres">
      <dgm:prSet presAssocID="{5AF74DFA-3885-46F9-B8DF-05AF1026773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ED880B-6BD3-400D-A8DA-837A7FDB8874}" type="pres">
      <dgm:prSet presAssocID="{C517D90E-1752-403A-A14B-0FC8DD871FA1}" presName="spacing" presStyleCnt="0"/>
      <dgm:spPr/>
    </dgm:pt>
    <dgm:pt modelId="{03E3B938-8451-42C4-87EE-69E693034AD5}" type="pres">
      <dgm:prSet presAssocID="{FE9EC73D-B597-401A-AB95-580B0FF0BC3A}" presName="composite" presStyleCnt="0"/>
      <dgm:spPr/>
    </dgm:pt>
    <dgm:pt modelId="{1654EE6F-861B-41A5-8401-A066C3290F2B}" type="pres">
      <dgm:prSet presAssocID="{FE9EC73D-B597-401A-AB95-580B0FF0BC3A}" presName="imgShp" presStyleLbl="fgImgPlace1" presStyleIdx="3" presStyleCnt="6"/>
      <dgm:spPr/>
    </dgm:pt>
    <dgm:pt modelId="{6DAF589E-E4F4-47EC-96A7-6E3951EC0157}" type="pres">
      <dgm:prSet presAssocID="{FE9EC73D-B597-401A-AB95-580B0FF0BC3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83B92D-B8F3-4F16-94D0-AF63EF6E4D56}" type="pres">
      <dgm:prSet presAssocID="{7E8304F8-DE54-4BDE-94C6-ED477EFB61DA}" presName="spacing" presStyleCnt="0"/>
      <dgm:spPr/>
    </dgm:pt>
    <dgm:pt modelId="{A83C7E88-F03A-44A3-9EBB-8C2057913994}" type="pres">
      <dgm:prSet presAssocID="{6452F0DD-7AB7-4F81-81D8-0ACD0E05B9F2}" presName="composite" presStyleCnt="0"/>
      <dgm:spPr/>
    </dgm:pt>
    <dgm:pt modelId="{508F6E89-8981-40CF-A430-D71788880C1C}" type="pres">
      <dgm:prSet presAssocID="{6452F0DD-7AB7-4F81-81D8-0ACD0E05B9F2}" presName="imgShp" presStyleLbl="fgImgPlace1" presStyleIdx="4" presStyleCnt="6"/>
      <dgm:spPr/>
    </dgm:pt>
    <dgm:pt modelId="{64DC532B-110D-4580-ADC7-6579E28B96A5}" type="pres">
      <dgm:prSet presAssocID="{6452F0DD-7AB7-4F81-81D8-0ACD0E05B9F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CCDF8-7C0F-46AA-B39C-523EBFCEC933}" type="pres">
      <dgm:prSet presAssocID="{A19CD076-B5D4-4202-9DA4-D3C899DC9D7C}" presName="spacing" presStyleCnt="0"/>
      <dgm:spPr/>
    </dgm:pt>
    <dgm:pt modelId="{99F4A3B5-3609-46B6-9228-B9BC2ED7C2E3}" type="pres">
      <dgm:prSet presAssocID="{C5585563-4B69-4016-A49E-39E2AFB680BA}" presName="composite" presStyleCnt="0"/>
      <dgm:spPr/>
    </dgm:pt>
    <dgm:pt modelId="{A51F302C-1450-47BE-9615-438EE41070C5}" type="pres">
      <dgm:prSet presAssocID="{C5585563-4B69-4016-A49E-39E2AFB680BA}" presName="imgShp" presStyleLbl="fgImgPlace1" presStyleIdx="5" presStyleCnt="6"/>
      <dgm:spPr/>
    </dgm:pt>
    <dgm:pt modelId="{37F946B8-27A5-4F9B-AC6A-70AB8833FBA3}" type="pres">
      <dgm:prSet presAssocID="{C5585563-4B69-4016-A49E-39E2AFB680B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3C474-1E51-49CC-ACB6-87755121EB55}" type="presOf" srcId="{FE9EC73D-B597-401A-AB95-580B0FF0BC3A}" destId="{6DAF589E-E4F4-47EC-96A7-6E3951EC0157}" srcOrd="0" destOrd="0" presId="urn:microsoft.com/office/officeart/2005/8/layout/vList3"/>
    <dgm:cxn modelId="{6351FA44-B116-44F9-9412-D3D459DB4268}" srcId="{1516B59D-5D2A-4FAB-BDB7-ACDAC9A4630A}" destId="{FE9EC73D-B597-401A-AB95-580B0FF0BC3A}" srcOrd="3" destOrd="0" parTransId="{53A89C23-3F5E-47CB-90FD-4DD8C5BA0DFB}" sibTransId="{7E8304F8-DE54-4BDE-94C6-ED477EFB61DA}"/>
    <dgm:cxn modelId="{3A978683-5C1F-4DF6-9CD0-9E4250A06137}" type="presOf" srcId="{2469070B-CC20-41DC-B84F-3F5C1CA3F2D1}" destId="{17994755-3186-47FF-9D66-DFF1AA5B05AF}" srcOrd="0" destOrd="0" presId="urn:microsoft.com/office/officeart/2005/8/layout/vList3"/>
    <dgm:cxn modelId="{80190523-9F52-4972-A9F0-BC42676E51FC}" srcId="{1516B59D-5D2A-4FAB-BDB7-ACDAC9A4630A}" destId="{6452F0DD-7AB7-4F81-81D8-0ACD0E05B9F2}" srcOrd="4" destOrd="0" parTransId="{3BE0826F-E02E-463D-8327-C9B1B930D277}" sibTransId="{A19CD076-B5D4-4202-9DA4-D3C899DC9D7C}"/>
    <dgm:cxn modelId="{79E11D58-61BC-4317-854A-2F93226C4C6E}" srcId="{1516B59D-5D2A-4FAB-BDB7-ACDAC9A4630A}" destId="{2469070B-CC20-41DC-B84F-3F5C1CA3F2D1}" srcOrd="0" destOrd="0" parTransId="{D68085D0-9B41-4C64-B4C8-640B4AA8F6B1}" sibTransId="{168A555D-8791-4BA0-A255-280E589BC490}"/>
    <dgm:cxn modelId="{8BD5341B-40AE-4995-A7EA-C34BB5159977}" type="presOf" srcId="{C5585563-4B69-4016-A49E-39E2AFB680BA}" destId="{37F946B8-27A5-4F9B-AC6A-70AB8833FBA3}" srcOrd="0" destOrd="0" presId="urn:microsoft.com/office/officeart/2005/8/layout/vList3"/>
    <dgm:cxn modelId="{35C6A816-7B44-4986-B39F-A5512146DB58}" type="presOf" srcId="{6452F0DD-7AB7-4F81-81D8-0ACD0E05B9F2}" destId="{64DC532B-110D-4580-ADC7-6579E28B96A5}" srcOrd="0" destOrd="0" presId="urn:microsoft.com/office/officeart/2005/8/layout/vList3"/>
    <dgm:cxn modelId="{FCA52368-9F59-4900-8036-AE79E2976927}" type="presOf" srcId="{5AF74DFA-3885-46F9-B8DF-05AF10267730}" destId="{1A1E41CB-82B1-46FA-AE6B-E029E79F8DBA}" srcOrd="0" destOrd="0" presId="urn:microsoft.com/office/officeart/2005/8/layout/vList3"/>
    <dgm:cxn modelId="{7AEEA212-A079-4562-90A3-DEA5CDFD2DED}" type="presOf" srcId="{EC74EDBD-2CA3-4276-ACF6-3427C6D04458}" destId="{ADAAEE17-412D-49F1-9A78-0EE254FD7458}" srcOrd="0" destOrd="0" presId="urn:microsoft.com/office/officeart/2005/8/layout/vList3"/>
    <dgm:cxn modelId="{FDE0F0FC-A4E8-4F63-80BF-4E8F0C124833}" srcId="{1516B59D-5D2A-4FAB-BDB7-ACDAC9A4630A}" destId="{C5585563-4B69-4016-A49E-39E2AFB680BA}" srcOrd="5" destOrd="0" parTransId="{ED1CC69B-3D66-46DD-A548-79CE3428746D}" sibTransId="{9A89F69E-79CF-4B2A-930F-D0D15808D6F1}"/>
    <dgm:cxn modelId="{26F28892-AB1C-4608-BBE8-86F31A002A36}" type="presOf" srcId="{1516B59D-5D2A-4FAB-BDB7-ACDAC9A4630A}" destId="{E62308B8-5650-450E-85FF-53FE3D891615}" srcOrd="0" destOrd="0" presId="urn:microsoft.com/office/officeart/2005/8/layout/vList3"/>
    <dgm:cxn modelId="{EC0D9AF8-D555-42D5-928A-B8AE41A37248}" srcId="{1516B59D-5D2A-4FAB-BDB7-ACDAC9A4630A}" destId="{EC74EDBD-2CA3-4276-ACF6-3427C6D04458}" srcOrd="1" destOrd="0" parTransId="{F075D29A-459E-4212-985C-1159D846E5C7}" sibTransId="{89086AE8-34BC-4633-B044-4340D0663E10}"/>
    <dgm:cxn modelId="{F2A691E2-5FF5-4569-BC66-4EBE95AA955D}" srcId="{1516B59D-5D2A-4FAB-BDB7-ACDAC9A4630A}" destId="{5AF74DFA-3885-46F9-B8DF-05AF10267730}" srcOrd="2" destOrd="0" parTransId="{02DD8F54-139A-4374-99A6-093E068E5509}" sibTransId="{C517D90E-1752-403A-A14B-0FC8DD871FA1}"/>
    <dgm:cxn modelId="{F72BD54E-8871-422E-A6CA-2D2741DD965F}" type="presParOf" srcId="{E62308B8-5650-450E-85FF-53FE3D891615}" destId="{8A53536D-D485-4434-A23C-F0AF9ED90C19}" srcOrd="0" destOrd="0" presId="urn:microsoft.com/office/officeart/2005/8/layout/vList3"/>
    <dgm:cxn modelId="{EF37D541-34A1-42CE-B1E1-BADD9C2FF208}" type="presParOf" srcId="{8A53536D-D485-4434-A23C-F0AF9ED90C19}" destId="{821A9CC7-667D-4492-8127-F4A1654A2C4E}" srcOrd="0" destOrd="0" presId="urn:microsoft.com/office/officeart/2005/8/layout/vList3"/>
    <dgm:cxn modelId="{57736B89-8E89-416B-B02A-36A77395F0CA}" type="presParOf" srcId="{8A53536D-D485-4434-A23C-F0AF9ED90C19}" destId="{17994755-3186-47FF-9D66-DFF1AA5B05AF}" srcOrd="1" destOrd="0" presId="urn:microsoft.com/office/officeart/2005/8/layout/vList3"/>
    <dgm:cxn modelId="{504406CA-A90B-429B-B694-7BA72BCEA82B}" type="presParOf" srcId="{E62308B8-5650-450E-85FF-53FE3D891615}" destId="{19674CE3-5A22-4D28-BF3B-96311CFC5031}" srcOrd="1" destOrd="0" presId="urn:microsoft.com/office/officeart/2005/8/layout/vList3"/>
    <dgm:cxn modelId="{8A24DB9F-3F24-4DEB-9898-F3698D29D149}" type="presParOf" srcId="{E62308B8-5650-450E-85FF-53FE3D891615}" destId="{99510DC8-1C6E-483F-9DBB-3CA03BA1FAC6}" srcOrd="2" destOrd="0" presId="urn:microsoft.com/office/officeart/2005/8/layout/vList3"/>
    <dgm:cxn modelId="{729A4C00-1181-4FED-A5D8-9512E6C2A3EF}" type="presParOf" srcId="{99510DC8-1C6E-483F-9DBB-3CA03BA1FAC6}" destId="{2475E2E6-DAAF-4814-81AB-E0D9E72E33E5}" srcOrd="0" destOrd="0" presId="urn:microsoft.com/office/officeart/2005/8/layout/vList3"/>
    <dgm:cxn modelId="{DCD21D42-A889-41E2-AF4F-B582B24611E7}" type="presParOf" srcId="{99510DC8-1C6E-483F-9DBB-3CA03BA1FAC6}" destId="{ADAAEE17-412D-49F1-9A78-0EE254FD7458}" srcOrd="1" destOrd="0" presId="urn:microsoft.com/office/officeart/2005/8/layout/vList3"/>
    <dgm:cxn modelId="{6588BB52-F818-42A1-9B83-7A30BD849FAA}" type="presParOf" srcId="{E62308B8-5650-450E-85FF-53FE3D891615}" destId="{F03EBC40-3063-4648-B2C8-8E0058100EDB}" srcOrd="3" destOrd="0" presId="urn:microsoft.com/office/officeart/2005/8/layout/vList3"/>
    <dgm:cxn modelId="{01531568-6092-432D-8544-EFB075D6DB1D}" type="presParOf" srcId="{E62308B8-5650-450E-85FF-53FE3D891615}" destId="{23D4F654-B1A3-4FEC-9675-83D5E58D19D4}" srcOrd="4" destOrd="0" presId="urn:microsoft.com/office/officeart/2005/8/layout/vList3"/>
    <dgm:cxn modelId="{E15935F0-998E-40E5-98B8-5F44E6CE5694}" type="presParOf" srcId="{23D4F654-B1A3-4FEC-9675-83D5E58D19D4}" destId="{7F6CB947-0584-4CFD-806D-FEB1EA674A7D}" srcOrd="0" destOrd="0" presId="urn:microsoft.com/office/officeart/2005/8/layout/vList3"/>
    <dgm:cxn modelId="{DA7E0816-B23A-4A58-81C1-88ED28B3E91A}" type="presParOf" srcId="{23D4F654-B1A3-4FEC-9675-83D5E58D19D4}" destId="{1A1E41CB-82B1-46FA-AE6B-E029E79F8DBA}" srcOrd="1" destOrd="0" presId="urn:microsoft.com/office/officeart/2005/8/layout/vList3"/>
    <dgm:cxn modelId="{D763A3C1-9787-46FE-AA21-70BFE4B37BA9}" type="presParOf" srcId="{E62308B8-5650-450E-85FF-53FE3D891615}" destId="{81ED880B-6BD3-400D-A8DA-837A7FDB8874}" srcOrd="5" destOrd="0" presId="urn:microsoft.com/office/officeart/2005/8/layout/vList3"/>
    <dgm:cxn modelId="{A28A10DE-8B50-43F3-9E48-9844742B379A}" type="presParOf" srcId="{E62308B8-5650-450E-85FF-53FE3D891615}" destId="{03E3B938-8451-42C4-87EE-69E693034AD5}" srcOrd="6" destOrd="0" presId="urn:microsoft.com/office/officeart/2005/8/layout/vList3"/>
    <dgm:cxn modelId="{A0CCEEB3-B422-4121-AFBA-14DF221053A9}" type="presParOf" srcId="{03E3B938-8451-42C4-87EE-69E693034AD5}" destId="{1654EE6F-861B-41A5-8401-A066C3290F2B}" srcOrd="0" destOrd="0" presId="urn:microsoft.com/office/officeart/2005/8/layout/vList3"/>
    <dgm:cxn modelId="{B420233E-D2F1-438F-A9C8-20AE853EB258}" type="presParOf" srcId="{03E3B938-8451-42C4-87EE-69E693034AD5}" destId="{6DAF589E-E4F4-47EC-96A7-6E3951EC0157}" srcOrd="1" destOrd="0" presId="urn:microsoft.com/office/officeart/2005/8/layout/vList3"/>
    <dgm:cxn modelId="{F4EE3764-07B1-4462-991F-54CE1DAB0D34}" type="presParOf" srcId="{E62308B8-5650-450E-85FF-53FE3D891615}" destId="{4483B92D-B8F3-4F16-94D0-AF63EF6E4D56}" srcOrd="7" destOrd="0" presId="urn:microsoft.com/office/officeart/2005/8/layout/vList3"/>
    <dgm:cxn modelId="{6A2E4F3F-1452-4DA2-87CE-DC2D521EE47D}" type="presParOf" srcId="{E62308B8-5650-450E-85FF-53FE3D891615}" destId="{A83C7E88-F03A-44A3-9EBB-8C2057913994}" srcOrd="8" destOrd="0" presId="urn:microsoft.com/office/officeart/2005/8/layout/vList3"/>
    <dgm:cxn modelId="{F4FF8DEA-4ABD-41D7-A5F7-8CAE7E32FB91}" type="presParOf" srcId="{A83C7E88-F03A-44A3-9EBB-8C2057913994}" destId="{508F6E89-8981-40CF-A430-D71788880C1C}" srcOrd="0" destOrd="0" presId="urn:microsoft.com/office/officeart/2005/8/layout/vList3"/>
    <dgm:cxn modelId="{00B4E6C0-AE1C-413A-A434-1ECFFEB3E229}" type="presParOf" srcId="{A83C7E88-F03A-44A3-9EBB-8C2057913994}" destId="{64DC532B-110D-4580-ADC7-6579E28B96A5}" srcOrd="1" destOrd="0" presId="urn:microsoft.com/office/officeart/2005/8/layout/vList3"/>
    <dgm:cxn modelId="{CF151F62-F1FE-4FC9-A7F3-AAD9B9DAA9CE}" type="presParOf" srcId="{E62308B8-5650-450E-85FF-53FE3D891615}" destId="{9F8CCDF8-7C0F-46AA-B39C-523EBFCEC933}" srcOrd="9" destOrd="0" presId="urn:microsoft.com/office/officeart/2005/8/layout/vList3"/>
    <dgm:cxn modelId="{FE686E6D-21C6-418A-ACFA-EE7D4CA0336B}" type="presParOf" srcId="{E62308B8-5650-450E-85FF-53FE3D891615}" destId="{99F4A3B5-3609-46B6-9228-B9BC2ED7C2E3}" srcOrd="10" destOrd="0" presId="urn:microsoft.com/office/officeart/2005/8/layout/vList3"/>
    <dgm:cxn modelId="{5D03B3AC-6960-4FCF-98EE-2DC54F6E32C6}" type="presParOf" srcId="{99F4A3B5-3609-46B6-9228-B9BC2ED7C2E3}" destId="{A51F302C-1450-47BE-9615-438EE41070C5}" srcOrd="0" destOrd="0" presId="urn:microsoft.com/office/officeart/2005/8/layout/vList3"/>
    <dgm:cxn modelId="{6B5A3561-2B3D-4740-9A18-3313B6FBAA44}" type="presParOf" srcId="{99F4A3B5-3609-46B6-9228-B9BC2ED7C2E3}" destId="{37F946B8-27A5-4F9B-AC6A-70AB8833FBA3}" srcOrd="1" destOrd="0" presId="urn:microsoft.com/office/officeart/2005/8/layout/vList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4755-3186-47FF-9D66-DFF1AA5B05AF}">
      <dsp:nvSpPr>
        <dsp:cNvPr id="0" name=""/>
        <dsp:cNvSpPr/>
      </dsp:nvSpPr>
      <dsp:spPr>
        <a:xfrm rot="10800000">
          <a:off x="1350931" y="136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99077" y="1368"/>
        <a:ext cx="4627093" cy="592583"/>
      </dsp:txXfrm>
    </dsp:sp>
    <dsp:sp modelId="{821A9CC7-667D-4492-8127-F4A1654A2C4E}">
      <dsp:nvSpPr>
        <dsp:cNvPr id="0" name=""/>
        <dsp:cNvSpPr/>
      </dsp:nvSpPr>
      <dsp:spPr>
        <a:xfrm>
          <a:off x="1054639" y="136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AEE17-412D-49F1-9A78-0EE254FD7458}">
      <dsp:nvSpPr>
        <dsp:cNvPr id="0" name=""/>
        <dsp:cNvSpPr/>
      </dsp:nvSpPr>
      <dsp:spPr>
        <a:xfrm rot="10800000">
          <a:off x="1350931" y="770842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Additive Reinforcement Learning</a:t>
          </a:r>
          <a:endParaRPr lang="ko-KR" altLang="en-US" sz="2400" b="1" kern="1200" dirty="0"/>
        </a:p>
      </dsp:txBody>
      <dsp:txXfrm rot="10800000">
        <a:off x="1499077" y="770842"/>
        <a:ext cx="4627093" cy="592583"/>
      </dsp:txXfrm>
    </dsp:sp>
    <dsp:sp modelId="{2475E2E6-DAAF-4814-81AB-E0D9E72E33E5}">
      <dsp:nvSpPr>
        <dsp:cNvPr id="0" name=""/>
        <dsp:cNvSpPr/>
      </dsp:nvSpPr>
      <dsp:spPr>
        <a:xfrm>
          <a:off x="1054639" y="770842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E41CB-82B1-46FA-AE6B-E029E79F8DBA}">
      <dsp:nvSpPr>
        <dsp:cNvPr id="0" name=""/>
        <dsp:cNvSpPr/>
      </dsp:nvSpPr>
      <dsp:spPr>
        <a:xfrm rot="10800000">
          <a:off x="1350931" y="1540316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Artificial Neural Network</a:t>
          </a:r>
          <a:endParaRPr lang="ko-KR" altLang="en-US" sz="2400" b="1" kern="1200" dirty="0"/>
        </a:p>
      </dsp:txBody>
      <dsp:txXfrm rot="10800000">
        <a:off x="1499077" y="1540316"/>
        <a:ext cx="4627093" cy="592583"/>
      </dsp:txXfrm>
    </dsp:sp>
    <dsp:sp modelId="{7F6CB947-0584-4CFD-806D-FEB1EA674A7D}">
      <dsp:nvSpPr>
        <dsp:cNvPr id="0" name=""/>
        <dsp:cNvSpPr/>
      </dsp:nvSpPr>
      <dsp:spPr>
        <a:xfrm>
          <a:off x="1054639" y="1540316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AF589E-E4F4-47EC-96A7-6E3951EC0157}">
      <dsp:nvSpPr>
        <dsp:cNvPr id="0" name=""/>
        <dsp:cNvSpPr/>
      </dsp:nvSpPr>
      <dsp:spPr>
        <a:xfrm rot="10800000">
          <a:off x="1350931" y="2309790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Distributed Bragg Reflector</a:t>
          </a:r>
          <a:endParaRPr lang="ko-KR" altLang="en-US" sz="2400" b="1" kern="1200" dirty="0"/>
        </a:p>
      </dsp:txBody>
      <dsp:txXfrm rot="10800000">
        <a:off x="1499077" y="2309790"/>
        <a:ext cx="4627093" cy="592583"/>
      </dsp:txXfrm>
    </dsp:sp>
    <dsp:sp modelId="{1654EE6F-861B-41A5-8401-A066C3290F2B}">
      <dsp:nvSpPr>
        <dsp:cNvPr id="0" name=""/>
        <dsp:cNvSpPr/>
      </dsp:nvSpPr>
      <dsp:spPr>
        <a:xfrm>
          <a:off x="1054639" y="2309790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DC532B-110D-4580-ADC7-6579E28B96A5}">
      <dsp:nvSpPr>
        <dsp:cNvPr id="0" name=""/>
        <dsp:cNvSpPr/>
      </dsp:nvSpPr>
      <dsp:spPr>
        <a:xfrm rot="10800000">
          <a:off x="1350931" y="3079264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1x2 Power Splitter</a:t>
          </a:r>
          <a:endParaRPr lang="ko-KR" altLang="en-US" sz="2400" b="1" kern="1200" dirty="0"/>
        </a:p>
      </dsp:txBody>
      <dsp:txXfrm rot="10800000">
        <a:off x="1499077" y="3079264"/>
        <a:ext cx="4627093" cy="592583"/>
      </dsp:txXfrm>
    </dsp:sp>
    <dsp:sp modelId="{508F6E89-8981-40CF-A430-D71788880C1C}">
      <dsp:nvSpPr>
        <dsp:cNvPr id="0" name=""/>
        <dsp:cNvSpPr/>
      </dsp:nvSpPr>
      <dsp:spPr>
        <a:xfrm>
          <a:off x="1054639" y="3079264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F946B8-27A5-4F9B-AC6A-70AB8833FBA3}">
      <dsp:nvSpPr>
        <dsp:cNvPr id="0" name=""/>
        <dsp:cNvSpPr/>
      </dsp:nvSpPr>
      <dsp:spPr>
        <a:xfrm rot="10800000">
          <a:off x="1350931" y="384873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Summary</a:t>
          </a:r>
          <a:endParaRPr lang="ko-KR" altLang="en-US" sz="2400" b="1" kern="1200" dirty="0"/>
        </a:p>
      </dsp:txBody>
      <dsp:txXfrm rot="10800000">
        <a:off x="1499077" y="3848738"/>
        <a:ext cx="4627093" cy="592583"/>
      </dsp:txXfrm>
    </dsp:sp>
    <dsp:sp modelId="{A51F302C-1450-47BE-9615-438EE41070C5}">
      <dsp:nvSpPr>
        <dsp:cNvPr id="0" name=""/>
        <dsp:cNvSpPr/>
      </dsp:nvSpPr>
      <dsp:spPr>
        <a:xfrm>
          <a:off x="1054639" y="384873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62FB-3275-4DDD-8145-24885120BD1B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0C8F2-A1FB-404D-9469-E82999C31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4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광통신 소자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9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광소자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THz </a:t>
            </a:r>
            <a:r>
              <a:rPr lang="ko-KR" altLang="en-US" dirty="0" smtClean="0"/>
              <a:t>대역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7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현소자의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개발방법들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합쳐서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6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이어지는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9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1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D80EBB-B890-43AE-9083-C96FE4A29910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4BE1C7-AA1F-4F3C-8E2B-C87B93FCCD4D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E04AD6-9B61-42B2-938C-66281B480C6A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8953AC-9849-456F-9E44-AECC60F5F9FC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CCAAB59-4967-4F74-8A98-AEFD5F21617F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176D14-3ABC-4C75-AD2C-933C44F0B27E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C282E5-3BC4-42EA-975E-4FBFF6C9C5B9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ABF03C-3F6A-4FCA-9FFE-178AE350824F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7D8EF2C-F87E-4B61-BE8F-F370400E961D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F223CFE-2AAC-4812-9EB8-3FB62CB8BFB1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80670" y="6356351"/>
            <a:ext cx="259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Nano-Bio</a:t>
            </a:r>
            <a:r>
              <a:rPr lang="en-US" altLang="ko-KR" sz="1600" b="1" baseline="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THz Photonics</a:t>
            </a:r>
            <a:endParaRPr lang="ko-KR" altLang="en-US" sz="1600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4197"/>
            <a:ext cx="1786335" cy="257279"/>
          </a:xfrm>
          <a:prstGeom prst="rect">
            <a:avLst/>
          </a:prstGeom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0189"/>
            <a:ext cx="9144000" cy="1812369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Photonic Device Design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by Machine Learning</a:t>
            </a:r>
            <a:endParaRPr lang="ko-KR" altLang="en-US" sz="4000" b="1" dirty="0" smtClean="0"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80906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Jonggeon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Lee</a:t>
            </a:r>
          </a:p>
          <a:p>
            <a:pPr algn="ctr"/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Nano-Bio THz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Photonics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Department of Electrical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Engineering</a:t>
            </a: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POSTECH, Korea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0826" y="7143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2019. 12</a:t>
            </a:r>
            <a:endParaRPr lang="ko-KR" altLang="en-US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496" y="3432416"/>
            <a:ext cx="8207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computer program is said to learn from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experience 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with respect to some class of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tasks 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performance measure </a:t>
            </a:r>
            <a:r>
              <a:rPr lang="en-US" altLang="ko-KR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496" y="4602024"/>
            <a:ext cx="8207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Learning: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nested hierarchy of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with each concept defined in relation to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simpler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and more abstract representations computed in terms of less abstract ones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56" y="966254"/>
            <a:ext cx="5992887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7" y="1918164"/>
            <a:ext cx="1441856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53" y="1918164"/>
            <a:ext cx="805846" cy="1080000"/>
          </a:xfrm>
          <a:prstGeom prst="rect">
            <a:avLst/>
          </a:prstGeom>
        </p:spPr>
      </p:pic>
      <p:pic>
        <p:nvPicPr>
          <p:cNvPr id="1030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98" y="3290351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38" y="3363965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13" y="2334357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06463" y="967588"/>
            <a:ext cx="193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45" y="4757429"/>
            <a:ext cx="592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Features (Ex. Ears, face shape, hair)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depends on breeds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Complicate to implement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타원 7"/>
          <p:cNvSpPr/>
          <p:nvPr/>
        </p:nvSpPr>
        <p:spPr>
          <a:xfrm>
            <a:off x="1783330" y="179318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67475" y="225975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78124" y="244593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53773" y="3229585"/>
            <a:ext cx="596507" cy="596507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Deep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7" y="2165776"/>
            <a:ext cx="1441856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924" y="2110250"/>
            <a:ext cx="805846" cy="1080000"/>
          </a:xfrm>
          <a:prstGeom prst="rect">
            <a:avLst/>
          </a:prstGeom>
        </p:spPr>
      </p:pic>
      <p:pic>
        <p:nvPicPr>
          <p:cNvPr id="7" name="Picture 6" descr="dog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48" y="3537963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o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88" y="3591004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og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619" y="2137901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01701" y="967588"/>
            <a:ext cx="194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145" y="179997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8297" y="1818063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2552" y="3426911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4773" y="3260488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5129" y="1815852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5452" y="2706911"/>
            <a:ext cx="1990366" cy="14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07085" y="2315276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563973" y="3167600"/>
            <a:ext cx="789327" cy="6286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52299" y="329725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Cat!!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345" y="5100291"/>
            <a:ext cx="47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labeled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Find features itself</a:t>
            </a:r>
          </a:p>
        </p:txBody>
      </p:sp>
    </p:spTree>
    <p:extLst>
      <p:ext uri="{BB962C8B-B14F-4D97-AF65-F5344CB8AC3E}">
        <p14:creationId xmlns:p14="http://schemas.microsoft.com/office/powerpoint/2010/main" val="57166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9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Additive Reinforcement Learning</a:t>
            </a:r>
            <a:endParaRPr lang="en-US" altLang="ko-KR" sz="29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1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+ Reinforcement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800" y="1463656"/>
            <a:ext cx="33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binary classifier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744" y="1301279"/>
            <a:ext cx="118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perceptron &gt;</a:t>
            </a:r>
            <a:endParaRPr lang="ko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sequence of training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</m:oMath>
                </a14:m>
                <a:endParaRPr lang="en-US" altLang="ko-KR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blipFill>
                <a:blip r:embed="rId2"/>
                <a:stretch>
                  <a:fillRect l="-569" b="-3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57" y="3961579"/>
            <a:ext cx="4079695" cy="2240281"/>
          </a:xfrm>
          <a:prstGeom prst="rect">
            <a:avLst/>
          </a:prstGeom>
        </p:spPr>
      </p:pic>
      <p:pic>
        <p:nvPicPr>
          <p:cNvPr id="217" name="그림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771" y="1578278"/>
            <a:ext cx="2098128" cy="1803538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49" y="4070482"/>
            <a:ext cx="2060714" cy="20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7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 + </a:t>
            </a:r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Reinforcement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799" y="1463656"/>
            <a:ext cx="813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/>
              <a:t> machine learning concerned with how software agents ought to take actions in an environment so as to </a:t>
            </a:r>
            <a:r>
              <a:rPr lang="en-US" altLang="ko-KR" dirty="0">
                <a:solidFill>
                  <a:srgbClr val="0000FF"/>
                </a:solidFill>
              </a:rPr>
              <a:t>maximize some notion of cumulative reward</a:t>
            </a:r>
            <a:r>
              <a:rPr lang="en-US" altLang="ko-KR" dirty="0"/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447925"/>
            <a:ext cx="3218017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4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Flowchart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88" y="1267200"/>
            <a:ext cx="4877223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137607" y="1994260"/>
            <a:ext cx="1649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0019" y="1251221"/>
            <a:ext cx="213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 for not etched (Si)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6090" y="1577515"/>
                <a:ext cx="1702069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90" y="1577515"/>
                <a:ext cx="1702069" cy="77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05857" y="1048091"/>
            <a:ext cx="1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035644" y="1994260"/>
            <a:ext cx="1795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09652" y="1114353"/>
                <a:ext cx="232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52" y="1114353"/>
                <a:ext cx="2323803" cy="646331"/>
              </a:xfrm>
              <a:prstGeom prst="rect">
                <a:avLst/>
              </a:prstGeom>
              <a:blipFill>
                <a:blip r:embed="rId4"/>
                <a:stretch>
                  <a:fillRect l="-209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12202" y="1890385"/>
                <a:ext cx="3922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02" y="1890385"/>
                <a:ext cx="392223" cy="207749"/>
              </a:xfrm>
              <a:prstGeom prst="rect">
                <a:avLst/>
              </a:prstGeom>
              <a:blipFill>
                <a:blip r:embed="rId5"/>
                <a:stretch>
                  <a:fillRect l="-9375" r="-3125" b="-2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08160" y="3271562"/>
                <a:ext cx="1127681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60" y="3271562"/>
                <a:ext cx="1127681" cy="503151"/>
              </a:xfrm>
              <a:prstGeom prst="rect">
                <a:avLst/>
              </a:prstGeom>
              <a:blipFill>
                <a:blip r:embed="rId6"/>
                <a:stretch>
                  <a:fillRect l="-20109" t="-152439" r="-73913" b="-20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38723" y="4147149"/>
                <a:ext cx="1466555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35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23" y="4147149"/>
                <a:ext cx="1466555" cy="455830"/>
              </a:xfrm>
              <a:prstGeom prst="rect">
                <a:avLst/>
              </a:prstGeom>
              <a:blipFill>
                <a:blip r:embed="rId7"/>
                <a:stretch>
                  <a:fillRect l="-8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0845" y="4791528"/>
                <a:ext cx="1182311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45" y="4791528"/>
                <a:ext cx="1182311" cy="410690"/>
              </a:xfrm>
              <a:prstGeom prst="rect">
                <a:avLst/>
              </a:prstGeom>
              <a:blipFill>
                <a:blip r:embed="rId8"/>
                <a:stretch>
                  <a:fillRect l="-3093" t="-91045" r="-24227" b="-820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16226" y="5436045"/>
                <a:ext cx="1911549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26" y="5436045"/>
                <a:ext cx="1911549" cy="539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8472" y="2895990"/>
            <a:ext cx="53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73" y="3717659"/>
            <a:ext cx="359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473" y="4502001"/>
            <a:ext cx="20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942" y="807970"/>
            <a:ext cx="184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941" y="2599049"/>
            <a:ext cx="206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 Detail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Description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0827" y="4791528"/>
            <a:ext cx="2670279" cy="1450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974" y="1252476"/>
            <a:ext cx="1080000" cy="1290152"/>
          </a:xfrm>
          <a:prstGeom prst="rect">
            <a:avLst/>
          </a:prstGeom>
        </p:spPr>
      </p:pic>
      <p:sp>
        <p:nvSpPr>
          <p:cNvPr id="605" name="TextBox 604"/>
          <p:cNvSpPr txBox="1"/>
          <p:nvPr/>
        </p:nvSpPr>
        <p:spPr>
          <a:xfrm>
            <a:off x="6575495" y="4618402"/>
            <a:ext cx="168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Activation function &gt;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9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Artificial Neural Network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9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Neural Network (ANN)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5850" y="3020520"/>
            <a:ext cx="4532301" cy="3397164"/>
            <a:chOff x="2339407" y="1356193"/>
            <a:chExt cx="4532301" cy="33971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77" y="1668733"/>
              <a:ext cx="3744446" cy="249895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39407" y="3716353"/>
              <a:ext cx="107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220" y="3716353"/>
              <a:ext cx="1208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94954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85882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9841" y="149230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7254" y="157596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382" y="135619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9720" y="4445580"/>
              <a:ext cx="1224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왼쪽 대괄호 11"/>
            <p:cNvSpPr/>
            <p:nvPr/>
          </p:nvSpPr>
          <p:spPr>
            <a:xfrm rot="16200000">
              <a:off x="4464170" y="323127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6" y="1017529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545" y="292818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Learning: adjust of nodes variable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7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449545726"/>
              </p:ext>
            </p:extLst>
          </p:nvPr>
        </p:nvGraphicFramePr>
        <p:xfrm>
          <a:off x="981595" y="1176251"/>
          <a:ext cx="7180811" cy="444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4801" y="1188504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801" y="1960029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44801" y="2729960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4801" y="3499891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4801" y="4269822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4801" y="5039753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9860" y="4142542"/>
            <a:ext cx="3131094" cy="2392992"/>
            <a:chOff x="2999860" y="4142542"/>
            <a:chExt cx="3131094" cy="2392992"/>
          </a:xfrm>
        </p:grpSpPr>
        <p:grpSp>
          <p:nvGrpSpPr>
            <p:cNvPr id="94" name="그룹 93"/>
            <p:cNvGrpSpPr/>
            <p:nvPr/>
          </p:nvGrpSpPr>
          <p:grpSpPr>
            <a:xfrm>
              <a:off x="3013047" y="4142542"/>
              <a:ext cx="3117907" cy="2392992"/>
              <a:chOff x="1666101" y="3251771"/>
              <a:chExt cx="2997063" cy="2300244"/>
            </a:xfrm>
          </p:grpSpPr>
          <p:pic>
            <p:nvPicPr>
              <p:cNvPr id="95" name="Shape 481"/>
              <p:cNvPicPr preferRelativeResize="0"/>
              <p:nvPr/>
            </p:nvPicPr>
            <p:blipFill rotWithShape="1">
              <a:blip r:embed="rId2">
                <a:alphaModFix/>
              </a:blip>
              <a:srcRect l="5788"/>
              <a:stretch/>
            </p:blipFill>
            <p:spPr>
              <a:xfrm>
                <a:off x="1704231" y="3251771"/>
                <a:ext cx="2958933" cy="230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직사각형 95"/>
              <p:cNvSpPr/>
              <p:nvPr/>
            </p:nvSpPr>
            <p:spPr>
              <a:xfrm rot="1680553">
                <a:off x="1666101" y="5059341"/>
                <a:ext cx="130029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45485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120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20582585" flipH="1">
                <a:off x="2970473" y="5136489"/>
                <a:ext cx="1523783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5400000">
                <a:off x="1238931" y="4170524"/>
                <a:ext cx="1120775" cy="190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𝐶𝑜𝑠𝑡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blipFill>
                  <a:blip r:embed="rId3"/>
                  <a:stretch>
                    <a:fillRect t="-6494" r="-10000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108" r="-54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1363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947982" y="984777"/>
            <a:ext cx="3248038" cy="1642640"/>
            <a:chOff x="3090124" y="-14650"/>
            <a:chExt cx="4330717" cy="2190187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8781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08523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4687771" y="5052445"/>
            <a:ext cx="1333260" cy="1030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12106" y="4681751"/>
            <a:ext cx="9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#1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6019" y="3931990"/>
            <a:ext cx="259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by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 descent algorithm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7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아래쪽 화살표 7"/>
          <p:cNvSpPr/>
          <p:nvPr/>
        </p:nvSpPr>
        <p:spPr>
          <a:xfrm>
            <a:off x="3916130" y="3054940"/>
            <a:ext cx="1311743" cy="864969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= 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 =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02714"/>
              </p:ext>
            </p:extLst>
          </p:nvPr>
        </p:nvGraphicFramePr>
        <p:xfrm>
          <a:off x="253680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3954"/>
              </p:ext>
            </p:extLst>
          </p:nvPr>
        </p:nvGraphicFramePr>
        <p:xfrm>
          <a:off x="647952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4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#2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34478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947981" y="984777"/>
            <a:ext cx="3248038" cy="1642640"/>
            <a:chOff x="3090124" y="-14650"/>
            <a:chExt cx="4330717" cy="2190187"/>
          </a:xfrm>
        </p:grpSpPr>
        <p:sp>
          <p:nvSpPr>
            <p:cNvPr id="52" name="타원 51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/>
            <p:cNvCxnSpPr>
              <a:stCxn id="64" idx="3"/>
              <a:endCxn id="52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직선 화살표 연결선 60"/>
            <p:cNvCxnSpPr>
              <a:stCxn id="52" idx="6"/>
              <a:endCxn id="65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5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구부러진 연결선 71"/>
            <p:cNvCxnSpPr>
              <a:stCxn id="70" idx="3"/>
              <a:endCxn id="52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8683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3100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947982" y="3978956"/>
            <a:ext cx="3248038" cy="1642640"/>
            <a:chOff x="3090124" y="-14650"/>
            <a:chExt cx="4330717" cy="2190187"/>
          </a:xfrm>
        </p:grpSpPr>
        <p:sp>
          <p:nvSpPr>
            <p:cNvPr id="79" name="타원 78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직선 화살표 연결선 79"/>
            <p:cNvCxnSpPr>
              <a:stCxn id="93" idx="3"/>
              <a:endCxn id="79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화살표 연결선 84"/>
            <p:cNvCxnSpPr>
              <a:stCxn id="79" idx="6"/>
              <a:endCxn id="108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구부러진 연결선 114"/>
            <p:cNvCxnSpPr>
              <a:stCxn id="113" idx="3"/>
              <a:endCxn id="79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01762" y="3230590"/>
            <a:ext cx="243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Gradient descent method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28" y="2168175"/>
            <a:ext cx="1890000" cy="2264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6368" y="1821926"/>
            <a:ext cx="3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47512" y="2355572"/>
            <a:ext cx="1890000" cy="189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23144" y="2565141"/>
            <a:ext cx="1617453" cy="1353286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23143" y="2288142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970" y="3918427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1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711995" y="3718481"/>
            <a:ext cx="2247797" cy="1725183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5616" y="2626098"/>
            <a:ext cx="100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29052" y="1292807"/>
            <a:ext cx="3485897" cy="420261"/>
            <a:chOff x="3527210" y="1025613"/>
            <a:chExt cx="4647863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blipFill>
                  <a:blip r:embed="rId4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68719" y="791156"/>
            <a:ext cx="1224972" cy="1132556"/>
            <a:chOff x="8704070" y="1432071"/>
            <a:chExt cx="1633296" cy="1510074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35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blipFill>
                  <a:blip r:embed="rId7"/>
                  <a:stretch>
                    <a:fillRect l="-1754" t="-2899" b="-101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11326" y="1432071"/>
              <a:ext cx="1216601" cy="77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6165174" y="1564713"/>
            <a:ext cx="1003545" cy="590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blipFill>
                <a:blip r:embed="rId8"/>
                <a:stretch>
                  <a:fillRect t="-10526" r="-10000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884287" y="4352441"/>
            <a:ext cx="1017010" cy="7862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2000" y="4085956"/>
            <a:ext cx="107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0297" y="3926900"/>
            <a:ext cx="1908422" cy="138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3153" y="5386758"/>
            <a:ext cx="339902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Piggott et al.,  </a:t>
            </a:r>
            <a:r>
              <a:rPr lang="en-US" altLang="ko-KR" sz="7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Normal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471" y="5796346"/>
            <a:ext cx="602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 is too complex and heavy to calculate gradient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FDTD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blipFill>
                <a:blip r:embed="rId11"/>
                <a:stretch>
                  <a:fillRect l="-3933" t="-6383" r="-4213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43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9051" y="1064642"/>
            <a:ext cx="3485897" cy="1395510"/>
            <a:chOff x="2854077" y="1084590"/>
            <a:chExt cx="3485897" cy="1395510"/>
          </a:xfrm>
        </p:grpSpPr>
        <p:sp>
          <p:nvSpPr>
            <p:cNvPr id="21" name="TextBox 20"/>
            <p:cNvSpPr txBox="1"/>
            <p:nvPr/>
          </p:nvSpPr>
          <p:spPr>
            <a:xfrm>
              <a:off x="3713413" y="1456633"/>
              <a:ext cx="955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52938" y="1084590"/>
              <a:ext cx="1068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80196" y="1402663"/>
              <a:ext cx="977681" cy="10774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54077" y="1874512"/>
              <a:ext cx="3485897" cy="420261"/>
              <a:chOff x="3527210" y="1025613"/>
              <a:chExt cx="4647863" cy="560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ko-KR" sz="27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>
                <a:stCxn id="25" idx="3"/>
                <a:endCxn id="24" idx="1"/>
              </p:cNvCxnSpPr>
              <p:nvPr/>
            </p:nvCxnSpPr>
            <p:spPr>
              <a:xfrm>
                <a:off x="4082618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24" idx="3"/>
                <a:endCxn id="26" idx="1"/>
              </p:cNvCxnSpPr>
              <p:nvPr/>
            </p:nvCxnSpPr>
            <p:spPr>
              <a:xfrm>
                <a:off x="5856077" y="1302612"/>
                <a:ext cx="6686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>
                <a:stCxn id="26" idx="3"/>
                <a:endCxn id="27" idx="1"/>
              </p:cNvCxnSpPr>
              <p:nvPr/>
            </p:nvCxnSpPr>
            <p:spPr>
              <a:xfrm>
                <a:off x="7026806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27" idx="2"/>
                <a:endCxn id="25" idx="2"/>
              </p:cNvCxnSpPr>
              <p:nvPr/>
            </p:nvCxnSpPr>
            <p:spPr>
              <a:xfrm rot="5400000">
                <a:off x="5878627" y="-494102"/>
                <a:ext cx="12700" cy="4147426"/>
              </a:xfrm>
              <a:prstGeom prst="bentConnector3">
                <a:avLst>
                  <a:gd name="adj1" fmla="val 9929031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Inverse Design with ANN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481" y="927725"/>
            <a:ext cx="41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Artificial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ANN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blipFill>
                <a:blip r:embed="rId7"/>
                <a:stretch>
                  <a:fillRect l="-4035" t="-6338" r="-4611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391894" y="3583204"/>
            <a:ext cx="229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Artificial Neural Network</a:t>
            </a:r>
          </a:p>
          <a:p>
            <a:pPr algn="ctr"/>
            <a:r>
              <a:rPr lang="en-US" altLang="ko-KR" sz="1600" dirty="0"/>
              <a:t>(ANN)</a:t>
            </a:r>
            <a:endParaRPr lang="ko-KR" altLang="en-US" sz="16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t="24720" r="34794" b="5990"/>
          <a:stretch/>
        </p:blipFill>
        <p:spPr>
          <a:xfrm>
            <a:off x="271929" y="4137312"/>
            <a:ext cx="3092681" cy="180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rcRect t="24730" r="34581" b="6031"/>
          <a:stretch/>
        </p:blipFill>
        <p:spPr>
          <a:xfrm>
            <a:off x="5779390" y="4137312"/>
            <a:ext cx="3105027" cy="18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00001" y="3798758"/>
            <a:ext cx="1026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structures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5231" y="379875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spectrums</a:t>
            </a:r>
            <a:endParaRPr lang="ko-KR" altLang="en-US" sz="16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3705" y="4237597"/>
            <a:ext cx="2396590" cy="15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7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Distributed Bragg Reflector</a:t>
            </a:r>
            <a:endParaRPr lang="en-US" altLang="ko-KR" sz="35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55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0" y="1486568"/>
            <a:ext cx="2859421" cy="3223454"/>
          </a:xfrm>
          <a:prstGeom prst="rect">
            <a:avLst/>
          </a:prstGeom>
        </p:spPr>
      </p:pic>
      <p:sp>
        <p:nvSpPr>
          <p:cNvPr id="7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Transfer Matrix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 Multilayered Medium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3429000" y="1097982"/>
                <a:ext cx="5524500" cy="540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boundary 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continuous)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097982"/>
                <a:ext cx="5524500" cy="540725"/>
              </a:xfrm>
              <a:prstGeom prst="rect">
                <a:avLst/>
              </a:prstGeom>
              <a:blipFill>
                <a:blip r:embed="rId3"/>
                <a:stretch>
                  <a:fillRect l="-993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134281" y="1650219"/>
                <a:ext cx="1886542" cy="45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281" y="1650219"/>
                <a:ext cx="1886542" cy="456985"/>
              </a:xfrm>
              <a:prstGeom prst="rect">
                <a:avLst/>
              </a:prstGeom>
              <a:blipFill>
                <a:blip r:embed="rId4"/>
                <a:stretch>
                  <a:fillRect t="-1333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3429000" y="2393995"/>
            <a:ext cx="55245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Backward-propagation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201605" y="2977497"/>
                <a:ext cx="5751895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05" y="2977497"/>
                <a:ext cx="5751895" cy="604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6283625" y="3708860"/>
                <a:ext cx="2669875" cy="697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625" y="3708860"/>
                <a:ext cx="2669875" cy="697820"/>
              </a:xfrm>
              <a:prstGeom prst="rect">
                <a:avLst/>
              </a:prstGeom>
              <a:blipFill>
                <a:blip r:embed="rId6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5"/>
              <p:cNvSpPr txBox="1"/>
              <p:nvPr/>
            </p:nvSpPr>
            <p:spPr>
              <a:xfrm>
                <a:off x="455111" y="5243729"/>
                <a:ext cx="5097999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1" y="5243729"/>
                <a:ext cx="5097999" cy="465769"/>
              </a:xfrm>
              <a:prstGeom prst="rect">
                <a:avLst/>
              </a:prstGeom>
              <a:blipFill>
                <a:blip r:embed="rId7"/>
                <a:stretch>
                  <a:fillRect t="-1299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857335" y="5102632"/>
                <a:ext cx="163211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335" y="5102632"/>
                <a:ext cx="1632113" cy="5712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496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Distributed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Bragg Reflector (DBR)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9050" y="803784"/>
            <a:ext cx="9182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Multilayer structure of pairs of alternating materials with two different refractive index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resonance, DBR has quarter wave optical thickness at certain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9050" y="2103665"/>
            <a:ext cx="38664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Matrix for N+1/2 pairs DBR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9050" y="3457393"/>
            <a:ext cx="3624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at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9050" y="5809018"/>
            <a:ext cx="7480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N (# of pairs) &amp;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(refractive index ratio), R converges to 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0599" y="1766616"/>
                <a:ext cx="2042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99" y="1766616"/>
                <a:ext cx="2042803" cy="276999"/>
              </a:xfrm>
              <a:prstGeom prst="rect">
                <a:avLst/>
              </a:prstGeom>
              <a:blipFill>
                <a:blip r:embed="rId2"/>
                <a:stretch>
                  <a:fillRect l="-1190" t="-2222" r="-238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5"/>
              <p:cNvSpPr txBox="1"/>
              <p:nvPr/>
            </p:nvSpPr>
            <p:spPr>
              <a:xfrm>
                <a:off x="2784524" y="2801560"/>
                <a:ext cx="3574953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𝐷𝐵𝑅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24" y="2801560"/>
                <a:ext cx="3574953" cy="465769"/>
              </a:xfrm>
              <a:prstGeom prst="rect">
                <a:avLst/>
              </a:prstGeom>
              <a:blipFill>
                <a:blip r:embed="rId3"/>
                <a:stretch>
                  <a:fillRect l="-1024" t="-2632" r="-529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203" y="4118283"/>
                <a:ext cx="389478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" y="4118283"/>
                <a:ext cx="3894784" cy="118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858" y="3821528"/>
            <a:ext cx="4745219" cy="17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52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- S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057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index unknown material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36" y="1448142"/>
            <a:ext cx="4732529" cy="1796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00" y="2036025"/>
            <a:ext cx="1057044" cy="1102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5480625" y="3449425"/>
                <a:ext cx="2727331" cy="959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SiO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@ 1 THz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Air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THz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25" y="3449425"/>
                <a:ext cx="2727331" cy="959045"/>
              </a:xfrm>
              <a:prstGeom prst="rect">
                <a:avLst/>
              </a:prstGeom>
              <a:blipFill>
                <a:blip r:embed="rId4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409862" y="4693837"/>
                <a:ext cx="272733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DBR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=80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2" y="4693837"/>
                <a:ext cx="2727331" cy="923330"/>
              </a:xfrm>
              <a:prstGeom prst="rect">
                <a:avLst/>
              </a:prstGeom>
              <a:blipFill>
                <a:blip r:embed="rId5"/>
                <a:stretch>
                  <a:fillRect l="-1786" b="-4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26996" y="3607117"/>
            <a:ext cx="4281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wavelength: 300 um (1 THz)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cs typeface="Arial" panose="020B0604020202020204" pitchFamily="34" charset="0"/>
              </a:rPr>
              <a:t>Wavelength: 150 – 3000 um (5 um step)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08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942" y="807970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ARL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3224960"/>
            <a:ext cx="8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852" y="3559216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26" y="3807652"/>
            <a:ext cx="2164107" cy="1736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58988" y="1514603"/>
                <a:ext cx="449478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8" y="1514603"/>
                <a:ext cx="4494785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921" y="1177302"/>
            <a:ext cx="2509958" cy="1881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1670953" y="5057477"/>
                <a:ext cx="2070852" cy="972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53" y="5057477"/>
                <a:ext cx="2070852" cy="972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44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Introduction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6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Reflectance of DBR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17" y="1727135"/>
            <a:ext cx="5470500" cy="4102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809" y="819729"/>
            <a:ext cx="3254445" cy="24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43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Spatial Distribution of E-field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165"/>
            <a:ext cx="2880615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355" y="2074165"/>
            <a:ext cx="2880614" cy="21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708" y="2074165"/>
            <a:ext cx="288061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22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1x2 Power Splitter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00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1x2 Power 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677" y="1973312"/>
            <a:ext cx="1447347" cy="18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9050" y="1003963"/>
            <a:ext cx="91821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Equally divide the power into the output ports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81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220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(PICs) based on Silicon-on-Insulator (SOI)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관심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9" y="1764669"/>
            <a:ext cx="1769678" cy="2712441"/>
          </a:xfrm>
          <a:prstGeom prst="rect">
            <a:avLst/>
          </a:prstGeom>
        </p:spPr>
      </p:pic>
      <p:pic>
        <p:nvPicPr>
          <p:cNvPr id="565" name="그림 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67" y="2093691"/>
            <a:ext cx="2060627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14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3359953" y="3541541"/>
            <a:ext cx="2424095" cy="1527464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47231" y="3133009"/>
            <a:ext cx="2387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E</a:t>
            </a:r>
            <a:endParaRPr lang="ko-KR" altLang="en-US" sz="1350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18794" y="3311443"/>
            <a:ext cx="154082" cy="15408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44052" y="1236649"/>
            <a:ext cx="1264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rgbClr val="3333FF"/>
                </a:solidFill>
              </a:rPr>
              <a:t>1x2 splitter TM</a:t>
            </a:r>
            <a:endParaRPr lang="ko-KR" altLang="en-US" sz="1350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655653" y="1489874"/>
            <a:ext cx="1620000" cy="1556842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750758" y="4325224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~0.05</a:t>
            </a:r>
            <a:endParaRPr lang="ko-KR" altLang="en-US" sz="13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3615" y="5302962"/>
            <a:ext cx="231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Power uniformity = 0.71 dB</a:t>
            </a:r>
            <a:endParaRPr lang="ko-KR" altLang="en-US" sz="135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4965" y="1057476"/>
            <a:ext cx="2121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# of data: 40,000</a:t>
            </a:r>
          </a:p>
          <a:p>
            <a:r>
              <a:rPr lang="en-US" altLang="ko-KR" sz="1350" dirty="0"/>
              <a:t>reward = min(T)</a:t>
            </a:r>
            <a:endParaRPr lang="ko-KR" altLang="en-US" sz="1350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791530" y="1464007"/>
            <a:ext cx="1620000" cy="161429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87445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50758" y="3420973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~0.43</a:t>
            </a:r>
            <a:endParaRPr lang="ko-KR" altLang="en-US" sz="13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75656" y="304671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endParaRPr lang="ko-KR" altLang="en-US" sz="13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1542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979923" y="4131279"/>
            <a:ext cx="6664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Transmission</a:t>
            </a:r>
            <a:endParaRPr lang="ko-KR" altLang="en-US" sz="675" dirty="0"/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Summary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THz wave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9" y="1069643"/>
            <a:ext cx="768772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Beyond 5G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875" y="4754220"/>
            <a:ext cx="66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Edholm’s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law: Required date rates double every 18 months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02" y="1046159"/>
            <a:ext cx="5775397" cy="331862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42875" y="5278286"/>
            <a:ext cx="840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 from 100 GHz to 3 THz are promising bands for the next generation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=&gt; Need THz band communication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4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THz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Communication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841028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THz has big water absorption -&gt; optical fiber communication first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52" y="896759"/>
            <a:ext cx="7559695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6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직사각형 1160"/>
          <p:cNvSpPr/>
          <p:nvPr/>
        </p:nvSpPr>
        <p:spPr>
          <a:xfrm>
            <a:off x="793630" y="1848135"/>
            <a:ext cx="7556740" cy="375903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7179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THz optical fiber communication device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2" name="직사각형 1161"/>
          <p:cNvSpPr/>
          <p:nvPr/>
        </p:nvSpPr>
        <p:spPr>
          <a:xfrm>
            <a:off x="1080149" y="2411540"/>
            <a:ext cx="3198507" cy="29793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9" name="직사각형 1158"/>
          <p:cNvSpPr/>
          <p:nvPr/>
        </p:nvSpPr>
        <p:spPr>
          <a:xfrm>
            <a:off x="2318192" y="2300156"/>
            <a:ext cx="7224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6" name="직사각형 1165"/>
          <p:cNvSpPr/>
          <p:nvPr/>
        </p:nvSpPr>
        <p:spPr>
          <a:xfrm>
            <a:off x="4837159" y="2411540"/>
            <a:ext cx="3198507" cy="2979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0" name="그림 1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77" y="3116312"/>
            <a:ext cx="1447347" cy="1800000"/>
          </a:xfrm>
          <a:prstGeom prst="rect">
            <a:avLst/>
          </a:prstGeom>
        </p:spPr>
      </p:pic>
      <p:sp>
        <p:nvSpPr>
          <p:cNvPr id="1160" name="직사각형 1159"/>
          <p:cNvSpPr/>
          <p:nvPr/>
        </p:nvSpPr>
        <p:spPr>
          <a:xfrm>
            <a:off x="5391508" y="2393344"/>
            <a:ext cx="2245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7" name="그림 11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409" y="2936312"/>
            <a:ext cx="2507986" cy="2160000"/>
          </a:xfrm>
          <a:prstGeom prst="rect">
            <a:avLst/>
          </a:prstGeom>
        </p:spPr>
      </p:pic>
      <p:sp>
        <p:nvSpPr>
          <p:cNvPr id="1167" name="직사각형 1166"/>
          <p:cNvSpPr/>
          <p:nvPr/>
        </p:nvSpPr>
        <p:spPr>
          <a:xfrm>
            <a:off x="3264379" y="1779729"/>
            <a:ext cx="2691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Structure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023264"/>
            <a:ext cx="91440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Self-Imaging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leads 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compact expressions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the positions, amplitudes, 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phases of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images, is given for the first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27" y="1211987"/>
            <a:ext cx="3281656" cy="1726875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0" y="764046"/>
            <a:ext cx="34483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Search (DBS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0" y="2938862"/>
            <a:ext cx="55374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Sweep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parameter based on specific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35" y="3583264"/>
            <a:ext cx="2758310" cy="1440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073" y="3583264"/>
            <a:ext cx="2758310" cy="1440000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975" y="3525819"/>
            <a:ext cx="3164331" cy="1440000"/>
          </a:xfrm>
          <a:prstGeom prst="rect">
            <a:avLst/>
          </a:prstGeom>
        </p:spPr>
      </p:pic>
      <p:sp>
        <p:nvSpPr>
          <p:cNvPr id="214" name="직사각형 213"/>
          <p:cNvSpPr/>
          <p:nvPr/>
        </p:nvSpPr>
        <p:spPr>
          <a:xfrm>
            <a:off x="5458940" y="4965819"/>
            <a:ext cx="298840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Tian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 </a:t>
            </a:r>
            <a:r>
              <a:rPr lang="en-US" altLang="ko-KR" sz="75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Photonics Journal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vol. 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3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June 2018.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1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7179"/>
            <a:ext cx="9220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(PICs) based on Silicon-on-Insulator (SOI)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관심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35" y="2120763"/>
            <a:ext cx="4743099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16620</TotalTime>
  <Words>831</Words>
  <Application>Microsoft Office PowerPoint</Application>
  <PresentationFormat>화면 슬라이드 쇼(4:3)</PresentationFormat>
  <Paragraphs>313</Paragraphs>
  <Slides>36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Adobe Fan Heiti Std B</vt:lpstr>
      <vt:lpstr>Arial Unicode MS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209</cp:revision>
  <dcterms:created xsi:type="dcterms:W3CDTF">2019-09-29T18:07:47Z</dcterms:created>
  <dcterms:modified xsi:type="dcterms:W3CDTF">2019-10-30T08:06:12Z</dcterms:modified>
</cp:coreProperties>
</file>