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8" r:id="rId4"/>
    <p:sldId id="267" r:id="rId5"/>
    <p:sldId id="263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6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3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5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20BB-A36C-44CB-A9A0-32BED543DE31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2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Introduction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0110"/>
            <a:ext cx="1181272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Paragraphs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Photonic Integrated Circuits </a:t>
            </a:r>
            <a:r>
              <a:rPr lang="en-US" altLang="ko-KR" sz="1600" dirty="0"/>
              <a:t>(PICs</a:t>
            </a:r>
            <a:r>
              <a:rPr lang="en-US" altLang="ko-KR" sz="1600" dirty="0" smtClean="0"/>
              <a:t>) based on Silicon-on-Insulator (SOI)</a:t>
            </a:r>
            <a:r>
              <a:rPr lang="ko-KR" altLang="en-US" sz="1600" dirty="0" smtClean="0"/>
              <a:t>에 </a:t>
            </a:r>
            <a:r>
              <a:rPr lang="ko-KR" altLang="en-US" sz="1600" dirty="0"/>
              <a:t>대한 관심 </a:t>
            </a:r>
            <a:r>
              <a:rPr lang="ko-KR" altLang="en-US" sz="1600" dirty="0" smtClean="0"/>
              <a:t>증폭</a:t>
            </a:r>
            <a:r>
              <a:rPr lang="en-US" altLang="ko-KR" sz="1600" dirty="0" smtClean="0"/>
              <a:t>[1]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Integrated component</a:t>
            </a:r>
            <a:r>
              <a:rPr lang="ko-KR" altLang="en-US" sz="1600" dirty="0"/>
              <a:t>에서 </a:t>
            </a:r>
            <a:r>
              <a:rPr lang="en-US" altLang="ko-KR" sz="1600" dirty="0"/>
              <a:t>power splitter</a:t>
            </a:r>
            <a:r>
              <a:rPr lang="ko-KR" altLang="en-US" sz="1600" dirty="0"/>
              <a:t>는 필수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“beyond 5G” generation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THz optical device</a:t>
            </a:r>
            <a:r>
              <a:rPr lang="ko-KR" altLang="en-US" sz="1600" dirty="0" smtClean="0"/>
              <a:t>의 중요성</a:t>
            </a:r>
            <a:r>
              <a:rPr lang="en-US" altLang="ko-KR" sz="1600" dirty="0" smtClean="0"/>
              <a:t>[2, 3]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기존에는 </a:t>
            </a:r>
            <a:r>
              <a:rPr lang="en-US" altLang="ko-KR" sz="1600" dirty="0" smtClean="0"/>
              <a:t>analytically designed structure</a:t>
            </a:r>
            <a:r>
              <a:rPr lang="ko-KR" altLang="en-US" sz="1600" dirty="0" smtClean="0"/>
              <a:t>를 바탕으로 몇가지 </a:t>
            </a:r>
            <a:r>
              <a:rPr lang="en-US" altLang="ko-KR" sz="1600" dirty="0" smtClean="0"/>
              <a:t>parameters</a:t>
            </a:r>
            <a:r>
              <a:rPr lang="ko-KR" altLang="en-US" sz="1600" dirty="0" smtClean="0"/>
              <a:t>를 조절하는 방법으로 설계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Example: Direct Binary Search [4], self-imaging[5, 6, 7], sweep parameter based on specific structure[8]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제한된 설계 조건</a:t>
            </a:r>
            <a:r>
              <a:rPr lang="en-US" altLang="ko-KR" sz="1600" dirty="0" smtClean="0"/>
              <a:t>, Performance </a:t>
            </a:r>
            <a:r>
              <a:rPr lang="ko-KR" altLang="en-US" sz="1600" dirty="0" smtClean="0"/>
              <a:t>한계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Splitter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1x3</a:t>
            </a:r>
            <a:r>
              <a:rPr lang="ko-KR" altLang="en-US" sz="1600" dirty="0" smtClean="0"/>
              <a:t>이상의 경우에는 </a:t>
            </a:r>
            <a:r>
              <a:rPr lang="en-US" altLang="ko-KR" sz="1600" dirty="0" smtClean="0"/>
              <a:t>complexity</a:t>
            </a:r>
            <a:r>
              <a:rPr lang="ko-KR" altLang="en-US" sz="1600" dirty="0" smtClean="0"/>
              <a:t>가 증가하여 설계가 어려움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최근 </a:t>
            </a:r>
            <a:r>
              <a:rPr lang="en-US" altLang="ko-KR" sz="1600" dirty="0" smtClean="0"/>
              <a:t>machine learning</a:t>
            </a:r>
            <a:r>
              <a:rPr lang="ko-KR" altLang="en-US" sz="1600" dirty="0" smtClean="0"/>
              <a:t>을 활용한 </a:t>
            </a:r>
            <a:r>
              <a:rPr lang="en-US" altLang="ko-KR" sz="1600" dirty="0" smtClean="0"/>
              <a:t>design </a:t>
            </a:r>
            <a:r>
              <a:rPr lang="ko-KR" altLang="en-US" sz="1600" dirty="0" smtClean="0"/>
              <a:t>방법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Example: Alternating </a:t>
            </a:r>
            <a:r>
              <a:rPr lang="en-US" altLang="ko-KR" sz="1600" dirty="0"/>
              <a:t>Directions Method of Multipliers (ADMM) </a:t>
            </a:r>
            <a:r>
              <a:rPr lang="en-US" altLang="ko-KR" sz="1600" dirty="0" smtClean="0"/>
              <a:t>optimization[9, 10, 11], Artificial Neural Networks [12, 13]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In this study,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0" y="4507453"/>
            <a:ext cx="131005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 Integrated Circuits review paper -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Thylén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and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Wosinski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“Integrated photonics in the 21st century,” </a:t>
            </a:r>
            <a:r>
              <a:rPr lang="en-US" altLang="ko-KR" sz="1000" i="1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Photonics Research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vol. 2, no. 2, p. 75, Jan. 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communication, 504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citation - 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F.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Akyildiz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Jornet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C. Han, “Terahertz band: Next frontier for wireless communications,”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Physical Communication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12, pp. 16–32,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communication recent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paper,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2019 - 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Calvanese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Strinati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et al., "6G: The Next Frontier: From Holographic Messaging to Artificial Intelligence Using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Subterahertz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Visible Light Communication,"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in IEEE Vehicular Technology Magazine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3, pp. 42-50, Sept.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Direct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Binary Search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Lu, M. Zhang, F. Zhou, and D. Liu, “An Ultra-compact Colorless 50:50 Coupler Based 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PhC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-like Metamaterial Structure,”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Optical Fiber Communication Conference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NxN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multimode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Bachmann, P. A.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H. Melchior, “General self-imaging properties in N × N multimode interference couplers including phase relations,”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Applied Optics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33, no. 18, p. 3905,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multimode,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review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Soldano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E.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Pennings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“Optical multi-mode interference devices based on self-imaging: principles and applications,”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13, no. 4, pp. 615–627,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1995.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Analytic method -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Eigenmode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decomposition theory - Y. Tian,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M. Yu, Z. Huang,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Qiao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Z. Dong, and J. Wu, “Broadband 1 × 3 Couplers With Variable Splitting Ratio Using Cascaded Step-Size MMI,”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IEEE Photonics Journal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10, no. 3, pp. 1–8,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Butterfly geometry - P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E. Gini, M. Bachmann, and H. Melchior, “New 2×2 and 1×3 multimode interference couplers with free selection of power splitting ratios,”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10, pp. 2286–2293,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Lu, K. G.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Lagoudakis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Babinec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“Inverse design and demonstration of a compact and broadband on-chip wavelength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demultiplexer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Nature Photonics, vol. 9, no. 6, pp. 374–377, 2015.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algorithm, T-shape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Polarizatino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Ye,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Meng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Zheng, Z. Dong, and J. Wu, “Inverse Design of a SOI T-junction Polarization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Physics: Conference Series, vol. 844, p. 012009, 2017. 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Su,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“Fabrication-constrained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inverse design,” Scientific Reports, vol. 7, no. 1, Nov.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Learning_ResNet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algorithm (without Convolutional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Networks)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“Deep Neural Network Inverse Design of Integrated Photonic Power Splitters,” Scientific Reports, vol. 9, no. 1, 2019.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Learning_Covolutional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Neural Network(CNN)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“Nanostructured Photonic Power Splitter Design via Convolutional Neural Networks,” Conference on Lasers and Electro-Optics, 2019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76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Method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Paragraphs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“The algorithm combines the additive updates feature of the perceptron algorithm and the reward for state idea of reinforcement learning</a:t>
            </a:r>
            <a:r>
              <a:rPr lang="en-US" altLang="ko-KR" sz="1600" dirty="0" smtClean="0"/>
              <a:t>”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Perceptron-like machine learning algorithm[14</a:t>
            </a:r>
            <a:r>
              <a:rPr lang="en-US" altLang="ko-KR" sz="1600" dirty="0" smtClean="0"/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20 x 10 binary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“1” for etched (air), “0” for not etched (Si)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4507453"/>
            <a:ext cx="13100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 startAt="14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“Binary matrix guessing problem,” Jan. 2017. [Online]. Available: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: e-prints, vol.1701.06167</a:t>
            </a:r>
          </a:p>
          <a:p>
            <a:pPr marL="228600" indent="-228600">
              <a:buFont typeface="+mj-lt"/>
              <a:buAutoNum type="arabicParenR" startAt="14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Turduev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E.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Bor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I. H.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Giden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Y. S.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Hanay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and H. Kurt, “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Photonic Structure Design for Strong Light Confinement and Coupling Into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Nanowaveguide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Technology, vol. 36, no. 14, pp. 2812–2819, 2018. </a:t>
            </a:r>
          </a:p>
          <a:p>
            <a:pPr marL="228600" indent="-228600">
              <a:buFont typeface="+mj-lt"/>
              <a:buAutoNum type="arabicParenR" startAt="14"/>
            </a:pPr>
            <a:endParaRPr lang="en-US" altLang="ko-KR" sz="1000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053" y="1160219"/>
            <a:ext cx="2880947" cy="19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6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Method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Paragraphs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Generate </a:t>
            </a:r>
            <a:r>
              <a:rPr lang="en-US" altLang="ko-KR" sz="1600" dirty="0"/>
              <a:t>labeled data for training </a:t>
            </a:r>
            <a:r>
              <a:rPr lang="en-US" altLang="ko-KR" sz="1600" dirty="0" smtClean="0"/>
              <a:t>phase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Commercially </a:t>
            </a:r>
            <a:r>
              <a:rPr lang="en-US" altLang="ko-KR" sz="1600" dirty="0" smtClean="0"/>
              <a:t>available software </a:t>
            </a:r>
            <a:r>
              <a:rPr lang="en-US" altLang="ko-KR" sz="1600" dirty="0" err="1" smtClean="0"/>
              <a:t>Lumerical</a:t>
            </a:r>
            <a:r>
              <a:rPr lang="en-US" altLang="ko-KR" sz="1600" dirty="0" smtClean="0"/>
              <a:t> FDTD </a:t>
            </a:r>
            <a:r>
              <a:rPr lang="en-US" altLang="ko-KR" sz="1600" dirty="0" smtClean="0"/>
              <a:t>solutions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Broadband(275-325 </a:t>
            </a:r>
            <a:r>
              <a:rPr lang="en-US" altLang="ko-KR" sz="1600" dirty="0" smtClean="0"/>
              <a:t>um) </a:t>
            </a:r>
            <a:r>
              <a:rPr lang="en-US" altLang="ko-KR" sz="1600" dirty="0"/>
              <a:t>integrated photonic </a:t>
            </a:r>
            <a:r>
              <a:rPr lang="en-US" altLang="ko-KR" sz="1600" dirty="0" smtClean="0"/>
              <a:t>1</a:t>
            </a:r>
            <a:r>
              <a:rPr lang="en-US" altLang="ko-KR" sz="1600" dirty="0" smtClean="0"/>
              <a:t>x3 </a:t>
            </a:r>
            <a:r>
              <a:rPr lang="en-US" altLang="ko-KR" sz="1600" dirty="0" smtClean="0"/>
              <a:t>power splitter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Not aim to maximize the operation bandwidth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1:1:1 uniform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4507453"/>
            <a:ext cx="131005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 startAt="14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62735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Result &amp; Discussion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0" y="4507453"/>
            <a:ext cx="131005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 Integrated Circuits review paper -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Thylén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and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Wosinski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“Integrated photonics in the 21st century,” </a:t>
            </a:r>
            <a:r>
              <a:rPr lang="en-US" altLang="ko-KR" sz="1000" i="1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Photonics Research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vol. 2, no. 2, p. 75, Jan. 2014.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40011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Paragraphs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“The two key criteria for a power splitter are low insertion loss, and excellent power uniformity.”[11]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5864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901" y="611306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Thz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optical device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63900" y="949860"/>
            <a:ext cx="12028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Subwavelength Graphene </a:t>
            </a:r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waveguide (30 THz)</a:t>
            </a:r>
            <a:endParaRPr lang="en-US" altLang="ko-KR" sz="1000" u="sng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171450" lvl="0" indent="-171450">
              <a:buFontTx/>
              <a:buChar char="-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Z.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X.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Nie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F. Shen, H. Zhou, Q. Zhou, J. Gao, and K.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“Actively Tunable Terahertz Switches Based on Subwavelength Graphene Waveguide,”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Nanomaterials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8, no. 9, p. 665,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lvl="0"/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Multi-output splitter without grating structure, Genetic Algorithm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171450" lvl="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F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Zhang, K. Song, and Y. Fan, “New 2D diffraction model and its applications to terahertz parallel-plate waveguide power splitters,” Scientific Reports, vol. 7, no. 1, Sep. 2017.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469403"/>
            <a:ext cx="377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Machine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과 </a:t>
            </a:r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Deep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의 관계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67642" y="846473"/>
            <a:ext cx="6217921" cy="2435121"/>
            <a:chOff x="2011680" y="648901"/>
            <a:chExt cx="4540107" cy="2316189"/>
          </a:xfrm>
        </p:grpSpPr>
        <p:sp>
          <p:nvSpPr>
            <p:cNvPr id="9" name="TextBox 8"/>
            <p:cNvSpPr txBox="1"/>
            <p:nvPr/>
          </p:nvSpPr>
          <p:spPr>
            <a:xfrm>
              <a:off x="2011680" y="648901"/>
              <a:ext cx="2119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A</a:t>
              </a:r>
              <a:r>
                <a:rPr lang="en-US" altLang="ko-KR" dirty="0" smtClean="0"/>
                <a:t>rtificial </a:t>
              </a:r>
              <a:r>
                <a:rPr lang="en-US" altLang="ko-KR" b="1" dirty="0" smtClean="0"/>
                <a:t>I</a:t>
              </a:r>
              <a:r>
                <a:rPr lang="en-US" altLang="ko-KR" dirty="0" smtClean="0"/>
                <a:t>ntelligence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1680" y="648901"/>
              <a:ext cx="4540107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49493" y="1086415"/>
              <a:ext cx="3251802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48544" y="1472399"/>
              <a:ext cx="208785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49493" y="1078611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M</a:t>
              </a:r>
              <a:r>
                <a:rPr lang="en-US" altLang="ko-KR" dirty="0" smtClean="0"/>
                <a:t>achine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48544" y="1509556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</a:t>
              </a:r>
              <a:r>
                <a:rPr lang="en-US" altLang="ko-KR" dirty="0" smtClean="0"/>
                <a:t>eep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37521" y="3456385"/>
            <a:ext cx="8207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study of computer algorithms that improve automatically through experience.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7521" y="4102716"/>
            <a:ext cx="8207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hierarchy of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concept defined in relation to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simpler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more abstract representations computed in terms of less abstract ones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4784" y="5637454"/>
            <a:ext cx="111227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Machine Learning definition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M. Mitchell, Machine Learning. New York: McGraw-Hill, 1997.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Learning categorization review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Lecun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Bengio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G. Hinton, “Deep learning,” Nature, vol. 521, no. 7553, pp. 436–444, 2015. </a:t>
            </a:r>
          </a:p>
        </p:txBody>
      </p:sp>
    </p:spTree>
    <p:extLst>
      <p:ext uri="{BB962C8B-B14F-4D97-AF65-F5344CB8AC3E}">
        <p14:creationId xmlns:p14="http://schemas.microsoft.com/office/powerpoint/2010/main" val="13890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4612</TotalTime>
  <Words>560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&amp;quot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138</cp:revision>
  <dcterms:created xsi:type="dcterms:W3CDTF">2019-07-23T09:20:27Z</dcterms:created>
  <dcterms:modified xsi:type="dcterms:W3CDTF">2019-09-01T21:41:43Z</dcterms:modified>
</cp:coreProperties>
</file>