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322" r:id="rId2"/>
    <p:sldId id="353" r:id="rId3"/>
    <p:sldId id="347" r:id="rId4"/>
    <p:sldId id="348" r:id="rId5"/>
    <p:sldId id="352" r:id="rId6"/>
    <p:sldId id="351" r:id="rId7"/>
    <p:sldId id="350" r:id="rId8"/>
    <p:sldId id="344" r:id="rId9"/>
    <p:sldId id="343" r:id="rId10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5B9BD5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1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81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079" y="508008"/>
            <a:ext cx="127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Last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45819" y="935183"/>
            <a:ext cx="3761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Manuscript </a:t>
            </a:r>
            <a:r>
              <a:rPr lang="en-US" altLang="ko-KR" dirty="0" smtClean="0"/>
              <a:t>preparation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Manuscript </a:t>
            </a:r>
            <a:r>
              <a:rPr lang="ko-KR" altLang="en-US" dirty="0" smtClean="0"/>
              <a:t>결과 데이터 정리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937760" y="508008"/>
            <a:ext cx="127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2704" y="935183"/>
            <a:ext cx="3826972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Manuscript preparation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14325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53880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6578"/>
            <a:ext cx="6548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Additive Reinforcement Learning Algorithm (ARLA) Example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393471" y="1155931"/>
          <a:ext cx="2025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07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393471" y="1644962"/>
          <a:ext cx="2025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07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/>
          </p:nvPr>
        </p:nvGraphicFramePr>
        <p:xfrm>
          <a:off x="393471" y="2133993"/>
          <a:ext cx="2025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07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/>
          </p:nvPr>
        </p:nvGraphicFramePr>
        <p:xfrm>
          <a:off x="393471" y="2623023"/>
          <a:ext cx="2025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07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56878" y="1155931"/>
            <a:ext cx="75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5-2=3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456877" y="1644962"/>
            <a:ext cx="75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5-3=2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453296" y="2135501"/>
            <a:ext cx="75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5-2=3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453296" y="2623023"/>
            <a:ext cx="75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5-1=4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342111" y="756260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scores</a:t>
            </a:r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59328" y="756260"/>
            <a:ext cx="123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Sequences</a:t>
            </a:r>
            <a:endParaRPr lang="ko-KR" altLang="en-US" b="1" dirty="0"/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/>
          </p:nvPr>
        </p:nvGraphicFramePr>
        <p:xfrm>
          <a:off x="5586081" y="1155931"/>
          <a:ext cx="2025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07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/>
          </p:nvPr>
        </p:nvGraphicFramePr>
        <p:xfrm>
          <a:off x="5586081" y="1644962"/>
          <a:ext cx="2025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07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/>
          </p:nvPr>
        </p:nvGraphicFramePr>
        <p:xfrm>
          <a:off x="5586081" y="2133993"/>
          <a:ext cx="2025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07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5586081" y="2623023"/>
          <a:ext cx="2025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07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5652927" y="742769"/>
            <a:ext cx="204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Sequences * scores</a:t>
            </a:r>
            <a:endParaRPr lang="ko-KR" altLang="en-US" b="1" dirty="0"/>
          </a:p>
        </p:txBody>
      </p:sp>
      <p:sp>
        <p:nvSpPr>
          <p:cNvPr id="24" name="오른쪽 화살표 23"/>
          <p:cNvSpPr/>
          <p:nvPr/>
        </p:nvSpPr>
        <p:spPr>
          <a:xfrm>
            <a:off x="3291840" y="1837113"/>
            <a:ext cx="1978429" cy="296880"/>
          </a:xfrm>
          <a:prstGeom prst="rightArrow">
            <a:avLst/>
          </a:prstGeom>
          <a:solidFill>
            <a:srgbClr val="3333FF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329712" y="1525263"/>
            <a:ext cx="1786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3333FF"/>
                </a:solidFill>
              </a:rPr>
              <a:t>Sequence * score</a:t>
            </a:r>
            <a:endParaRPr lang="ko-KR" altLang="en-US" sz="1600" b="1" dirty="0">
              <a:solidFill>
                <a:srgbClr val="3333FF"/>
              </a:solidFill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330357" y="3997539"/>
          <a:ext cx="23027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540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sp>
        <p:nvSpPr>
          <p:cNvPr id="78" name="오른쪽 화살표 77"/>
          <p:cNvSpPr/>
          <p:nvPr/>
        </p:nvSpPr>
        <p:spPr>
          <a:xfrm rot="5400000">
            <a:off x="6984452" y="1970099"/>
            <a:ext cx="1955294" cy="239302"/>
          </a:xfrm>
          <a:prstGeom prst="rightArrow">
            <a:avLst>
              <a:gd name="adj1" fmla="val 50000"/>
              <a:gd name="adj2" fmla="val 154212"/>
            </a:avLst>
          </a:prstGeom>
          <a:solidFill>
            <a:srgbClr val="3333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116040" y="1920473"/>
            <a:ext cx="561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3333FF"/>
                </a:solidFill>
              </a:rPr>
              <a:t>Sum</a:t>
            </a:r>
          </a:p>
        </p:txBody>
      </p:sp>
      <p:cxnSp>
        <p:nvCxnSpPr>
          <p:cNvPr id="80" name="꺾인 연결선 79"/>
          <p:cNvCxnSpPr>
            <a:stCxn id="69" idx="2"/>
            <a:endCxn id="77" idx="0"/>
          </p:cNvCxnSpPr>
          <p:nvPr/>
        </p:nvCxnSpPr>
        <p:spPr>
          <a:xfrm rot="5400000">
            <a:off x="3538440" y="937131"/>
            <a:ext cx="1003676" cy="5117141"/>
          </a:xfrm>
          <a:prstGeom prst="bentConnector3">
            <a:avLst>
              <a:gd name="adj1" fmla="val 50000"/>
            </a:avLst>
          </a:prstGeom>
          <a:ln w="76200">
            <a:solidFill>
              <a:srgbClr val="3333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오른쪽 화살표 81"/>
          <p:cNvSpPr/>
          <p:nvPr/>
        </p:nvSpPr>
        <p:spPr>
          <a:xfrm>
            <a:off x="3013328" y="4003559"/>
            <a:ext cx="1978429" cy="296880"/>
          </a:xfrm>
          <a:prstGeom prst="rightArrow">
            <a:avLst/>
          </a:prstGeom>
          <a:solidFill>
            <a:srgbClr val="3333FF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119351" y="3736209"/>
            <a:ext cx="1785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3333FF"/>
                </a:solidFill>
              </a:rPr>
              <a:t>Substract</a:t>
            </a:r>
            <a:r>
              <a:rPr lang="en-US" altLang="ko-KR" sz="1600" b="1" dirty="0" smtClean="0">
                <a:solidFill>
                  <a:srgbClr val="3333FF"/>
                </a:solidFill>
              </a:rPr>
              <a:t> min.(=3)</a:t>
            </a:r>
            <a:endParaRPr lang="ko-KR" altLang="en-US" sz="1600" b="1" dirty="0">
              <a:solidFill>
                <a:srgbClr val="3333FF"/>
              </a:solidFill>
            </a:endParaRPr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/>
          </p:nvPr>
        </p:nvGraphicFramePr>
        <p:xfrm>
          <a:off x="5337083" y="3994713"/>
          <a:ext cx="23027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540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7695783" y="4010856"/>
            <a:ext cx="1346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Average = 3.4</a:t>
            </a:r>
            <a:endParaRPr lang="ko-KR" altLang="en-US" sz="1600" b="1" dirty="0"/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/>
          </p:nvPr>
        </p:nvGraphicFramePr>
        <p:xfrm>
          <a:off x="3119351" y="5705863"/>
          <a:ext cx="23027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540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2921954" y="4611079"/>
            <a:ext cx="134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3333FF"/>
                </a:solidFill>
              </a:rPr>
              <a:t>e</a:t>
            </a:r>
            <a:r>
              <a:rPr lang="en-US" altLang="ko-KR" sz="1600" b="1" baseline="-25000" dirty="0" err="1" smtClean="0">
                <a:solidFill>
                  <a:srgbClr val="3333FF"/>
                </a:solidFill>
              </a:rPr>
              <a:t>i</a:t>
            </a:r>
            <a:r>
              <a:rPr lang="en-US" altLang="ko-KR" sz="1600" b="1" dirty="0" smtClean="0">
                <a:solidFill>
                  <a:srgbClr val="3333FF"/>
                </a:solidFill>
              </a:rPr>
              <a:t>&gt; average: 1</a:t>
            </a:r>
          </a:p>
          <a:p>
            <a:r>
              <a:rPr lang="en-US" altLang="ko-KR" sz="1600" b="1" dirty="0" err="1" smtClean="0">
                <a:solidFill>
                  <a:srgbClr val="3333FF"/>
                </a:solidFill>
              </a:rPr>
              <a:t>e</a:t>
            </a:r>
            <a:r>
              <a:rPr lang="en-US" altLang="ko-KR" sz="1600" b="1" baseline="-25000" dirty="0" err="1" smtClean="0">
                <a:solidFill>
                  <a:srgbClr val="3333FF"/>
                </a:solidFill>
              </a:rPr>
              <a:t>i</a:t>
            </a:r>
            <a:r>
              <a:rPr lang="en-US" altLang="ko-KR" sz="1600" b="1" dirty="0" smtClean="0">
                <a:solidFill>
                  <a:srgbClr val="3333FF"/>
                </a:solidFill>
              </a:rPr>
              <a:t>&lt; average: 0</a:t>
            </a:r>
            <a:endParaRPr lang="ko-KR" altLang="en-US" sz="1600" b="1" dirty="0">
              <a:solidFill>
                <a:srgbClr val="3333FF"/>
              </a:solidFill>
            </a:endParaRPr>
          </a:p>
        </p:txBody>
      </p:sp>
      <p:cxnSp>
        <p:nvCxnSpPr>
          <p:cNvPr id="89" name="꺾인 연결선 88"/>
          <p:cNvCxnSpPr>
            <a:stCxn id="85" idx="2"/>
            <a:endCxn id="87" idx="0"/>
          </p:cNvCxnSpPr>
          <p:nvPr/>
        </p:nvCxnSpPr>
        <p:spPr>
          <a:xfrm rot="5400000">
            <a:off x="4709412" y="3926842"/>
            <a:ext cx="1340310" cy="2217732"/>
          </a:xfrm>
          <a:prstGeom prst="bentConnector3">
            <a:avLst>
              <a:gd name="adj1" fmla="val 50000"/>
            </a:avLst>
          </a:prstGeom>
          <a:ln w="76200">
            <a:solidFill>
              <a:srgbClr val="3333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549312" y="5318143"/>
            <a:ext cx="1575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Result sequence</a:t>
            </a:r>
            <a:endParaRPr lang="ko-KR" altLang="en-US" sz="1600" b="1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3129704" y="438405"/>
          <a:ext cx="23027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540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038370" y="5289920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score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038370" y="5691809"/>
            <a:ext cx="78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5-1=4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63" y="4449426"/>
            <a:ext cx="2529387" cy="197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496129" y="3814975"/>
            <a:ext cx="2997063" cy="2300244"/>
            <a:chOff x="1666101" y="3251771"/>
            <a:chExt cx="2997063" cy="2300244"/>
          </a:xfrm>
        </p:grpSpPr>
        <p:pic>
          <p:nvPicPr>
            <p:cNvPr id="36" name="Shape 481"/>
            <p:cNvPicPr preferRelativeResize="0"/>
            <p:nvPr/>
          </p:nvPicPr>
          <p:blipFill rotWithShape="1">
            <a:blip r:embed="rId2">
              <a:alphaModFix/>
            </a:blip>
            <a:srcRect l="5788"/>
            <a:stretch/>
          </p:blipFill>
          <p:spPr>
            <a:xfrm>
              <a:off x="1704231" y="3251771"/>
              <a:ext cx="2958933" cy="230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직사각형 36"/>
            <p:cNvSpPr/>
            <p:nvPr/>
          </p:nvSpPr>
          <p:spPr>
            <a:xfrm rot="1680553">
              <a:off x="1666101" y="5059341"/>
              <a:ext cx="130029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45485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19120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 rot="20582585" flipH="1">
              <a:off x="2970473" y="5136489"/>
              <a:ext cx="1523783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1238931" y="4170524"/>
              <a:ext cx="1120775" cy="190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259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27130" y="1001185"/>
                <a:ext cx="7891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130" y="1001185"/>
                <a:ext cx="78912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16058" y="1001185"/>
                <a:ext cx="4666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058" y="1001185"/>
                <a:ext cx="46660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63164" y="1001185"/>
                <a:ext cx="4439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164" y="1001185"/>
                <a:ext cx="44390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08719" y="1001185"/>
                <a:ext cx="9991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FOM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719" y="1001185"/>
                <a:ext cx="99912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007170" y="2328003"/>
            <a:ext cx="11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minimize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7" idx="3"/>
            <a:endCxn id="6" idx="1"/>
          </p:cNvCxnSpPr>
          <p:nvPr/>
        </p:nvCxnSpPr>
        <p:spPr>
          <a:xfrm>
            <a:off x="3382661" y="1216629"/>
            <a:ext cx="244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3"/>
            <a:endCxn id="8" idx="1"/>
          </p:cNvCxnSpPr>
          <p:nvPr/>
        </p:nvCxnSpPr>
        <p:spPr>
          <a:xfrm>
            <a:off x="4416257" y="1216629"/>
            <a:ext cx="246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  <a:endCxn id="9" idx="1"/>
          </p:cNvCxnSpPr>
          <p:nvPr/>
        </p:nvCxnSpPr>
        <p:spPr>
          <a:xfrm>
            <a:off x="5107068" y="1216629"/>
            <a:ext cx="401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12688" y="1420494"/>
            <a:ext cx="103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structure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18161" y="1447767"/>
            <a:ext cx="113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spectrum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1579" y="616158"/>
            <a:ext cx="88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FDTD</a:t>
            </a:r>
          </a:p>
        </p:txBody>
      </p:sp>
      <p:cxnSp>
        <p:nvCxnSpPr>
          <p:cNvPr id="23" name="꺾인 연결선 22"/>
          <p:cNvCxnSpPr>
            <a:stCxn id="9" idx="2"/>
            <a:endCxn id="7" idx="2"/>
          </p:cNvCxnSpPr>
          <p:nvPr/>
        </p:nvCxnSpPr>
        <p:spPr>
          <a:xfrm rot="5400000">
            <a:off x="4578820" y="2613"/>
            <a:ext cx="12700" cy="2858919"/>
          </a:xfrm>
          <a:prstGeom prst="bentConnector3">
            <a:avLst>
              <a:gd name="adj1" fmla="val 69709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394007" y="2653112"/>
                <a:ext cx="2227276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FO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𝐶𝑜𝑛𝑠𝑡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.−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FO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007" y="2653112"/>
                <a:ext cx="2227276" cy="565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788539" y="2232766"/>
            <a:ext cx="143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Cost function</a:t>
            </a:r>
          </a:p>
        </p:txBody>
      </p:sp>
      <p:cxnSp>
        <p:nvCxnSpPr>
          <p:cNvPr id="27" name="직선 화살표 연결선 26"/>
          <p:cNvCxnSpPr>
            <a:stCxn id="26" idx="1"/>
            <a:endCxn id="10" idx="3"/>
          </p:cNvCxnSpPr>
          <p:nvPr/>
        </p:nvCxnSpPr>
        <p:spPr>
          <a:xfrm flipH="1">
            <a:off x="5163170" y="2417432"/>
            <a:ext cx="1625369" cy="9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16200000">
                <a:off x="407903" y="4644844"/>
                <a:ext cx="3436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07903" y="4644844"/>
                <a:ext cx="343620" cy="184666"/>
              </a:xfrm>
              <a:prstGeom prst="rect">
                <a:avLst/>
              </a:prstGeom>
              <a:blipFill>
                <a:blip r:embed="rId8"/>
                <a:stretch>
                  <a:fillRect t="-10714" r="-6667"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653991" y="5913432"/>
                <a:ext cx="295081" cy="201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en-US" altLang="ko-KR" sz="1200" dirty="0" smtClean="0"/>
                  <a:t> 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991" y="5913432"/>
                <a:ext cx="295081" cy="201787"/>
              </a:xfrm>
              <a:prstGeom prst="rect">
                <a:avLst/>
              </a:prstGeom>
              <a:blipFill>
                <a:blip r:embed="rId9"/>
                <a:stretch>
                  <a:fillRect l="-12245" r="-4082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연결선 46"/>
          <p:cNvCxnSpPr/>
          <p:nvPr/>
        </p:nvCxnSpPr>
        <p:spPr>
          <a:xfrm flipV="1">
            <a:off x="2059185" y="4660253"/>
            <a:ext cx="1356013" cy="104836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221543" y="4304941"/>
            <a:ext cx="111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Gradient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25300" y="3280314"/>
            <a:ext cx="401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Minimize by gradient descent algorithm</a:t>
            </a:r>
            <a:endParaRPr lang="ko-KR" altLang="en-US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27200" y="4092865"/>
            <a:ext cx="2544562" cy="185124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297673" y="6039343"/>
            <a:ext cx="41759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A. Y. 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Piggott et al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  <a:r>
              <a:rPr lang="en-US" altLang="ko-KR" sz="1000" dirty="0" smtClean="0">
                <a:solidFill>
                  <a:srgbClr val="333333"/>
                </a:solidFill>
                <a:latin typeface="Times New Roman" panose="02020603050405020304" pitchFamily="18" charset="0"/>
              </a:rPr>
              <a:t>, 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Nature Photonics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vol. 9, no. 6, pp. 374–377, Nov. 2015.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3085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259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54317" y="2523026"/>
                <a:ext cx="7891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317" y="2523026"/>
                <a:ext cx="78912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43245" y="2523026"/>
                <a:ext cx="4666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45" y="2523026"/>
                <a:ext cx="4666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90351" y="2523026"/>
                <a:ext cx="4439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351" y="2523026"/>
                <a:ext cx="44390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35906" y="2523026"/>
                <a:ext cx="9991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FOM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906" y="2523026"/>
                <a:ext cx="99912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034357" y="3849844"/>
            <a:ext cx="11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minimize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7" idx="3"/>
            <a:endCxn id="6" idx="1"/>
          </p:cNvCxnSpPr>
          <p:nvPr/>
        </p:nvCxnSpPr>
        <p:spPr>
          <a:xfrm>
            <a:off x="3409848" y="2738470"/>
            <a:ext cx="244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3"/>
            <a:endCxn id="8" idx="1"/>
          </p:cNvCxnSpPr>
          <p:nvPr/>
        </p:nvCxnSpPr>
        <p:spPr>
          <a:xfrm>
            <a:off x="4443444" y="2738470"/>
            <a:ext cx="246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8" idx="3"/>
            <a:endCxn id="9" idx="1"/>
          </p:cNvCxnSpPr>
          <p:nvPr/>
        </p:nvCxnSpPr>
        <p:spPr>
          <a:xfrm>
            <a:off x="5134255" y="2738470"/>
            <a:ext cx="401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39875" y="2942335"/>
            <a:ext cx="103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structure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5348" y="3091705"/>
            <a:ext cx="113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spectrum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47346" y="1913557"/>
            <a:ext cx="106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Neural</a:t>
            </a:r>
          </a:p>
          <a:p>
            <a:pPr algn="ctr"/>
            <a:r>
              <a:rPr lang="en-US" altLang="ko-KR" dirty="0" smtClean="0"/>
              <a:t>Network</a:t>
            </a:r>
          </a:p>
        </p:txBody>
      </p:sp>
      <p:cxnSp>
        <p:nvCxnSpPr>
          <p:cNvPr id="23" name="꺾인 연결선 22"/>
          <p:cNvCxnSpPr>
            <a:stCxn id="9" idx="2"/>
            <a:endCxn id="7" idx="2"/>
          </p:cNvCxnSpPr>
          <p:nvPr/>
        </p:nvCxnSpPr>
        <p:spPr>
          <a:xfrm rot="5400000">
            <a:off x="4606007" y="1524454"/>
            <a:ext cx="12700" cy="2858919"/>
          </a:xfrm>
          <a:prstGeom prst="bentConnector3">
            <a:avLst>
              <a:gd name="adj1" fmla="val 69709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519647" y="1374921"/>
            <a:ext cx="11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Learning</a:t>
            </a:r>
            <a:endParaRPr lang="ko-KR" altLang="en-US" b="1" dirty="0"/>
          </a:p>
        </p:txBody>
      </p:sp>
      <p:sp>
        <p:nvSpPr>
          <p:cNvPr id="72" name="직사각형 71"/>
          <p:cNvSpPr/>
          <p:nvPr/>
        </p:nvSpPr>
        <p:spPr>
          <a:xfrm>
            <a:off x="3562305" y="1981200"/>
            <a:ext cx="1050052" cy="119062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4" name="Shape 15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19480" y="779849"/>
            <a:ext cx="2105718" cy="1032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99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그룹 93"/>
          <p:cNvGrpSpPr/>
          <p:nvPr/>
        </p:nvGrpSpPr>
        <p:grpSpPr>
          <a:xfrm>
            <a:off x="2479603" y="3171242"/>
            <a:ext cx="2997063" cy="2300244"/>
            <a:chOff x="1666101" y="3251771"/>
            <a:chExt cx="2997063" cy="2300244"/>
          </a:xfrm>
        </p:grpSpPr>
        <p:pic>
          <p:nvPicPr>
            <p:cNvPr id="95" name="Shape 481"/>
            <p:cNvPicPr preferRelativeResize="0"/>
            <p:nvPr/>
          </p:nvPicPr>
          <p:blipFill rotWithShape="1">
            <a:blip r:embed="rId2">
              <a:alphaModFix/>
            </a:blip>
            <a:srcRect l="5788"/>
            <a:stretch/>
          </p:blipFill>
          <p:spPr>
            <a:xfrm>
              <a:off x="1704231" y="3251771"/>
              <a:ext cx="2958933" cy="230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직사각형 95"/>
            <p:cNvSpPr/>
            <p:nvPr/>
          </p:nvSpPr>
          <p:spPr>
            <a:xfrm rot="1680553">
              <a:off x="1666101" y="5059341"/>
              <a:ext cx="130029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45485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19120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 rot="20582585" flipH="1">
              <a:off x="2970473" y="5136489"/>
              <a:ext cx="1523783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 rot="5400000">
              <a:off x="1238931" y="4170524"/>
              <a:ext cx="1120775" cy="190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259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858406" y="1256411"/>
          <a:ext cx="34313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2406641" y="319662"/>
            <a:ext cx="4330717" cy="2040559"/>
            <a:chOff x="3090124" y="134978"/>
            <a:chExt cx="4330717" cy="2040559"/>
          </a:xfrm>
        </p:grpSpPr>
        <p:sp>
          <p:nvSpPr>
            <p:cNvPr id="24" name="타원 23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28"/>
            <p:cNvCxnSpPr>
              <a:stCxn id="14" idx="3"/>
              <a:endCxn id="24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090124" y="1557621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51619" y="1599703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w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35354" y="1593334"/>
              <a:ext cx="719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w</a:t>
              </a:r>
              <a:r>
                <a:rPr lang="en-US" altLang="ko-KR" dirty="0" err="1" smtClean="0"/>
                <a:t>x+b</a:t>
              </a:r>
              <a:endParaRPr lang="ko-KR" altLang="en-US" dirty="0"/>
            </a:p>
          </p:txBody>
        </p:sp>
        <p:cxnSp>
          <p:nvCxnSpPr>
            <p:cNvPr id="58" name="직선 화살표 연결선 57"/>
            <p:cNvCxnSpPr>
              <a:stCxn id="24" idx="6"/>
              <a:endCxn id="49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3" y="1572689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y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9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712285" y="1241230"/>
              <a:ext cx="711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weight</a:t>
              </a:r>
              <a:endParaRPr lang="ko-KR" alt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89573" y="1004762"/>
              <a:ext cx="9457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Activation</a:t>
              </a:r>
            </a:p>
            <a:p>
              <a:pPr algn="ctr"/>
              <a:r>
                <a:rPr lang="en-US" altLang="ko-KR" sz="1400" dirty="0" smtClean="0"/>
                <a:t>function</a:t>
              </a:r>
              <a:endParaRPr lang="ko-KR" altLang="en-US" sz="14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23450" y="134978"/>
              <a:ext cx="4744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bias</a:t>
              </a:r>
              <a:endParaRPr lang="ko-KR" altLang="en-US" sz="1400" dirty="0"/>
            </a:p>
          </p:txBody>
        </p:sp>
        <p:cxnSp>
          <p:nvCxnSpPr>
            <p:cNvPr id="45" name="구부러진 연결선 44"/>
            <p:cNvCxnSpPr>
              <a:stCxn id="65" idx="3"/>
              <a:endCxn id="24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951619" y="477027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/>
        </p:nvGraphicFramePr>
        <p:xfrm>
          <a:off x="466364" y="1256393"/>
          <a:ext cx="686268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343134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7115366" y="1243029"/>
          <a:ext cx="34313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72674" y="1599703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01579" y="871787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Training Data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44438" y="460194"/>
            <a:ext cx="196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Perceptrons</a:t>
            </a:r>
            <a:r>
              <a:rPr lang="en-US" altLang="ko-KR" dirty="0" smtClean="0"/>
              <a:t> (1957)</a:t>
            </a:r>
            <a:endParaRPr lang="ko-KR" altLang="en-US" dirty="0"/>
          </a:p>
        </p:txBody>
      </p:sp>
      <p:pic>
        <p:nvPicPr>
          <p:cNvPr id="92" name="Shape 15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7225" y="65857"/>
            <a:ext cx="2184893" cy="107173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 rot="16200000">
                <a:off x="2391376" y="4001111"/>
                <a:ext cx="34362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91376" y="4001111"/>
                <a:ext cx="343620" cy="184666"/>
              </a:xfrm>
              <a:prstGeom prst="rect">
                <a:avLst/>
              </a:prstGeom>
              <a:blipFill>
                <a:blip r:embed="rId4"/>
                <a:stretch>
                  <a:fillRect t="-8772" r="-3226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992426" y="4979750"/>
                <a:ext cx="29508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26" y="4979750"/>
                <a:ext cx="295081" cy="184666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직선 연결선 85"/>
          <p:cNvCxnSpPr/>
          <p:nvPr/>
        </p:nvCxnSpPr>
        <p:spPr>
          <a:xfrm flipV="1">
            <a:off x="4042659" y="4016520"/>
            <a:ext cx="1356013" cy="1048363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205017" y="3661208"/>
            <a:ext cx="111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Gradient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4425584" y="5079792"/>
                <a:ext cx="29508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584" y="5079792"/>
                <a:ext cx="295081" cy="184666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5056461" y="2641317"/>
                <a:ext cx="324152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61" y="2641317"/>
                <a:ext cx="3241528" cy="756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12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259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427162"/>
              </p:ext>
            </p:extLst>
          </p:nvPr>
        </p:nvGraphicFramePr>
        <p:xfrm>
          <a:off x="1858406" y="1256411"/>
          <a:ext cx="34313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2406641" y="319662"/>
            <a:ext cx="4330717" cy="2040559"/>
            <a:chOff x="3090124" y="134978"/>
            <a:chExt cx="4330717" cy="2040559"/>
          </a:xfrm>
        </p:grpSpPr>
        <p:sp>
          <p:nvSpPr>
            <p:cNvPr id="24" name="타원 23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28"/>
            <p:cNvCxnSpPr>
              <a:stCxn id="14" idx="3"/>
              <a:endCxn id="24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090124" y="1557621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51619" y="1599703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w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35354" y="1593334"/>
              <a:ext cx="719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w</a:t>
              </a:r>
              <a:r>
                <a:rPr lang="en-US" altLang="ko-KR" dirty="0" err="1" smtClean="0"/>
                <a:t>x+b</a:t>
              </a:r>
              <a:endParaRPr lang="ko-KR" altLang="en-US" dirty="0"/>
            </a:p>
          </p:txBody>
        </p:sp>
        <p:cxnSp>
          <p:nvCxnSpPr>
            <p:cNvPr id="58" name="직선 화살표 연결선 57"/>
            <p:cNvCxnSpPr>
              <a:stCxn id="24" idx="6"/>
              <a:endCxn id="49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3" y="1572689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y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9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712285" y="1241230"/>
              <a:ext cx="711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weight</a:t>
              </a:r>
              <a:endParaRPr lang="ko-KR" alt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89573" y="1004762"/>
              <a:ext cx="9457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Activation</a:t>
              </a:r>
            </a:p>
            <a:p>
              <a:pPr algn="ctr"/>
              <a:r>
                <a:rPr lang="en-US" altLang="ko-KR" sz="1400" dirty="0" smtClean="0"/>
                <a:t>function</a:t>
              </a:r>
              <a:endParaRPr lang="ko-KR" altLang="en-US" sz="14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23450" y="134978"/>
              <a:ext cx="4744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bias</a:t>
              </a:r>
              <a:endParaRPr lang="ko-KR" altLang="en-US" sz="1400" dirty="0"/>
            </a:p>
          </p:txBody>
        </p:sp>
        <p:cxnSp>
          <p:nvCxnSpPr>
            <p:cNvPr id="45" name="구부러진 연결선 44"/>
            <p:cNvCxnSpPr>
              <a:stCxn id="65" idx="3"/>
              <a:endCxn id="24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951619" y="477027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05310"/>
              </p:ext>
            </p:extLst>
          </p:nvPr>
        </p:nvGraphicFramePr>
        <p:xfrm>
          <a:off x="466364" y="1256393"/>
          <a:ext cx="686268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343134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203732"/>
              </p:ext>
            </p:extLst>
          </p:nvPr>
        </p:nvGraphicFramePr>
        <p:xfrm>
          <a:off x="7115366" y="1243029"/>
          <a:ext cx="34313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88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72674" y="1599703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>
            <a:off x="3697505" y="2538487"/>
            <a:ext cx="1748991" cy="1153292"/>
          </a:xfrm>
          <a:prstGeom prst="downArrow">
            <a:avLst>
              <a:gd name="adj1" fmla="val 50000"/>
              <a:gd name="adj2" fmla="val 25056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 </a:t>
            </a:r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 </a:t>
            </a:r>
            <a:r>
              <a:rPr lang="en-US" altLang="ko-KR" dirty="0">
                <a:solidFill>
                  <a:schemeClr val="tx1"/>
                </a:solidFill>
              </a:rPr>
              <a:t>= 1</a:t>
            </a:r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2346508" y="3699608"/>
            <a:ext cx="4330717" cy="2040559"/>
            <a:chOff x="3090124" y="134978"/>
            <a:chExt cx="4330717" cy="2040559"/>
          </a:xfrm>
        </p:grpSpPr>
        <p:sp>
          <p:nvSpPr>
            <p:cNvPr id="67" name="타원 66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화살표 연결선 67"/>
            <p:cNvCxnSpPr>
              <a:stCxn id="76" idx="3"/>
              <a:endCxn id="67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090124" y="1557621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cxnSp>
          <p:nvCxnSpPr>
            <p:cNvPr id="70" name="직선 화살표 연결선 69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951619" y="1599703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1</a:t>
              </a:r>
              <a:endParaRPr lang="ko-KR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835354" y="1593334"/>
              <a:ext cx="719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wx+b</a:t>
              </a:r>
              <a:endParaRPr lang="ko-KR" altLang="en-US" dirty="0"/>
            </a:p>
          </p:txBody>
        </p:sp>
        <p:cxnSp>
          <p:nvCxnSpPr>
            <p:cNvPr id="74" name="직선 화살표 연결선 73"/>
            <p:cNvCxnSpPr>
              <a:stCxn id="67" idx="6"/>
              <a:endCxn id="77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187523" y="1572689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y</a:t>
              </a:r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연결선 77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>
              <a:stCxn id="77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3712285" y="1241230"/>
              <a:ext cx="711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weight</a:t>
              </a:r>
              <a:endParaRPr lang="ko-KR" alt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889573" y="1004762"/>
              <a:ext cx="9457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Activation</a:t>
              </a:r>
            </a:p>
            <a:p>
              <a:pPr algn="ctr"/>
              <a:r>
                <a:rPr lang="en-US" altLang="ko-KR" sz="1400" dirty="0" smtClean="0"/>
                <a:t>function</a:t>
              </a:r>
              <a:endParaRPr lang="ko-KR" altLang="en-US" sz="1400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823450" y="134978"/>
              <a:ext cx="4744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bias</a:t>
              </a:r>
              <a:endParaRPr lang="ko-KR" altLang="en-US" sz="1400" dirty="0"/>
            </a:p>
          </p:txBody>
        </p:sp>
        <p:cxnSp>
          <p:nvCxnSpPr>
            <p:cNvPr id="84" name="구부러진 연결선 83"/>
            <p:cNvCxnSpPr>
              <a:stCxn id="82" idx="3"/>
              <a:endCxn id="67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3951619" y="477027"/>
              <a:ext cx="233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1</a:t>
              </a:r>
              <a:endParaRPr lang="ko-KR" altLang="en-US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101579" y="871787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Training Data</a:t>
            </a:r>
            <a:endParaRPr lang="ko-KR" altLang="en-US" dirty="0"/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362127"/>
              </p:ext>
            </p:extLst>
          </p:nvPr>
        </p:nvGraphicFramePr>
        <p:xfrm>
          <a:off x="1858406" y="4922088"/>
          <a:ext cx="34313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334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334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809120"/>
              </p:ext>
            </p:extLst>
          </p:nvPr>
        </p:nvGraphicFramePr>
        <p:xfrm>
          <a:off x="7115366" y="4922088"/>
          <a:ext cx="343134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34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3348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3348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144438" y="460194"/>
            <a:ext cx="196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Perceptrons</a:t>
            </a:r>
            <a:r>
              <a:rPr lang="en-US" altLang="ko-KR" dirty="0" smtClean="0"/>
              <a:t> (1957)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94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259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Inverse Design Process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59" name="Shape 15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41121" y="928042"/>
            <a:ext cx="3667472" cy="179896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TextBox 63"/>
          <p:cNvSpPr txBox="1"/>
          <p:nvPr/>
        </p:nvSpPr>
        <p:spPr>
          <a:xfrm>
            <a:off x="176805" y="637265"/>
            <a:ext cx="306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Multi-Layer </a:t>
            </a:r>
            <a:r>
              <a:rPr lang="en-US" altLang="ko-KR" dirty="0" err="1" smtClean="0"/>
              <a:t>Perceptrons</a:t>
            </a:r>
            <a:r>
              <a:rPr lang="en-US" altLang="ko-KR" dirty="0"/>
              <a:t> </a:t>
            </a:r>
            <a:r>
              <a:rPr lang="en-US" altLang="ko-KR" dirty="0" smtClean="0"/>
              <a:t>(MLP)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24720" r="8475" b="5990"/>
          <a:stretch/>
        </p:blipFill>
        <p:spPr>
          <a:xfrm>
            <a:off x="50127" y="1428750"/>
            <a:ext cx="2635923" cy="10929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t="24730" r="8351" b="6031"/>
          <a:stretch/>
        </p:blipFill>
        <p:spPr>
          <a:xfrm>
            <a:off x="6504518" y="1429543"/>
            <a:ext cx="2639482" cy="1092201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660169" y="2521744"/>
            <a:ext cx="112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structures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261462" y="252174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spectrum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87230" y="4496130"/>
                <a:ext cx="7891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230" y="4496130"/>
                <a:ext cx="78912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76158" y="4496130"/>
                <a:ext cx="4666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altLang="ko-KR" sz="2800" dirty="0" smtClean="0"/>
                  <a:t> 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158" y="4496130"/>
                <a:ext cx="46660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23264" y="4496130"/>
                <a:ext cx="4439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264" y="4496130"/>
                <a:ext cx="44390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68819" y="4496130"/>
                <a:ext cx="9991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FOM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819" y="4496130"/>
                <a:ext cx="99912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267270" y="5822948"/>
            <a:ext cx="11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minimize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2" idx="3"/>
            <a:endCxn id="11" idx="1"/>
          </p:cNvCxnSpPr>
          <p:nvPr/>
        </p:nvCxnSpPr>
        <p:spPr>
          <a:xfrm>
            <a:off x="3642761" y="4711574"/>
            <a:ext cx="244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3"/>
            <a:endCxn id="13" idx="1"/>
          </p:cNvCxnSpPr>
          <p:nvPr/>
        </p:nvCxnSpPr>
        <p:spPr>
          <a:xfrm>
            <a:off x="4676357" y="4711574"/>
            <a:ext cx="246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3"/>
            <a:endCxn id="14" idx="1"/>
          </p:cNvCxnSpPr>
          <p:nvPr/>
        </p:nvCxnSpPr>
        <p:spPr>
          <a:xfrm>
            <a:off x="5367168" y="4711574"/>
            <a:ext cx="401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72788" y="4915439"/>
            <a:ext cx="103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structure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8261" y="5064809"/>
            <a:ext cx="113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spectrum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0259" y="3886661"/>
            <a:ext cx="106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Neural</a:t>
            </a:r>
          </a:p>
          <a:p>
            <a:pPr algn="ctr"/>
            <a:r>
              <a:rPr lang="en-US" altLang="ko-KR" dirty="0" smtClean="0"/>
              <a:t>Network</a:t>
            </a:r>
          </a:p>
        </p:txBody>
      </p:sp>
      <p:cxnSp>
        <p:nvCxnSpPr>
          <p:cNvPr id="22" name="꺾인 연결선 21"/>
          <p:cNvCxnSpPr>
            <a:stCxn id="14" idx="2"/>
            <a:endCxn id="12" idx="2"/>
          </p:cNvCxnSpPr>
          <p:nvPr/>
        </p:nvCxnSpPr>
        <p:spPr>
          <a:xfrm rot="5400000">
            <a:off x="4838920" y="3497558"/>
            <a:ext cx="12700" cy="2858919"/>
          </a:xfrm>
          <a:prstGeom prst="bentConnector3">
            <a:avLst>
              <a:gd name="adj1" fmla="val 69709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795218" y="3954304"/>
            <a:ext cx="1050052" cy="119062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4071668" y="2891076"/>
            <a:ext cx="604689" cy="878667"/>
          </a:xfrm>
          <a:prstGeom prst="downArrow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25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1878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Neural </a:t>
            </a:r>
            <a:r>
              <a:rPr lang="en-US" altLang="ko-KR" sz="2000" b="1" dirty="0" err="1" smtClean="0">
                <a:solidFill>
                  <a:srgbClr val="3333FF"/>
                </a:solidFill>
              </a:rPr>
              <a:t>Netowrk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70951" y="430340"/>
            <a:ext cx="47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smtClean="0"/>
              <a:t>FCNN (Fully </a:t>
            </a:r>
            <a:r>
              <a:rPr lang="en-US" altLang="ko-KR" b="1" smtClean="0"/>
              <a:t>Connected Neural </a:t>
            </a:r>
            <a:r>
              <a:rPr lang="en-US" altLang="ko-KR" b="1" dirty="0" smtClean="0"/>
              <a:t>Network)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1530579" y="4000803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30579" y="1511557"/>
            <a:ext cx="11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73" y="838609"/>
            <a:ext cx="2439398" cy="171522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-45976" y="3462536"/>
            <a:ext cx="273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err="1" smtClean="0"/>
              <a:t>ResNet</a:t>
            </a:r>
            <a:r>
              <a:rPr lang="en-US" altLang="ko-KR" b="1" dirty="0" smtClean="0"/>
              <a:t> (Residual Network)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441063" y="1511557"/>
            <a:ext cx="11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5016" y="4293864"/>
            <a:ext cx="7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657249" y="4000803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406725" y="4000803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33396" y="4000803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12451" y="4293864"/>
            <a:ext cx="86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27" idx="3"/>
            <a:endCxn id="51" idx="1"/>
          </p:cNvCxnSpPr>
          <p:nvPr/>
        </p:nvCxnSpPr>
        <p:spPr>
          <a:xfrm>
            <a:off x="2245146" y="4480086"/>
            <a:ext cx="4121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2" idx="3"/>
            <a:endCxn id="53" idx="1"/>
          </p:cNvCxnSpPr>
          <p:nvPr/>
        </p:nvCxnSpPr>
        <p:spPr>
          <a:xfrm>
            <a:off x="5121292" y="4480086"/>
            <a:ext cx="41210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7" idx="3"/>
            <a:endCxn id="27" idx="1"/>
          </p:cNvCxnSpPr>
          <p:nvPr/>
        </p:nvCxnSpPr>
        <p:spPr>
          <a:xfrm>
            <a:off x="1173296" y="4478530"/>
            <a:ext cx="357283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3" idx="3"/>
            <a:endCxn id="100" idx="2"/>
          </p:cNvCxnSpPr>
          <p:nvPr/>
        </p:nvCxnSpPr>
        <p:spPr>
          <a:xfrm flipV="1">
            <a:off x="6247963" y="4478529"/>
            <a:ext cx="244750" cy="15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27" idx="1"/>
            <a:endCxn id="82" idx="4"/>
          </p:cNvCxnSpPr>
          <p:nvPr/>
        </p:nvCxnSpPr>
        <p:spPr>
          <a:xfrm rot="10800000" flipH="1" flipV="1">
            <a:off x="1530578" y="4480085"/>
            <a:ext cx="2306139" cy="209119"/>
          </a:xfrm>
          <a:prstGeom prst="bentConnector4">
            <a:avLst>
              <a:gd name="adj1" fmla="val -9913"/>
              <a:gd name="adj2" fmla="val 33850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52" idx="1"/>
            <a:endCxn id="100" idx="4"/>
          </p:cNvCxnSpPr>
          <p:nvPr/>
        </p:nvCxnSpPr>
        <p:spPr>
          <a:xfrm rot="10800000" flipH="1" flipV="1">
            <a:off x="4406724" y="4480086"/>
            <a:ext cx="2296663" cy="209118"/>
          </a:xfrm>
          <a:prstGeom prst="bentConnector4">
            <a:avLst>
              <a:gd name="adj1" fmla="val -9954"/>
              <a:gd name="adj2" fmla="val 33850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3626043" y="4267855"/>
            <a:ext cx="421350" cy="421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+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>
            <a:stCxn id="51" idx="3"/>
            <a:endCxn id="82" idx="2"/>
          </p:cNvCxnSpPr>
          <p:nvPr/>
        </p:nvCxnSpPr>
        <p:spPr>
          <a:xfrm flipV="1">
            <a:off x="3371816" y="4478530"/>
            <a:ext cx="254227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82" idx="6"/>
            <a:endCxn id="52" idx="1"/>
          </p:cNvCxnSpPr>
          <p:nvPr/>
        </p:nvCxnSpPr>
        <p:spPr>
          <a:xfrm>
            <a:off x="4047393" y="4478530"/>
            <a:ext cx="359332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6492713" y="4267854"/>
            <a:ext cx="421350" cy="421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+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/>
          <p:cNvCxnSpPr>
            <a:stCxn id="100" idx="6"/>
            <a:endCxn id="54" idx="1"/>
          </p:cNvCxnSpPr>
          <p:nvPr/>
        </p:nvCxnSpPr>
        <p:spPr>
          <a:xfrm>
            <a:off x="6914063" y="4478529"/>
            <a:ext cx="39838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직선 화살표 연결선 237"/>
          <p:cNvCxnSpPr>
            <a:stCxn id="34" idx="3"/>
            <a:endCxn id="6" idx="1"/>
          </p:cNvCxnSpPr>
          <p:nvPr/>
        </p:nvCxnSpPr>
        <p:spPr>
          <a:xfrm>
            <a:off x="2686049" y="1696223"/>
            <a:ext cx="66852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>
            <a:stCxn id="6" idx="3"/>
            <a:endCxn id="46" idx="1"/>
          </p:cNvCxnSpPr>
          <p:nvPr/>
        </p:nvCxnSpPr>
        <p:spPr>
          <a:xfrm>
            <a:off x="5793971" y="1696223"/>
            <a:ext cx="64709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857298" y="802327"/>
            <a:ext cx="288733" cy="178779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89881" y="468499"/>
            <a:ext cx="88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Layer</a:t>
            </a:r>
            <a:endParaRPr lang="ko-KR" altLang="en-US" dirty="0"/>
          </a:p>
        </p:txBody>
      </p:sp>
      <p:cxnSp>
        <p:nvCxnSpPr>
          <p:cNvPr id="69" name="직선 화살표 연결선 68"/>
          <p:cNvCxnSpPr>
            <a:stCxn id="68" idx="1"/>
            <a:endCxn id="66" idx="0"/>
          </p:cNvCxnSpPr>
          <p:nvPr/>
        </p:nvCxnSpPr>
        <p:spPr>
          <a:xfrm flipH="1">
            <a:off x="4001665" y="653165"/>
            <a:ext cx="1288216" cy="14916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56657" t="54029" r="763" b="8078"/>
          <a:stretch/>
        </p:blipFill>
        <p:spPr>
          <a:xfrm>
            <a:off x="6354351" y="94993"/>
            <a:ext cx="2535720" cy="1390556"/>
          </a:xfrm>
          <a:prstGeom prst="rect">
            <a:avLst/>
          </a:prstGeom>
        </p:spPr>
      </p:pic>
      <p:cxnSp>
        <p:nvCxnSpPr>
          <p:cNvPr id="75" name="직선 화살표 연결선 74"/>
          <p:cNvCxnSpPr>
            <a:stCxn id="13" idx="1"/>
          </p:cNvCxnSpPr>
          <p:nvPr/>
        </p:nvCxnSpPr>
        <p:spPr>
          <a:xfrm flipH="1">
            <a:off x="4600684" y="790271"/>
            <a:ext cx="1753667" cy="154231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5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97" y="3508964"/>
            <a:ext cx="3889002" cy="2160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2019-09-02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1752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Training Result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66" y="1078957"/>
            <a:ext cx="3851749" cy="21600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092451" y="87121"/>
            <a:ext cx="2545254" cy="963364"/>
            <a:chOff x="3679753" y="1036006"/>
            <a:chExt cx="2545254" cy="963364"/>
          </a:xfrm>
        </p:grpSpPr>
        <p:sp>
          <p:nvSpPr>
            <p:cNvPr id="33" name="TextBox 32"/>
            <p:cNvSpPr txBox="1"/>
            <p:nvPr/>
          </p:nvSpPr>
          <p:spPr>
            <a:xfrm>
              <a:off x="3679753" y="1339433"/>
              <a:ext cx="694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FDTD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5454" y="1353039"/>
              <a:ext cx="11009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Neural</a:t>
              </a:r>
            </a:p>
            <a:p>
              <a:pPr algn="ctr"/>
              <a:r>
                <a:rPr lang="en-US" altLang="ko-KR" dirty="0" smtClean="0"/>
                <a:t>Network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36754" y="1335885"/>
              <a:ext cx="588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loss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989840" y="1036006"/>
                  <a:ext cx="19546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9840" y="1036006"/>
                  <a:ext cx="19546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738" t="-2222" r="-3738" b="-3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TextBox 52"/>
          <p:cNvSpPr txBox="1"/>
          <p:nvPr/>
        </p:nvSpPr>
        <p:spPr>
          <a:xfrm>
            <a:off x="3250557" y="2307817"/>
            <a:ext cx="106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~ 0.015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082526" y="225622"/>
                <a:ext cx="21656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526" y="225622"/>
                <a:ext cx="2165657" cy="276999"/>
              </a:xfrm>
              <a:prstGeom prst="rect">
                <a:avLst/>
              </a:prstGeom>
              <a:blipFill>
                <a:blip r:embed="rId5"/>
                <a:stretch>
                  <a:fillRect l="-1408" t="-2222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22" y="1078957"/>
            <a:ext cx="2880000" cy="2160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368300" y="2243026"/>
            <a:ext cx="62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FDTD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375858" y="1327734"/>
            <a:ext cx="117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Neural Network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4556718" y="2054033"/>
            <a:ext cx="104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Transmission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922" y="3263217"/>
            <a:ext cx="2880000" cy="2160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 rot="16200000">
            <a:off x="4556719" y="4169561"/>
            <a:ext cx="104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Transmission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971880" y="4437486"/>
            <a:ext cx="62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FDTD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457950" y="3515404"/>
            <a:ext cx="1171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Neural Network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925355" y="3106367"/>
            <a:ext cx="104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Wavelength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924746" y="5252320"/>
            <a:ext cx="104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Wavelength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019200" y="3263217"/>
            <a:ext cx="123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Learning Step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019200" y="5620681"/>
            <a:ext cx="123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Learning Step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240628" y="4698873"/>
            <a:ext cx="106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~ 0.010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28650" y="778905"/>
            <a:ext cx="900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FCNN</a:t>
            </a:r>
            <a:endParaRPr lang="ko-KR" altLang="en-US" sz="1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628650" y="3230519"/>
            <a:ext cx="900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 smtClean="0"/>
              <a:t>ResNet</a:t>
            </a:r>
            <a:endParaRPr lang="ko-KR" altLang="en-US" sz="16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8"/>
          <a:srcRect l="34253" r="34607"/>
          <a:stretch/>
        </p:blipFill>
        <p:spPr>
          <a:xfrm>
            <a:off x="8162796" y="43504"/>
            <a:ext cx="931476" cy="207090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6038569"/>
            <a:ext cx="9094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M. H.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Tahersima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K. Kojima, T. Koike-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Akino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D. </a:t>
            </a:r>
            <a:r>
              <a:rPr lang="en-US" altLang="ko-KR" sz="1000" dirty="0" err="1">
                <a:solidFill>
                  <a:srgbClr val="333333"/>
                </a:solidFill>
                <a:latin typeface="Times New Roman" panose="02020603050405020304" pitchFamily="18" charset="0"/>
              </a:rPr>
              <a:t>Jha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B. Wang, C. Lin, and K. Parsons, “Nanostructured Photonic Power Splitter Design via Convolutional Neural Networks,” </a:t>
            </a:r>
            <a:r>
              <a:rPr lang="en-US" altLang="ko-KR" sz="1000" i="1" dirty="0">
                <a:solidFill>
                  <a:srgbClr val="333333"/>
                </a:solidFill>
                <a:latin typeface="Times New Roman" panose="02020603050405020304" pitchFamily="18" charset="0"/>
              </a:rPr>
              <a:t>Conference on Lasers and Electro-Optics</a:t>
            </a:r>
            <a:r>
              <a:rPr lang="en-US" altLang="ko-KR" sz="1000" dirty="0">
                <a:solidFill>
                  <a:srgbClr val="333333"/>
                </a:solidFill>
                <a:latin typeface="Times New Roman" panose="02020603050405020304" pitchFamily="18" charset="0"/>
              </a:rPr>
              <a:t>, 2019.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440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75835</TotalTime>
  <Words>383</Words>
  <Application>Microsoft Office PowerPoint</Application>
  <PresentationFormat>화면 슬라이드 쇼(4:3)</PresentationFormat>
  <Paragraphs>260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Jinha</cp:lastModifiedBy>
  <cp:revision>2061</cp:revision>
  <dcterms:created xsi:type="dcterms:W3CDTF">2018-02-18T11:37:55Z</dcterms:created>
  <dcterms:modified xsi:type="dcterms:W3CDTF">2019-09-02T10:41:35Z</dcterms:modified>
</cp:coreProperties>
</file>