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257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2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75" r:id="rId2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53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2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50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06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0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30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99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72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8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15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1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6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958601" y="1978401"/>
            <a:ext cx="52252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Ch.4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Evaluation of Uncertainty in</a:t>
            </a:r>
          </a:p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Spectroscopy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431614" y="3681553"/>
            <a:ext cx="62982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Withawat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Withayachumnankul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, Bernd M. Fischer, and Derek Abbott</a:t>
            </a: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Random and Systematic Errors in Amplitude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1824" y="1121664"/>
                <a:ext cx="440293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sam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ref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24" y="1121664"/>
                <a:ext cx="4402936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27846" y="2017652"/>
                <a:ext cx="6788204" cy="725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sam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ref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46" y="2017652"/>
                <a:ext cx="6788204" cy="725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7545" y="3169920"/>
                <a:ext cx="475251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ℑ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5" y="3169920"/>
                <a:ext cx="4752518" cy="672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24992" y="3915297"/>
                <a:ext cx="443762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ℑ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92" y="3915297"/>
                <a:ext cx="4437625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7545" y="4660674"/>
                <a:ext cx="475251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ℜ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5" y="4660674"/>
                <a:ext cx="4752518" cy="6721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92130" y="5406052"/>
                <a:ext cx="450334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ℜ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30" y="5406052"/>
                <a:ext cx="4503348" cy="6721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20969" y="2706143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Where,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86912" y="1121664"/>
            <a:ext cx="646176" cy="617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79705" y="2052967"/>
            <a:ext cx="646176" cy="617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520063" y="4068737"/>
            <a:ext cx="3513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Increasing thickness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decrease the variance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20062" y="4068737"/>
            <a:ext cx="2876591" cy="735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Random and Systematic Errors in Sample Thickness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Random error in thickness measurement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mechanical 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Bio-sample can shrink due to dehydration or cryogenically frozen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8650" y="2034997"/>
            <a:ext cx="3423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Random Error in Sample Thickness</a:t>
            </a:r>
            <a:endParaRPr lang="en-US" altLang="ko-KR" dirty="0">
              <a:solidFill>
                <a:srgbClr val="3333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8650" y="3873175"/>
            <a:ext cx="534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Systematic Error in Sample Thickness (Resolution Limit)</a:t>
            </a:r>
            <a:endParaRPr lang="en-US" altLang="ko-KR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68791" y="2438226"/>
                <a:ext cx="2606419" cy="671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91" y="2438226"/>
                <a:ext cx="2606419" cy="6710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88633" y="3081918"/>
                <a:ext cx="5166735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633" y="3081918"/>
                <a:ext cx="5166735" cy="677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8269" y="4356719"/>
                <a:ext cx="2667462" cy="671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69" y="4356719"/>
                <a:ext cx="2667462" cy="671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8709" y="5118636"/>
                <a:ext cx="5546582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09" y="5118636"/>
                <a:ext cx="5546582" cy="6770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20969" y="586112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Increasing thickness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decrease the variance</a:t>
            </a:r>
          </a:p>
          <a:p>
            <a:r>
              <a:rPr lang="en-US" altLang="ko-KR" sz="2000" dirty="0"/>
              <a:t>H</a:t>
            </a:r>
            <a:r>
              <a:rPr lang="en-US" altLang="ko-KR" sz="2000" dirty="0" smtClean="0"/>
              <a:t>owever a thicker sample also results in a weaker sample signal.</a:t>
            </a:r>
          </a:p>
        </p:txBody>
      </p:sp>
    </p:spTree>
    <p:extLst>
      <p:ext uri="{BB962C8B-B14F-4D97-AF65-F5344CB8AC3E}">
        <p14:creationId xmlns:p14="http://schemas.microsoft.com/office/powerpoint/2010/main" val="41255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Random and Systematic Errors in Sample Alignment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If the sample is moved in among several measurements, the error is random. However, if the sample is fixed throughout measurements, the error from the sample alignment is systematic.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969" y="5263714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deviation in the refractive index due to the sample alignment is independent of the sample thickness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94" y="1929865"/>
            <a:ext cx="2589451" cy="1806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55117" y="2521858"/>
                <a:ext cx="187936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117" y="2521858"/>
                <a:ext cx="1879361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44801" y="4187244"/>
                <a:ext cx="2297488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01" y="4187244"/>
                <a:ext cx="2297488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53601" y="4163711"/>
                <a:ext cx="4608698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601" y="4163711"/>
                <a:ext cx="4608698" cy="584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5341327" y="2189009"/>
            <a:ext cx="32399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3333FF"/>
                </a:solidFill>
              </a:rPr>
              <a:t>The deviation in the propagation distance</a:t>
            </a:r>
            <a:endParaRPr lang="en-US" altLang="ko-KR" sz="1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Systematic Error in the Approximated Transfer Function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optical constants can be based on an approximated transfer function.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969" y="4506650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However, a precise approach involves a complicated iterative calculation, and most researchers trade off this complexity with a small error from the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12422" y="1536364"/>
                <a:ext cx="5719579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appx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exact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422" y="1536364"/>
                <a:ext cx="5719579" cy="524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82584" y="2166450"/>
                <a:ext cx="6623736" cy="722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func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appx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exact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584" y="2166450"/>
                <a:ext cx="6623736" cy="722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78442" y="2900796"/>
                <a:ext cx="2232021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442" y="2900796"/>
                <a:ext cx="2232021" cy="474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88313" y="3387317"/>
                <a:ext cx="4812279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</m:d>
                                    </m:e>
                                  </m:func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313" y="3387317"/>
                <a:ext cx="4812279" cy="6163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8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Systematic Error in Physical Constants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refractive index of air is slightly larger than unity and is dependent on the temperature and pressure.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55482" y="1844140"/>
                <a:ext cx="3833037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exact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86.26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5748+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482" y="1844140"/>
                <a:ext cx="3833037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969" y="2727060"/>
                <a:ext cx="77943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0.89THz, 298.15K, 23.76mmHg 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 index offset=1.4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2727060"/>
                <a:ext cx="7794381" cy="400110"/>
              </a:xfrm>
              <a:prstGeom prst="rect">
                <a:avLst/>
              </a:prstGeom>
              <a:blipFill>
                <a:blip r:embed="rId4"/>
                <a:stretch>
                  <a:fillRect l="-782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77713" y="3465923"/>
                <a:ext cx="1588575" cy="322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13" y="3465923"/>
                <a:ext cx="1588575" cy="322076"/>
              </a:xfrm>
              <a:prstGeom prst="rect">
                <a:avLst/>
              </a:prstGeom>
              <a:blipFill>
                <a:blip r:embed="rId5"/>
                <a:stretch>
                  <a:fillRect l="-500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42410" y="4216228"/>
                <a:ext cx="2859181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10" y="4216228"/>
                <a:ext cx="2859181" cy="584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6974" y="3475797"/>
                <a:ext cx="1963871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exact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974" y="3475797"/>
                <a:ext cx="1963871" cy="302327"/>
              </a:xfrm>
              <a:prstGeom prst="rect">
                <a:avLst/>
              </a:prstGeom>
              <a:blipFill>
                <a:blip r:embed="rId7"/>
                <a:stretch>
                  <a:fillRect l="-1553" r="-932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1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2.6 Uncertainty in Optical constants: A Combination of Variance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Many sources of error contribute to the variance of the measured optical constants. The combination could be either arithmetic or geometric, dependent on the type of source.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0500" y="2151917"/>
                <a:ext cx="701531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00" y="2151917"/>
                <a:ext cx="7015317" cy="818366"/>
              </a:xfrm>
              <a:prstGeom prst="rect">
                <a:avLst/>
              </a:prstGeom>
              <a:blipFill>
                <a:blip r:embed="rId3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0500" y="3192335"/>
                <a:ext cx="713201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00" y="3192335"/>
                <a:ext cx="7132017" cy="818366"/>
              </a:xfrm>
              <a:prstGeom prst="rect">
                <a:avLst/>
              </a:prstGeom>
              <a:blipFill>
                <a:blip r:embed="rId4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6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Practical Implementation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3. Practical </a:t>
            </a:r>
            <a:r>
              <a:rPr lang="en-US" altLang="ko-KR" sz="25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Implemantation</a:t>
            </a:r>
            <a:endParaRPr lang="en-US" altLang="ko-KR" sz="25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036" y="2060937"/>
            <a:ext cx="5605928" cy="39824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969" y="914202"/>
            <a:ext cx="779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The lactose sample is prepared by mixing 25 mg of </a:t>
            </a:r>
            <a:r>
              <a:rPr lang="en-US" altLang="ko-KR" sz="2000" dirty="0" smtClean="0"/>
              <a:t>α-lactose monohydrate with </a:t>
            </a:r>
            <a:r>
              <a:rPr lang="en-US" altLang="ko-KR" sz="2000" dirty="0"/>
              <a:t>HDPE powder and pressing the mixture using a hydraulic </a:t>
            </a:r>
            <a:r>
              <a:rPr lang="en-US" altLang="ko-KR" sz="2000" dirty="0" smtClean="0"/>
              <a:t>press into </a:t>
            </a:r>
            <a:r>
              <a:rPr lang="en-US" altLang="ko-KR" sz="2000" dirty="0"/>
              <a:t>a solid disk with a diameter of 13 mm and a thickness of 1.85 mm.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8661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3. Practical </a:t>
            </a:r>
            <a:r>
              <a:rPr lang="en-US" altLang="ko-KR" sz="25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Implemantation</a:t>
            </a:r>
            <a:endParaRPr lang="en-US" altLang="ko-KR" sz="25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" y="1167090"/>
            <a:ext cx="8001238" cy="45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M., “Estimation of Measurement Uncertainties-An Alternative to the ISO Guide,”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Metrologia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2001, pp. 97-106.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Lira, I. H., and W.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Wöger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Evaluation od Standard Uncertainty in the Presence of Limited Resolution of Indicating Devices,”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Science and Technology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1997, pp. 441-443.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Withayachumnankul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B. M. Fischer, H. Lin, and D. Abbott, “Uncertainty in terahertz time-domain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spectroscopy measurement,”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6, 2008, pp. 0159-1072.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397949"/>
            <a:ext cx="5593111" cy="2062103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Method of Uncertainty Evaluation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Uncertainty in Terahertz Time-Domain Spectroscopy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Practical Implementation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Method of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Uncertainty Evaluation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General Definitions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A uncertainty</a:t>
            </a:r>
            <a:r>
              <a:rPr lang="en-US" altLang="ko-KR" sz="2000" dirty="0"/>
              <a:t>: uncertainty by a statistical </a:t>
            </a:r>
            <a:r>
              <a:rPr lang="en-US" altLang="ko-KR" sz="2000" dirty="0" smtClean="0"/>
              <a:t>analysis of </a:t>
            </a:r>
            <a:r>
              <a:rPr lang="en-US" altLang="ko-KR" sz="2000" dirty="0"/>
              <a:t>quantity values obtained by measurements under repeatability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B uncertainty</a:t>
            </a:r>
            <a:r>
              <a:rPr lang="en-US" altLang="ko-KR" sz="2000" dirty="0"/>
              <a:t>: uncertainty by means other than </a:t>
            </a:r>
            <a:r>
              <a:rPr lang="en-US" altLang="ko-KR" sz="2000" dirty="0" smtClean="0"/>
              <a:t>a statistical </a:t>
            </a:r>
            <a:r>
              <a:rPr lang="en-US" altLang="ko-KR" sz="2000" dirty="0"/>
              <a:t>analysis of quantity values obtained by measurement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40" y="2211472"/>
            <a:ext cx="2586771" cy="3866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70" y="2459693"/>
                <a:ext cx="5066932" cy="360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True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000" b="1" dirty="0" smtClean="0"/>
                  <a:t>)</a:t>
                </a:r>
                <a:r>
                  <a:rPr lang="en-US" altLang="ko-KR" sz="2000" dirty="0"/>
                  <a:t>: The </a:t>
                </a:r>
                <a:r>
                  <a:rPr lang="en-US" altLang="ko-KR" sz="2000" dirty="0" smtClean="0"/>
                  <a:t>value </a:t>
                </a:r>
                <a:r>
                  <a:rPr lang="en-US" altLang="ko-KR" sz="2000" dirty="0"/>
                  <a:t>would be obtainable by a perfect measurement, that is </a:t>
                </a:r>
                <a:r>
                  <a:rPr lang="en-US" altLang="ko-KR" sz="2000" dirty="0" smtClean="0"/>
                  <a:t>a measurement </a:t>
                </a:r>
                <a:r>
                  <a:rPr lang="en-US" altLang="ko-KR" sz="2000" dirty="0"/>
                  <a:t>without measurement error</a:t>
                </a:r>
                <a:r>
                  <a:rPr lang="en-US" altLang="ko-KR" sz="20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Measured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ko-KR" sz="2000" b="1" dirty="0" smtClean="0"/>
                  <a:t>)</a:t>
                </a:r>
                <a:r>
                  <a:rPr lang="en-US" altLang="ko-KR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Uncertainty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ko-KR" sz="2000" b="1" dirty="0" smtClean="0"/>
                  <a:t>)</a:t>
                </a:r>
                <a:r>
                  <a:rPr lang="en-US" altLang="ko-KR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0" y="2459693"/>
                <a:ext cx="5066932" cy="3607654"/>
              </a:xfrm>
              <a:prstGeom prst="rect">
                <a:avLst/>
              </a:prstGeom>
              <a:blipFill rotWithShape="0">
                <a:blip r:embed="rId4"/>
                <a:stretch>
                  <a:fillRect l="-1083" t="-845" r="-361" b="-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Evaluation of Random and Systematic Errors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0969" y="914202"/>
                <a:ext cx="7794381" cy="4321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Confidence interval</a:t>
                </a:r>
                <a:r>
                  <a:rPr lang="en-US" altLang="ko-KR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Empirical variance</a:t>
                </a:r>
                <a:r>
                  <a:rPr lang="en-US" altLang="ko-KR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/>
                  <a:t>Rectangular probability distribution represents a systematic error.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 smtClean="0"/>
                  <a:t>	:random+systematic errors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/>
                  <a:t>Constant systematic error defined over a specific time period.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2000" b="0" dirty="0" smtClean="0"/>
              </a:p>
              <a:p>
                <a:r>
                  <a:rPr lang="en-US" altLang="ko-KR" sz="2000" dirty="0" smtClean="0">
                    <a:sym typeface="Wingdings" panose="05000000000000000000" pitchFamily="2" charset="2"/>
                  </a:rPr>
                  <a:t> The selection is based on the nature of the systematic error.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914202"/>
                <a:ext cx="7794381" cy="4321055"/>
              </a:xfrm>
              <a:prstGeom prst="rect">
                <a:avLst/>
              </a:prstGeom>
              <a:blipFill rotWithShape="0">
                <a:blip r:embed="rId3"/>
                <a:stretch>
                  <a:fillRect l="-782" t="-846" r="-782" b="-1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Propagation and Combination of Measurement Uncertainty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0969" y="914202"/>
                <a:ext cx="779438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Measurement function</a:t>
                </a:r>
                <a:r>
                  <a:rPr lang="en-US" altLang="ko-KR" sz="2000" dirty="0" smtClean="0"/>
                  <a:t>: a </a:t>
                </a:r>
                <a:r>
                  <a:rPr lang="en-US" altLang="ko-KR" sz="2000" dirty="0" err="1" smtClean="0"/>
                  <a:t>meaurand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l-GR" sz="2000" i="1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n-US" altLang="ko-KR" sz="2000" dirty="0" smtClean="0"/>
                  <a:t>is a function of many input quantities </a:t>
                </a:r>
                <a14:m>
                  <m:oMath xmlns:m="http://schemas.openxmlformats.org/officeDocument/2006/math">
                    <m:r>
                      <a:rPr lang="ko-KR" altLang="el-GR" sz="2000" i="1">
                        <a:latin typeface="Cambria Math" panose="02040503050406030204" pitchFamily="18" charset="0"/>
                      </a:rPr>
                      <m:t>𝛷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Evaluation of uncertainty</a:t>
                </a:r>
                <a:r>
                  <a:rPr lang="en-US" altLang="ko-KR" sz="2000" dirty="0" smtClean="0"/>
                  <a:t>: </a:t>
                </a:r>
                <a:r>
                  <a:rPr lang="en-US" altLang="ko-KR" sz="2000" dirty="0" smtClean="0">
                    <a:solidFill>
                      <a:srgbClr val="3333FF"/>
                    </a:solidFill>
                  </a:rPr>
                  <a:t>numerical</a:t>
                </a:r>
                <a:r>
                  <a:rPr lang="en-US" altLang="ko-KR" sz="2000" dirty="0" smtClean="0"/>
                  <a:t> or </a:t>
                </a:r>
                <a:r>
                  <a:rPr lang="en-US" altLang="ko-KR" sz="2000" dirty="0" smtClean="0">
                    <a:solidFill>
                      <a:srgbClr val="3333FF"/>
                    </a:solidFill>
                  </a:rPr>
                  <a:t>analytical</a:t>
                </a:r>
              </a:p>
              <a:p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- Analytical: explicit solution, linear</a:t>
                </a:r>
              </a:p>
              <a:p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- Numerical (Monte Carlo): time consuming, nonlinear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914202"/>
                <a:ext cx="7794381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704" t="-1887" b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“Estimation of Measurement Uncertainties-An Alternative to the ISO Guide,”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Metrologia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8650" y="2890580"/>
            <a:ext cx="2132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Analytical evaluation</a:t>
            </a:r>
            <a:endParaRPr lang="en-US" altLang="ko-KR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165" y="3250376"/>
                <a:ext cx="4690258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3250376"/>
                <a:ext cx="4690258" cy="8102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3327" y="3277370"/>
                <a:ext cx="194078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27" y="3277370"/>
                <a:ext cx="1940788" cy="756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09019" y="3499546"/>
                <a:ext cx="1990801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19" y="3499546"/>
                <a:ext cx="1990801" cy="311880"/>
              </a:xfrm>
              <a:prstGeom prst="rect">
                <a:avLst/>
              </a:prstGeom>
              <a:blipFill rotWithShape="0">
                <a:blip r:embed="rId6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95970" y="4011211"/>
                <a:ext cx="495206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970" y="4011211"/>
                <a:ext cx="4952060" cy="818366"/>
              </a:xfrm>
              <a:prstGeom prst="rect">
                <a:avLst/>
              </a:prstGeom>
              <a:blipFill rotWithShape="0"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4846" y="4829577"/>
                <a:ext cx="8014309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𝜕𝜙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46" y="4829577"/>
                <a:ext cx="8014309" cy="818366"/>
              </a:xfrm>
              <a:prstGeom prst="rect">
                <a:avLst/>
              </a:prstGeom>
              <a:blipFill rotWithShape="0">
                <a:blip r:embed="rId8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7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Measurement with Resolution Limit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 resolution limit in a measuring device can give rise to a systematic error.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Lira, I. H., and W.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Wöger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Evaluation od Standard Uncertainty in the Presence of Limited Resolution of Indicating Devices,”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1997.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5281" y="2035501"/>
                <a:ext cx="20134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 smtClean="0"/>
                  <a:t>measurand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81" y="2035501"/>
                <a:ext cx="201343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273" t="-28889" r="-30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20256" y="2035501"/>
                <a:ext cx="1163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56" y="2035501"/>
                <a:ext cx="11633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84" t="-2222" r="-473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74125" y="2471834"/>
                <a:ext cx="1795748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Variance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125" y="2471834"/>
                <a:ext cx="1795748" cy="430374"/>
              </a:xfrm>
              <a:prstGeom prst="rect">
                <a:avLst/>
              </a:prstGeom>
              <a:blipFill rotWithShape="0">
                <a:blip r:embed="rId5"/>
                <a:stretch>
                  <a:fillRect l="-8163" b="-19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886" y="3151550"/>
            <a:ext cx="4848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</a:t>
            </a:r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Unccertainty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in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TDS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Random and Systematic Errors in Amplitude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A random error occurs in a relatively </a:t>
            </a:r>
            <a:r>
              <a:rPr lang="en-US" altLang="ko-KR" sz="2000" dirty="0" smtClean="0">
                <a:solidFill>
                  <a:srgbClr val="3333FF"/>
                </a:solidFill>
              </a:rPr>
              <a:t>short time scale</a:t>
            </a:r>
            <a:r>
              <a:rPr lang="en-US" altLang="ko-KR" sz="2000" dirty="0" smtClean="0"/>
              <a:t>, in contrast to a systematic error that can be observed only when the measurement time span is </a:t>
            </a:r>
            <a:r>
              <a:rPr lang="en-US" altLang="ko-KR" sz="2000" dirty="0" smtClean="0">
                <a:solidFill>
                  <a:srgbClr val="3333FF"/>
                </a:solidFill>
              </a:rPr>
              <a:t>long enough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88" y="2076771"/>
            <a:ext cx="4582624" cy="30418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Withayachumnankul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B. M. Fischer, H. Lin, and D. Abbott, “Uncertainty in terahertz time-domain spectroscopy measurement,”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6,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7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32185</TotalTime>
  <Words>882</Words>
  <Application>Microsoft Office PowerPoint</Application>
  <PresentationFormat>화면 슬라이드 쇼(4:3)</PresentationFormat>
  <Paragraphs>175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443</cp:revision>
  <dcterms:created xsi:type="dcterms:W3CDTF">2018-02-18T11:37:55Z</dcterms:created>
  <dcterms:modified xsi:type="dcterms:W3CDTF">2018-03-27T14:11:23Z</dcterms:modified>
</cp:coreProperties>
</file>