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5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5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0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0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3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9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7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8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1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1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6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958601" y="1978401"/>
            <a:ext cx="52252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Ch.4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Evaluation of Uncertainty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Spectroscopy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Random and Systematic Errors in Amplitude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spectroscopy measurement,”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11824" y="1121664"/>
                <a:ext cx="44029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sam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4" y="1121664"/>
                <a:ext cx="4402936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27846" y="2017652"/>
                <a:ext cx="6788204" cy="725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sam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46" y="2017652"/>
                <a:ext cx="6788204" cy="725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7545" y="3169920"/>
                <a:ext cx="47525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5" y="3169920"/>
                <a:ext cx="4752518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24992" y="3915297"/>
                <a:ext cx="443762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92" y="3915297"/>
                <a:ext cx="4437625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67545" y="4660674"/>
                <a:ext cx="47525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5" y="4660674"/>
                <a:ext cx="4752518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92130" y="5406052"/>
                <a:ext cx="450334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30" y="5406052"/>
                <a:ext cx="4503348" cy="6721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20969" y="2706143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Where, 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486912" y="1121664"/>
            <a:ext cx="646176" cy="617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9705" y="2052967"/>
            <a:ext cx="646176" cy="617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20063" y="4068737"/>
            <a:ext cx="351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Increasing thickness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decrease the variance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59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Random and Systematic Errors in Sample Thickness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Random error in thickness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mechanical 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Bio-sample can shrink due to dehydration or cryogenically frozen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8650" y="2034997"/>
            <a:ext cx="3423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Random Error in Sample Thickness</a:t>
            </a:r>
            <a:endParaRPr lang="en-US" altLang="ko-KR" dirty="0">
              <a:solidFill>
                <a:srgbClr val="3333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650" y="3873175"/>
            <a:ext cx="534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Systematic Error in Sample Thickness (Resolution Limit)</a:t>
            </a:r>
            <a:endParaRPr lang="en-US" altLang="ko-KR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68791" y="2438226"/>
                <a:ext cx="2606419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91" y="2438226"/>
                <a:ext cx="2606419" cy="671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88633" y="3081918"/>
                <a:ext cx="5166735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33" y="3081918"/>
                <a:ext cx="5166735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8269" y="4356719"/>
                <a:ext cx="2667462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69" y="4356719"/>
                <a:ext cx="2667462" cy="671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98709" y="5118636"/>
                <a:ext cx="5546582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09" y="5118636"/>
                <a:ext cx="5546582" cy="6770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20969" y="586112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Increasing thickness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decrease the variance</a:t>
            </a:r>
          </a:p>
          <a:p>
            <a:r>
              <a:rPr lang="en-US" altLang="ko-KR" sz="2000" dirty="0"/>
              <a:t>H</a:t>
            </a:r>
            <a:r>
              <a:rPr lang="en-US" altLang="ko-KR" sz="2000" dirty="0" smtClean="0"/>
              <a:t>owever a thicker sample also results in a weaker sample signal.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255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Random and Systematic Errors in Sample Alignment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If the sample is moved in among several measurements, the error is random. However, if the sample is fixed throughout measurements, the error from the sample alignment is systematic.</a:t>
            </a:r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0969" y="5263714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deviation in the refractive index due to the sample alignment is independent of the sample thickness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4" y="1929865"/>
            <a:ext cx="2589451" cy="1806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55117" y="2521858"/>
                <a:ext cx="187936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17" y="2521858"/>
                <a:ext cx="187936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44801" y="4187244"/>
                <a:ext cx="229748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01" y="4187244"/>
                <a:ext cx="2297488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53601" y="4163711"/>
                <a:ext cx="4608698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01" y="4163711"/>
                <a:ext cx="4608698" cy="584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Systematic Error in the Approximated Transfer Function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optical constants can be based on an approximated transfer function.</a:t>
            </a:r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0969" y="4506650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However, a precise approach involves a complicated iterative calculation, and most researchers trade off this complexity with a small error from the approximation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12422" y="1536364"/>
                <a:ext cx="616406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appx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22" y="1536364"/>
                <a:ext cx="6164060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82584" y="2166450"/>
                <a:ext cx="6623736" cy="722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appx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exact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84" y="2166450"/>
                <a:ext cx="6623736" cy="722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78442" y="2900796"/>
                <a:ext cx="2232021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42" y="2900796"/>
                <a:ext cx="2232021" cy="47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88313" y="3387317"/>
                <a:ext cx="481227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d>
                                    </m:e>
                                  </m:func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13" y="3387317"/>
                <a:ext cx="4812279" cy="616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Systematic Error in Physical Constants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refractive index of air is slightly larger than unity and is dependent on the temperature and pressure.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55482" y="1844140"/>
                <a:ext cx="383303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86.26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5748+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82" y="1844140"/>
                <a:ext cx="3833037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0969" y="2727060"/>
                <a:ext cx="77943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0.89THz, 298.15K, 23.76mmHg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 index offset=1.4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727060"/>
                <a:ext cx="7794381" cy="400110"/>
              </a:xfrm>
              <a:prstGeom prst="rect">
                <a:avLst/>
              </a:prstGeom>
              <a:blipFill>
                <a:blip r:embed="rId4"/>
                <a:stretch>
                  <a:fillRect l="-782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77713" y="3465923"/>
                <a:ext cx="1588575" cy="322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13" y="3465923"/>
                <a:ext cx="1588575" cy="322076"/>
              </a:xfrm>
              <a:prstGeom prst="rect">
                <a:avLst/>
              </a:prstGeom>
              <a:blipFill>
                <a:blip r:embed="rId5"/>
                <a:stretch>
                  <a:fillRect l="-5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42410" y="4216228"/>
                <a:ext cx="285918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10" y="4216228"/>
                <a:ext cx="2859181" cy="584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26974" y="3475797"/>
                <a:ext cx="1963871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974" y="3475797"/>
                <a:ext cx="1963871" cy="302327"/>
              </a:xfrm>
              <a:prstGeom prst="rect">
                <a:avLst/>
              </a:prstGeom>
              <a:blipFill>
                <a:blip r:embed="rId7"/>
                <a:stretch>
                  <a:fillRect l="-1553" r="-932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2.6 Uncertainty in Optical constants: A Combination of Variance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Many sources of error contribute to the variance of the measured optical constants. The combination could be either arithmetic or geometric, dependent on the type of source.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0500" y="2151917"/>
                <a:ext cx="701531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00" y="2151917"/>
                <a:ext cx="7015317" cy="818366"/>
              </a:xfrm>
              <a:prstGeom prst="rect">
                <a:avLst/>
              </a:prstGeom>
              <a:blipFill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10500" y="3192335"/>
                <a:ext cx="713201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00" y="3192335"/>
                <a:ext cx="7132017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Practical </a:t>
            </a:r>
            <a:r>
              <a:rPr lang="en-US" altLang="ko-KR" sz="25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Implemantation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Many sources of error contribute to the variance of the measured optical constants. The combination could be either arithmetic or geometric, dependent on the type of source.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36" y="2060937"/>
            <a:ext cx="5605928" cy="39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Practical </a:t>
            </a:r>
            <a:r>
              <a:rPr lang="en-US" altLang="ko-KR" sz="25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Implemantation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Many sources of error contribute to the variance of the measured optical constants. The combination could be either arithmetic or geometric, dependent on the type of source.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3" y="2019149"/>
            <a:ext cx="6893973" cy="39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“Estimation of Measurement Uncertainties-An Alternative to the ISO Guide,”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Metrologia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2001, pp. 97-106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Lira, I. H., and W.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Wöger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Evaluation od Standard Uncertainty in the Presence of Limited Resolution of Indicating Devices,”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1997, pp. 441-443.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spectroscopy measurement,”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2008, pp. 0159-1072.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 Uncertainty Evaluation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Uncertainty in Terahertz Time-Domain Spectroscopy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Uncertainty Evaluation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General Definitions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/>
              <a:t>: uncertainty by a statistical </a:t>
            </a:r>
            <a:r>
              <a:rPr lang="en-US" altLang="ko-KR" sz="2000" dirty="0" smtClean="0"/>
              <a:t>analysis of </a:t>
            </a:r>
            <a:r>
              <a:rPr lang="en-US" altLang="ko-KR" sz="2000" dirty="0"/>
              <a:t>quantity values obtained by measurements under repeatability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/>
              <a:t>: uncertainty by means other than </a:t>
            </a:r>
            <a:r>
              <a:rPr lang="en-US" altLang="ko-KR" sz="2000" dirty="0" smtClean="0"/>
              <a:t>a statistical </a:t>
            </a:r>
            <a:r>
              <a:rPr lang="en-US" altLang="ko-KR" sz="2000" dirty="0"/>
              <a:t>analysis of quantity values obtained by measurement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0" y="2211472"/>
            <a:ext cx="2586771" cy="3866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True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/>
                  <a:t>: The </a:t>
                </a:r>
                <a:r>
                  <a:rPr lang="en-US" altLang="ko-KR" sz="2000" dirty="0" smtClean="0"/>
                  <a:t>value </a:t>
                </a:r>
                <a:r>
                  <a:rPr lang="en-US" altLang="ko-KR" sz="2000" dirty="0"/>
                  <a:t>would be obtainable by a perfect measurement, that is </a:t>
                </a:r>
                <a:r>
                  <a:rPr lang="en-US" altLang="ko-KR" sz="2000" dirty="0" smtClean="0"/>
                  <a:t>a measurement </a:t>
                </a:r>
                <a:r>
                  <a:rPr lang="en-US" altLang="ko-KR" sz="2000" dirty="0"/>
                  <a:t>without measurement error</a:t>
                </a:r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Uncertainty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blipFill rotWithShape="0">
                <a:blip r:embed="rId4"/>
                <a:stretch>
                  <a:fillRect l="-1083" t="-845" r="-361" b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Evaluation of Random and Systematic Errors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914202"/>
                <a:ext cx="7794381" cy="4321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Confidence interval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Empirical variance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Rectangular probability distribution represents a systematic error.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	:random+systematic errors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Constant systematic error defined over a specific time period.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2000" b="0" dirty="0" smtClean="0"/>
              </a:p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The selection is based on the nature of the systematic error.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4321055"/>
              </a:xfrm>
              <a:prstGeom prst="rect">
                <a:avLst/>
              </a:prstGeom>
              <a:blipFill rotWithShape="0">
                <a:blip r:embed="rId3"/>
                <a:stretch>
                  <a:fillRect l="-782" t="-846" r="-782" b="-1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Propagation and Combination of Measurement Uncertainty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914202"/>
                <a:ext cx="77943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Measurement function</a:t>
                </a:r>
                <a:r>
                  <a:rPr lang="en-US" altLang="ko-KR" sz="2000" dirty="0" smtClean="0"/>
                  <a:t>: a </a:t>
                </a:r>
                <a:r>
                  <a:rPr lang="en-US" altLang="ko-KR" sz="2000" dirty="0" err="1" smtClean="0"/>
                  <a:t>meaurand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l-GR" sz="2000" i="1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altLang="ko-KR" sz="2000" dirty="0" smtClean="0"/>
                  <a:t>is a function of many input quantities </a:t>
                </a:r>
                <a14:m>
                  <m:oMath xmlns:m="http://schemas.openxmlformats.org/officeDocument/2006/math">
                    <m:r>
                      <a:rPr lang="ko-KR" altLang="el-GR" sz="2000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Evaluation of uncertainty</a:t>
                </a:r>
                <a:r>
                  <a:rPr lang="en-US" altLang="ko-KR" sz="2000" dirty="0" smtClean="0"/>
                  <a:t>: </a:t>
                </a:r>
                <a:r>
                  <a:rPr lang="en-US" altLang="ko-KR" sz="2000" dirty="0" smtClean="0">
                    <a:solidFill>
                      <a:srgbClr val="3333FF"/>
                    </a:solidFill>
                  </a:rPr>
                  <a:t>numerical</a:t>
                </a:r>
                <a:r>
                  <a:rPr lang="en-US" altLang="ko-KR" sz="2000" dirty="0" smtClean="0"/>
                  <a:t> or </a:t>
                </a:r>
                <a:r>
                  <a:rPr lang="en-US" altLang="ko-KR" sz="2000" dirty="0" smtClean="0">
                    <a:solidFill>
                      <a:srgbClr val="3333FF"/>
                    </a:solidFill>
                  </a:rPr>
                  <a:t>analytical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Analytical: explicit solution, linear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Numerical (Monte Carlo): time consuming, nonlinear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704" t="-1887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“Estimation of Measurement Uncertainties-An Alternative to the ISO Guide,”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Metrologia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650" y="2890580"/>
            <a:ext cx="2132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Analytical evaluation</a:t>
            </a:r>
            <a:endParaRPr lang="en-US" altLang="ko-KR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165" y="3250376"/>
                <a:ext cx="469025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3250376"/>
                <a:ext cx="4690258" cy="810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3327" y="3277370"/>
                <a:ext cx="194078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27" y="3277370"/>
                <a:ext cx="1940788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09019" y="3499546"/>
                <a:ext cx="1990801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19" y="3499546"/>
                <a:ext cx="1990801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95970" y="4011211"/>
                <a:ext cx="495206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70" y="4011211"/>
                <a:ext cx="4952060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4846" y="4829577"/>
                <a:ext cx="8014309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46" y="4829577"/>
                <a:ext cx="8014309" cy="818366"/>
              </a:xfrm>
              <a:prstGeom prst="rect">
                <a:avLst/>
              </a:prstGeom>
              <a:blipFill rotWithShape="0"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7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Measurement with Resolution Limit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resolution limit in a measuring device can give rise to a systematic error.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Lira, I. H., and W.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Wöger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Evaluation od Standard Uncertainty in the Presence of Limited Resolution of Indicating Devices,”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81" y="2035501"/>
                <a:ext cx="20134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smtClean="0"/>
                  <a:t>measurand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81" y="2035501"/>
                <a:ext cx="20134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273" t="-28889" r="-3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0256" y="2035501"/>
                <a:ext cx="116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56" y="2035501"/>
                <a:ext cx="11633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4" t="-2222" r="-47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4125" y="2471834"/>
                <a:ext cx="17957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Variance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5" y="2471834"/>
                <a:ext cx="1795748" cy="430374"/>
              </a:xfrm>
              <a:prstGeom prst="rect">
                <a:avLst/>
              </a:prstGeom>
              <a:blipFill rotWithShape="0">
                <a:blip r:embed="rId5"/>
                <a:stretch>
                  <a:fillRect l="-8163" b="-19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886" y="3151550"/>
            <a:ext cx="4848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Unccertainty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in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Random and Systematic Errors in Amplitude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random error occurs in a relatively </a:t>
            </a:r>
            <a:r>
              <a:rPr lang="en-US" altLang="ko-KR" sz="2000" dirty="0" smtClean="0">
                <a:solidFill>
                  <a:srgbClr val="3333FF"/>
                </a:solidFill>
              </a:rPr>
              <a:t>short time scale</a:t>
            </a:r>
            <a:r>
              <a:rPr lang="en-US" altLang="ko-KR" sz="2000" dirty="0" smtClean="0"/>
              <a:t>, in contrast to a systematic error that can be observed only when the measurement time span is </a:t>
            </a:r>
            <a:r>
              <a:rPr lang="en-US" altLang="ko-KR" sz="2000" dirty="0" smtClean="0">
                <a:solidFill>
                  <a:srgbClr val="3333FF"/>
                </a:solidFill>
              </a:rPr>
              <a:t>long enough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8" y="2076771"/>
            <a:ext cx="4582624" cy="30418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spectroscopy measurement,”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30372</TotalTime>
  <Words>930</Words>
  <Application>Microsoft Office PowerPoint</Application>
  <PresentationFormat>화면 슬라이드 쇼(4:3)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432</cp:revision>
  <dcterms:created xsi:type="dcterms:W3CDTF">2018-02-18T11:37:55Z</dcterms:created>
  <dcterms:modified xsi:type="dcterms:W3CDTF">2018-03-24T23:01:23Z</dcterms:modified>
</cp:coreProperties>
</file>