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22" r:id="rId2"/>
    <p:sldId id="339" r:id="rId3"/>
    <p:sldId id="341" r:id="rId4"/>
    <p:sldId id="340" r:id="rId5"/>
    <p:sldId id="342" r:id="rId6"/>
    <p:sldId id="343" r:id="rId7"/>
    <p:sldId id="346" r:id="rId8"/>
    <p:sldId id="345" r:id="rId9"/>
    <p:sldId id="344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8/20(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삼성전략산학 </a:t>
            </a:r>
            <a:r>
              <a:rPr lang="ko-KR" altLang="en-US" dirty="0" err="1" smtClean="0"/>
              <a:t>교류회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FDTD, New workstation </a:t>
            </a:r>
            <a:r>
              <a:rPr lang="ko-KR" altLang="en-US" dirty="0" smtClean="0"/>
              <a:t>구매 진행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</a:t>
            </a:r>
            <a:r>
              <a:rPr lang="en-US" altLang="ko-KR" dirty="0" smtClean="0"/>
              <a:t>Network Model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Inverse Design 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가족여행</a:t>
            </a:r>
            <a:r>
              <a:rPr lang="en-US" altLang="ko-KR" dirty="0" smtClean="0"/>
              <a:t>(8/12 – 8/16)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Lumerical </a:t>
            </a:r>
            <a:r>
              <a:rPr lang="en-US" altLang="ko-KR" dirty="0" smtClean="0"/>
              <a:t>FDTD </a:t>
            </a:r>
            <a:r>
              <a:rPr lang="ko-KR" altLang="en-US" dirty="0" smtClean="0"/>
              <a:t>추가 구매 견적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CPU Workstation </a:t>
            </a:r>
            <a:r>
              <a:rPr lang="ko-KR" altLang="en-US" dirty="0" smtClean="0"/>
              <a:t>구매 사양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</a:t>
            </a:r>
            <a:r>
              <a:rPr lang="en-US" altLang="ko-KR" dirty="0" smtClean="0"/>
              <a:t>Training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 smtClean="0"/>
              <a:t>가지 구매 방법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 기간에 맞춰서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갱신 날짜</a:t>
            </a:r>
            <a:r>
              <a:rPr lang="en-US" altLang="ko-KR" sz="1600" dirty="0" smtClean="0"/>
              <a:t>(10/31)</a:t>
            </a:r>
            <a:r>
              <a:rPr lang="ko-KR" altLang="en-US" sz="1600" dirty="0" smtClean="0"/>
              <a:t>까지 임대 사용 후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개의 라이선스를 동시에 갱신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임대 비용 </a:t>
            </a:r>
            <a:r>
              <a:rPr lang="en-US" altLang="ko-KR" sz="1600" dirty="0" smtClean="0"/>
              <a:t>(90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): 868,000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비용</a:t>
            </a:r>
            <a:r>
              <a:rPr lang="en-US" altLang="ko-KR" sz="1600" dirty="0" smtClean="0"/>
              <a:t>: 3,520,000 * 2* 0.9(10% </a:t>
            </a:r>
            <a:r>
              <a:rPr lang="ko-KR" altLang="en-US" sz="1600" dirty="0" smtClean="0"/>
              <a:t>할인</a:t>
            </a:r>
            <a:r>
              <a:rPr lang="en-US" altLang="ko-KR" sz="1600" dirty="0" smtClean="0"/>
              <a:t>) = 6,336,000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라이선스와 별도로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비용</a:t>
            </a:r>
            <a:r>
              <a:rPr lang="en-US" altLang="ko-KR" sz="1600" dirty="0" smtClean="0"/>
              <a:t>: 3,520,000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신규 구매 비용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3,520,000 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기존과 동일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373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814119"/>
            <a:ext cx="827641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Lab Suite</a:t>
            </a:r>
            <a:r>
              <a:rPr lang="ko-KR" altLang="en-US" dirty="0" smtClean="0"/>
              <a:t>로 업그레이드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Lab Suite: FDTD</a:t>
            </a:r>
            <a:r>
              <a:rPr lang="ko-KR" altLang="en-US" sz="1600" dirty="0" smtClean="0"/>
              <a:t>를 포함해서 </a:t>
            </a:r>
            <a:r>
              <a:rPr lang="en-US" altLang="ko-KR" sz="1600" dirty="0" smtClean="0"/>
              <a:t>Lumerical </a:t>
            </a:r>
            <a:r>
              <a:rPr lang="ko-KR" altLang="en-US" sz="1600" dirty="0" smtClean="0"/>
              <a:t>제품이 모두 포함된 번들 라이선스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FDTD(3), MODE(1), DGTD(1)*, CHARGE(1), HEAT(1), FEEM(1)**, INTERCONNECT(1)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라이선스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취소 후 </a:t>
            </a:r>
            <a:r>
              <a:rPr lang="ko-KR" altLang="en-US" sz="1600" dirty="0" err="1" smtClean="0"/>
              <a:t>잔여기간은</a:t>
            </a:r>
            <a:r>
              <a:rPr lang="ko-KR" altLang="en-US" sz="1600" dirty="0" smtClean="0"/>
              <a:t> 업그레이드 비용에서 공제</a:t>
            </a:r>
            <a:endParaRPr lang="en-US" altLang="ko-KR" sz="16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738254" y="3051684"/>
            <a:ext cx="3960000" cy="2803899"/>
            <a:chOff x="3074098" y="3750313"/>
            <a:chExt cx="3960000" cy="2803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98" y="3750313"/>
              <a:ext cx="3960000" cy="20307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29"/>
            <a:stretch/>
          </p:blipFill>
          <p:spPr>
            <a:xfrm>
              <a:off x="3074098" y="5781083"/>
              <a:ext cx="3960000" cy="77312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43884" y="3160694"/>
            <a:ext cx="4148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* DGTD: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iscontinuous </a:t>
            </a:r>
            <a:r>
              <a:rPr lang="en-US" altLang="ko-KR" sz="1600" b="1" dirty="0" err="1" smtClean="0"/>
              <a:t>G</a:t>
            </a:r>
            <a:r>
              <a:rPr lang="en-US" altLang="ko-KR" sz="1600" dirty="0" err="1" smtClean="0"/>
              <a:t>alerkin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T</a:t>
            </a:r>
            <a:r>
              <a:rPr lang="en-US" altLang="ko-KR" sz="1600" dirty="0" smtClean="0"/>
              <a:t>ime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omain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Higher </a:t>
            </a:r>
            <a:r>
              <a:rPr lang="en-US" altLang="ko-KR" sz="1600" dirty="0"/>
              <a:t>order </a:t>
            </a:r>
            <a:r>
              <a:rPr lang="en-US" altLang="ko-KR" sz="1600" i="1" dirty="0"/>
              <a:t>mesh polynomials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for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accurate </a:t>
            </a:r>
            <a:r>
              <a:rPr lang="en-US" altLang="ko-KR" sz="1600" dirty="0"/>
              <a:t>performance control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** FEEM: </a:t>
            </a:r>
            <a:r>
              <a:rPr lang="en-US" altLang="ko-KR" sz="1600" b="1" dirty="0" smtClean="0"/>
              <a:t>F</a:t>
            </a:r>
            <a:r>
              <a:rPr lang="en-US" altLang="ko-KR" sz="1600" dirty="0" smtClean="0"/>
              <a:t>inite </a:t>
            </a:r>
            <a:r>
              <a:rPr lang="en-US" altLang="ko-KR" sz="1600" b="1" dirty="0" smtClean="0"/>
              <a:t>E</a:t>
            </a:r>
            <a:r>
              <a:rPr lang="en-US" altLang="ko-KR" sz="1600" dirty="0" smtClean="0"/>
              <a:t>lement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igen</a:t>
            </a:r>
            <a:r>
              <a:rPr lang="en-US" altLang="ko-KR" sz="1600" b="1" dirty="0" err="1" smtClean="0"/>
              <a:t>m</a:t>
            </a:r>
            <a:r>
              <a:rPr lang="en-US" altLang="ko-KR" sz="1600" dirty="0" err="1" smtClean="0"/>
              <a:t>ode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Superior </a:t>
            </a:r>
            <a:r>
              <a:rPr lang="en-US" altLang="ko-KR" sz="1600" dirty="0"/>
              <a:t>performance scaling thanks </a:t>
            </a:r>
            <a:r>
              <a:rPr lang="en-US" altLang="ko-KR" sz="1600" dirty="0" smtClean="0"/>
              <a:t>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higher </a:t>
            </a:r>
            <a:r>
              <a:rPr lang="en-US" altLang="ko-KR" sz="1600" dirty="0"/>
              <a:t>order </a:t>
            </a:r>
            <a:r>
              <a:rPr lang="en-US" altLang="ko-KR" sz="1600" i="1" dirty="0"/>
              <a:t>mesh polynomials</a:t>
            </a:r>
            <a:endParaRPr lang="en-US" altLang="ko-KR" sz="1600" i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4444" y="814119"/>
            <a:ext cx="7315200" cy="19851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1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13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CPU Workstation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구매 사양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</a:t>
            </a:r>
            <a:r>
              <a:rPr lang="en-US" altLang="ko-KR" dirty="0" smtClean="0">
                <a:latin typeface="+mn-ea"/>
              </a:rPr>
              <a:t>GPU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활용을 위한 사양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CPU </a:t>
            </a:r>
            <a:r>
              <a:rPr lang="ko-KR" altLang="en-US" dirty="0" smtClean="0">
                <a:latin typeface="+mn-ea"/>
              </a:rPr>
              <a:t>활용에 집중 </a:t>
            </a:r>
            <a:r>
              <a:rPr lang="en-US" altLang="ko-KR" dirty="0" smtClean="0">
                <a:latin typeface="+mn-ea"/>
              </a:rPr>
              <a:t>(Lumerical FDTD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지원 </a:t>
            </a:r>
            <a:r>
              <a:rPr lang="en-US" altLang="ko-KR" dirty="0" smtClean="0">
                <a:latin typeface="+mn-ea"/>
              </a:rPr>
              <a:t>X)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6358"/>
              </p:ext>
            </p:extLst>
          </p:nvPr>
        </p:nvGraphicFramePr>
        <p:xfrm>
          <a:off x="354328" y="1449650"/>
          <a:ext cx="8265971" cy="47377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16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720885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1529753557"/>
                    </a:ext>
                  </a:extLst>
                </a:gridCol>
              </a:tblGrid>
              <a:tr h="27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품  명</a:t>
                      </a:r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   양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Specification)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GPU</a:t>
                      </a:r>
                      <a:r>
                        <a:rPr lang="en-US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altLang="ko-KR" sz="1200" b="1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88307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스케일러블 실버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4114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 core / 20 thread * 2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core / 40 thread,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2.2GHz)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코어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X-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시리즈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i9-9980XE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(18 core / 36 thread, 3.0 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DDR4 32GB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RAM/2400MHz/ECC/REG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(32GB * 12 = 384GB)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G.SKILL DDR4 16GB RAM/3600MHz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(16GB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* 8 =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128GB)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 * 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RTX 2070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GTX 1660Ti 6GB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860 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PRO 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Series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970 EVO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Plus M.2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80PLUS GOLD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80PLUS PLATINUM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7971614"/>
                  </a:ext>
                </a:extLst>
              </a:tr>
              <a:tr h="5581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Advantages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1.6GT/s faster bus transfer rate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Larger maximum ram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size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2.45x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faster CPU speed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Higher ram speed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12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3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521" y="434611"/>
            <a:ext cx="5835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FCNN </a:t>
            </a:r>
            <a:r>
              <a:rPr lang="en-US" altLang="ko-KR" dirty="0"/>
              <a:t>(Fully </a:t>
            </a:r>
            <a:r>
              <a:rPr lang="en-US" altLang="ko-KR" dirty="0" smtClean="0"/>
              <a:t>Connected Neural </a:t>
            </a:r>
            <a:r>
              <a:rPr lang="en-US" altLang="ko-KR" dirty="0"/>
              <a:t>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</a:t>
            </a:r>
            <a:r>
              <a:rPr lang="en-US" altLang="ko-KR" dirty="0" smtClean="0"/>
              <a:t>Network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498190" y="2540151"/>
            <a:ext cx="70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8563" y="2540151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59970" y="2547479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4926" y="2231862"/>
                <a:ext cx="195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26" y="2231862"/>
                <a:ext cx="1954638" cy="276999"/>
              </a:xfrm>
              <a:prstGeom prst="rect">
                <a:avLst/>
              </a:prstGeom>
              <a:blipFill>
                <a:blip r:embed="rId2"/>
                <a:stretch>
                  <a:fillRect l="-3750" t="-2174" r="-406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642" y="4584231"/>
            <a:ext cx="109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20503" y="4584231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02594" y="4444299"/>
            <a:ext cx="1346662" cy="926195"/>
            <a:chOff x="2948345" y="5224825"/>
            <a:chExt cx="1346662" cy="926195"/>
          </a:xfrm>
        </p:grpSpPr>
        <p:sp>
          <p:nvSpPr>
            <p:cNvPr id="27" name="직사각형 26"/>
            <p:cNvSpPr/>
            <p:nvPr/>
          </p:nvSpPr>
          <p:spPr>
            <a:xfrm>
              <a:off x="2948345" y="5224825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3941" y="5364757"/>
              <a:ext cx="115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61548" y="4444299"/>
            <a:ext cx="1346662" cy="926195"/>
            <a:chOff x="5034424" y="5193971"/>
            <a:chExt cx="1346662" cy="926195"/>
          </a:xfrm>
        </p:grpSpPr>
        <p:sp>
          <p:nvSpPr>
            <p:cNvPr id="31" name="직사각형 30"/>
            <p:cNvSpPr/>
            <p:nvPr/>
          </p:nvSpPr>
          <p:spPr>
            <a:xfrm>
              <a:off x="5034424" y="5193971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020" y="5472402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Optimizer</a:t>
              </a:r>
              <a:endParaRPr lang="ko-KR" altLang="en-US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1629442" y="4708845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988396" y="4733870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492713" y="4735431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1" idx="3"/>
            <a:endCxn id="31" idx="1"/>
          </p:cNvCxnSpPr>
          <p:nvPr/>
        </p:nvCxnSpPr>
        <p:spPr>
          <a:xfrm flipH="1">
            <a:off x="4761548" y="4907397"/>
            <a:ext cx="1346662" cy="12700"/>
          </a:xfrm>
          <a:prstGeom prst="bentConnector5">
            <a:avLst>
              <a:gd name="adj1" fmla="val -16975"/>
              <a:gd name="adj2" fmla="val 5446441"/>
              <a:gd name="adj3" fmla="val 116975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45" y="5648925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Iteration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15" y="130621"/>
            <a:ext cx="2973181" cy="182281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1166649" y="4088599"/>
            <a:ext cx="3189219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265" y="3761138"/>
            <a:ext cx="170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Forward design</a:t>
            </a:r>
            <a:endParaRPr lang="ko-KR" altLang="en-US" dirty="0"/>
          </a:p>
        </p:txBody>
      </p:sp>
      <p:sp>
        <p:nvSpPr>
          <p:cNvPr id="51" name="오른쪽 화살표 50"/>
          <p:cNvSpPr/>
          <p:nvPr/>
        </p:nvSpPr>
        <p:spPr>
          <a:xfrm>
            <a:off x="4455622" y="4088599"/>
            <a:ext cx="3452825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9908" y="3726832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75764" y="2340096"/>
                <a:ext cx="3169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 smtClean="0"/>
                  <a:t>: </a:t>
                </a:r>
                <a:r>
                  <a:rPr lang="en-US" altLang="ko-KR" sz="1400" dirty="0" err="1" smtClean="0"/>
                  <a:t>nanophotonic</a:t>
                </a:r>
                <a:r>
                  <a:rPr lang="en-US" altLang="ko-KR" sz="1400" dirty="0" smtClean="0"/>
                  <a:t>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: Optical response(spectrum)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64" y="2340096"/>
                <a:ext cx="3169832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6" y="3935231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Training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6" y="1316351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3939196" y="3449168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1316351"/>
            <a:ext cx="3360000" cy="252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36574" y="2637544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36574" y="1614046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56717" y="2437851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3836351"/>
            <a:ext cx="3360000" cy="252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4556718" y="4940000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36574" y="5777087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574" y="471202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165355" y="365823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165355" y="627711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9200" y="375847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9200" y="6356351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39196" y="5528901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0" y="1118602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38497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/>
          <a:srcRect l="34253" r="34607"/>
          <a:stretch/>
        </p:blipFill>
        <p:spPr>
          <a:xfrm>
            <a:off x="8129397" y="83138"/>
            <a:ext cx="931476" cy="20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12"/>
            <a:ext cx="14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Paper Topic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81905"/>
            <a:ext cx="90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2019.02</a:t>
            </a:r>
          </a:p>
          <a:p>
            <a:r>
              <a:rPr lang="en-US" altLang="ko-KR" sz="1600" dirty="0" smtClean="0"/>
              <a:t>CNN ref.: </a:t>
            </a:r>
            <a:r>
              <a:rPr lang="en-US" altLang="ko-KR" sz="1600" dirty="0" err="1"/>
              <a:t>Mohammd</a:t>
            </a:r>
            <a:r>
              <a:rPr lang="en-US" altLang="ko-KR" sz="1600" dirty="0"/>
              <a:t> H. </a:t>
            </a:r>
            <a:r>
              <a:rPr lang="en-US" altLang="ko-KR" sz="1600" dirty="0" err="1"/>
              <a:t>Tahersima</a:t>
            </a:r>
            <a:r>
              <a:rPr lang="en-US" altLang="ko-KR" sz="1600" dirty="0"/>
              <a:t> et al. </a:t>
            </a:r>
            <a:r>
              <a:rPr lang="en-US" altLang="ko-KR" sz="1600" dirty="0" smtClean="0"/>
              <a:t>“Nanostructured Photonic Power Splitter Design via Convolutional </a:t>
            </a:r>
            <a:r>
              <a:rPr lang="en-US" altLang="ko-KR" sz="1600" dirty="0"/>
              <a:t>Neural </a:t>
            </a:r>
            <a:r>
              <a:rPr lang="en-US" altLang="ko-KR" sz="1600" dirty="0" smtClean="0"/>
              <a:t>Networks, ” </a:t>
            </a:r>
            <a:r>
              <a:rPr lang="en-US" altLang="ko-KR" sz="1600" b="1" i="1" dirty="0"/>
              <a:t>in Conference on Lasers and Electro-Optics, </a:t>
            </a:r>
            <a:r>
              <a:rPr lang="en-US" altLang="ko-KR" sz="1600" b="1" i="1" dirty="0" smtClean="0"/>
              <a:t>OSA</a:t>
            </a:r>
            <a:r>
              <a:rPr lang="en-US" altLang="ko-KR" sz="1600" dirty="0" smtClean="0"/>
              <a:t>, 2019.05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0" y="617614"/>
            <a:ext cx="583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 x 2 Splitter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18523"/>
            <a:ext cx="918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ML </a:t>
            </a:r>
            <a:r>
              <a:rPr lang="en-US" altLang="ko-KR" sz="1600" dirty="0" smtClean="0"/>
              <a:t>ref. : </a:t>
            </a:r>
            <a:r>
              <a:rPr lang="en-US" altLang="ko-KR" sz="1600" dirty="0" smtClean="0"/>
              <a:t>Alexander Y. Piggott et al. “Fabrication-constrained Nanophotonic inverse design,”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2017.05</a:t>
            </a:r>
          </a:p>
          <a:p>
            <a:r>
              <a:rPr lang="en-US" altLang="ko-KR" sz="1600" dirty="0" smtClean="0"/>
              <a:t>Dr. </a:t>
            </a:r>
            <a:r>
              <a:rPr lang="en-US" altLang="ko-KR" sz="1600" dirty="0" err="1" smtClean="0"/>
              <a:t>Philsophy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Alexander Y. Piggott </a:t>
            </a:r>
            <a:r>
              <a:rPr lang="en-US" altLang="ko-KR" sz="1600" dirty="0" smtClean="0"/>
              <a:t>, “Automated Design of Photonic Devices,” 2018.06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80074" y="2654232"/>
            <a:ext cx="583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 x 3 Splitter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6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106975"/>
            <a:ext cx="3946467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/>
              <a:t>Intro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Machine Learning and Deep Learning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Nanophotonic Structure Design Method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/>
              <a:t>기존 설계 방법</a:t>
            </a:r>
            <a:endParaRPr lang="en-US" altLang="ko-KR" sz="1400" dirty="0"/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Motivation: Why Machine Learning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Additive Reinforcement Learning Algorithm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1D DBR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Data Generation and Preprocessing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Power Splitter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Data </a:t>
            </a:r>
            <a:r>
              <a:rPr lang="en-US" altLang="ko-KR" sz="1400" dirty="0"/>
              <a:t>Generation and </a:t>
            </a:r>
            <a:r>
              <a:rPr lang="en-US" altLang="ko-KR" sz="1400" dirty="0"/>
              <a:t>Preprocessing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Inverse Design with Neural Network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1D DBR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Power Splitter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Result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References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0971" y="106975"/>
            <a:ext cx="4289368" cy="619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/>
              <a:t>Intro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Motivation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Machine Learning and Deep Learning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Machine Learning Methods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Additive Reinforcement Learning Algorithm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Artificial Neural Network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Fully Connected Neural Network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Residual </a:t>
            </a:r>
            <a:r>
              <a:rPr lang="en-US" altLang="ko-KR" sz="1400" dirty="0"/>
              <a:t>C</a:t>
            </a:r>
            <a:r>
              <a:rPr lang="en-US" altLang="ko-KR" sz="1400" dirty="0"/>
              <a:t>onnected </a:t>
            </a:r>
            <a:r>
              <a:rPr lang="en-US" altLang="ko-KR" sz="1400" dirty="0"/>
              <a:t>Convolutional Networks </a:t>
            </a:r>
            <a:endParaRPr lang="en-US" altLang="ko-KR" sz="1400" dirty="0"/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Device Modeling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1D DBR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Data Generation and Preprocessing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ARLA approach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ANN approach</a:t>
            </a:r>
          </a:p>
          <a:p>
            <a:pPr marL="642938" lvl="1" indent="-300038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Power Splitter (2 output, 3 output)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Data Generation and Preprocessing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ARLA approach</a:t>
            </a:r>
          </a:p>
          <a:p>
            <a:pPr marL="900113" lvl="2" indent="-214313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ANN approach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Result</a:t>
            </a:r>
          </a:p>
          <a:p>
            <a:pPr marL="300038" indent="-300038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/>
              <a:t>References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4650971" y="106976"/>
            <a:ext cx="4289368" cy="6199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204766" y="106976"/>
            <a:ext cx="3966145" cy="6199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16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FCNN (Fully </a:t>
            </a:r>
            <a:r>
              <a:rPr lang="en-US" altLang="ko-KR" b="1" smtClean="0"/>
              <a:t>Connected Neural </a:t>
            </a:r>
            <a:r>
              <a:rPr lang="en-US" altLang="ko-KR" b="1" dirty="0" smtClean="0"/>
              <a:t>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DenseNet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[+]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[+]</a:t>
              </a: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71248</TotalTime>
  <Words>698</Words>
  <Application>Microsoft Office PowerPoint</Application>
  <PresentationFormat>화면 슬라이드 쇼(4:3)</PresentationFormat>
  <Paragraphs>206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2004</cp:revision>
  <dcterms:created xsi:type="dcterms:W3CDTF">2018-02-18T11:37:55Z</dcterms:created>
  <dcterms:modified xsi:type="dcterms:W3CDTF">2019-08-19T10:58:10Z</dcterms:modified>
</cp:coreProperties>
</file>